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descr="20131201-gp-logo.jpg" id="9" name="Shape 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669725" y="-2"/>
            <a:ext cx="2474276" cy="5044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25.jpg"/><Relationship Id="rId5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slide20.xml"/><Relationship Id="rId10" Type="http://schemas.openxmlformats.org/officeDocument/2006/relationships/slide" Target="slide19.xml"/><Relationship Id="rId12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slide" Target="slide18.xml"/><Relationship Id="rId5" Type="http://schemas.openxmlformats.org/officeDocument/2006/relationships/slide" Target="slide7.xml"/><Relationship Id="rId6" Type="http://schemas.openxmlformats.org/officeDocument/2006/relationships/slide" Target="slide8.xml"/><Relationship Id="rId7" Type="http://schemas.openxmlformats.org/officeDocument/2006/relationships/slide" Target="slide9.xml"/><Relationship Id="rId8" Type="http://schemas.openxmlformats.org/officeDocument/2006/relationships/slide" Target="slide13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intranet.globalpesca.cl" TargetMode="External"/><Relationship Id="rId4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intranet.globalpesca.cl" TargetMode="External"/><Relationship Id="rId4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29.jpg"/><Relationship Id="rId5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10677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Historia de depredación y métodos de </a:t>
            </a:r>
            <a:r>
              <a:rPr lang="es"/>
              <a:t>disuasión probados por Globalpesca</a:t>
            </a:r>
            <a:endParaRPr/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3381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Eduardo Infante L.</a:t>
            </a:r>
            <a:endParaRPr/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Gerente Punta Arenas</a:t>
            </a:r>
            <a:endParaRPr sz="1800"/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03/08/2017</a:t>
            </a:r>
            <a:endParaRPr sz="1400"/>
          </a:p>
        </p:txBody>
      </p:sp>
      <p:pic>
        <p:nvPicPr>
          <p:cNvPr descr="Logo en alta.jpg"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00" y="3120324"/>
            <a:ext cx="3757572" cy="16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Foto-identificación </a:t>
            </a:r>
            <a:r>
              <a:rPr lang="es" sz="1800">
                <a:solidFill>
                  <a:schemeClr val="dk2"/>
                </a:solidFill>
              </a:rPr>
              <a:t>[dic 2015 - presente]				usd 17.000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shot_20170724_171057.jpe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7071"/>
            <a:ext cx="2811700" cy="222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0724_171144.jpeg"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725" y="1187075"/>
            <a:ext cx="5344575" cy="33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190675" y="3703600"/>
            <a:ext cx="15921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Crozet Islands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Foto-identificación </a:t>
            </a:r>
            <a:r>
              <a:rPr lang="es" sz="1800">
                <a:solidFill>
                  <a:schemeClr val="dk2"/>
                </a:solidFill>
              </a:rPr>
              <a:t>[dic 2015 - presente]				usd 17.000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shot_20170724_172750.jpe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862" y="1273750"/>
            <a:ext cx="6780276" cy="373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Estimación de la depredación </a:t>
            </a:r>
            <a:r>
              <a:rPr lang="es" sz="1800">
                <a:solidFill>
                  <a:schemeClr val="dk2"/>
                </a:solidFill>
              </a:rPr>
              <a:t>[dic 2015 - presente]</a:t>
            </a:r>
            <a:br>
              <a:rPr lang="es"/>
            </a:b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Marcas: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línea, 700 barandillos ~ 20Km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marca cada 120 barandillos app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datos: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número de línea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número de marca en la línea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fecha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posición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profundidad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unidades pescadas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presencia/ausencia de orcas</a:t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725" y="2700499"/>
            <a:ext cx="2502976" cy="18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0328" y="1060500"/>
            <a:ext cx="3102300" cy="16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Estimación de la depredación </a:t>
            </a:r>
            <a:r>
              <a:rPr lang="es" sz="1800">
                <a:solidFill>
                  <a:schemeClr val="dk2"/>
                </a:solidFill>
              </a:rPr>
              <a:t>[dic 2015 - presente]</a:t>
            </a:r>
            <a:br>
              <a:rPr lang="es"/>
            </a:b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Método reconstructivo</a:t>
            </a:r>
            <a:r>
              <a:rPr lang="es"/>
              <a:t>: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s"/>
              <a:t>máximas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si al menos una orca es vista durante el virado, hubo depredación.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si ninguna orca fue vista durante el virado, no hubo depredación.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casos: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línea no depredada: </a:t>
            </a:r>
            <a:br>
              <a:rPr lang="es"/>
            </a:br>
            <a:r>
              <a:rPr lang="es"/>
              <a:t>	ninguna orca fue vista en ninguna marca durante el virado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línea totalmente depredada</a:t>
            </a:r>
            <a:br>
              <a:rPr lang="es"/>
            </a:br>
            <a:r>
              <a:rPr lang="es"/>
              <a:t>	orcas son vistas en todas las marcas durante el virado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línea parcialmente depredada</a:t>
            </a:r>
            <a:br>
              <a:rPr lang="es"/>
            </a:br>
            <a:r>
              <a:rPr lang="es"/>
              <a:t>	orcas son vistas en algunas marcas y en otras no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Estimación de la depredación </a:t>
            </a:r>
            <a:r>
              <a:rPr lang="es" sz="1800">
                <a:solidFill>
                  <a:schemeClr val="dk2"/>
                </a:solidFill>
              </a:rPr>
              <a:t>[dic 2015 - presente]</a:t>
            </a:r>
            <a:br>
              <a:rPr lang="es"/>
            </a:b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Método reconstructivo:</a:t>
            </a:r>
            <a:br>
              <a:rPr lang="es"/>
            </a:b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No depredada, depredación estimada 0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parcialmente depredada, depredación estimada: </a:t>
            </a:r>
            <a:br>
              <a:rPr lang="es"/>
            </a:br>
            <a:r>
              <a:rPr lang="es"/>
              <a:t>	pesca media se habría mantenido si no hubiera habido depredación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totalmente depredada, depredación estimada: </a:t>
            </a:r>
            <a:br>
              <a:rPr lang="es"/>
            </a:br>
            <a:r>
              <a:rPr lang="es"/>
              <a:t>	pesca media de la marea se habría mantenido si no hubiera habido depredación.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Estimación de la depredación </a:t>
            </a:r>
            <a:r>
              <a:rPr lang="es" sz="1800">
                <a:solidFill>
                  <a:schemeClr val="dk2"/>
                </a:solidFill>
              </a:rPr>
              <a:t>[dic 2015 - presente]</a:t>
            </a:r>
            <a:br>
              <a:rPr lang="es"/>
            </a:b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Resultados:</a:t>
            </a:r>
            <a:endParaRPr/>
          </a:p>
        </p:txBody>
      </p:sp>
      <p:pic>
        <p:nvPicPr>
          <p:cNvPr descr="marc1.jpe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75" y="1728797"/>
            <a:ext cx="5685500" cy="197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2.jpeg"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425" y="3731600"/>
            <a:ext cx="5715350" cy="83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3.jpeg"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5600" y="1909863"/>
            <a:ext cx="1398850" cy="22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Estimación de la depredación </a:t>
            </a:r>
            <a:r>
              <a:rPr lang="es" sz="1800">
                <a:solidFill>
                  <a:schemeClr val="dk2"/>
                </a:solidFill>
              </a:rPr>
              <a:t>[dic 2015 - presente]</a:t>
            </a:r>
            <a:br>
              <a:rPr lang="es"/>
            </a:b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Comentarios</a:t>
            </a:r>
            <a:r>
              <a:rPr lang="es"/>
              <a:t>: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s"/>
              <a:t>sistema no considera depredación de otras especies (cachalotes)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se puede incluir los cachalotes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no necesariamente son vistas cuando depredan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/>
              <a:t>tics &amp; clicks.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corto tiempo de muestreo para estadísticas interesantes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pocos lugares muestreados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Conclusión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Globalpesca lleva 14 años pescando bacalao.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Siempre ha experimentado depredación (cachalotes primero y orcas después)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Con el uso de cachaloteras se logró reducir la depredación de cachalotes.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Por 6 años se han hecho grandes esfuerzos por contener la depredación de las orcas y hasta ahora no hemos dado con la solución.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único camino los propuso la consultora: seguir investigando y combinar sistemas de </a:t>
            </a:r>
            <a:r>
              <a:rPr lang="es"/>
              <a:t>disuasión</a:t>
            </a:r>
            <a:r>
              <a:rPr lang="es"/>
              <a:t>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Carnada Artificial</a:t>
            </a:r>
            <a:r>
              <a:rPr lang="es"/>
              <a:t> </a:t>
            </a:r>
            <a:r>
              <a:rPr lang="es" sz="1800">
                <a:solidFill>
                  <a:schemeClr val="dk2"/>
                </a:solidFill>
              </a:rPr>
              <a:t>[jul 2015 - presente]					usd 10.800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564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Umag [en estudio desde nov 2014]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bajo el proyecto de acuicultura del bacalao, Umag desarrolló alimento artificial en forma de salchichas.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funcionará para atraer el pescado?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hasta ahora salchicha no resiste profundidad.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Arombait [dic 2015 - may 2016]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carnada artificial desarrollada en españa. es un gel aromático que viene en bloques prepicados.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después de testeado, no funcionó por no resistir la profundidad.</a:t>
            </a:r>
            <a:r>
              <a:rPr lang="es" sz="1800" u="sng">
                <a:solidFill>
                  <a:schemeClr val="accent5"/>
                </a:solidFill>
              </a:rPr>
              <a:t> </a:t>
            </a:r>
            <a:endParaRPr/>
          </a:p>
        </p:txBody>
      </p:sp>
      <p:pic>
        <p:nvPicPr>
          <p:cNvPr descr="bait3.pn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937" y="1090925"/>
            <a:ext cx="910475" cy="676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it4.png"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574" y="1281124"/>
            <a:ext cx="1643050" cy="12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6977750" y="1197425"/>
            <a:ext cx="181500" cy="1886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ait1.png"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9231" y="2392900"/>
            <a:ext cx="952175" cy="708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ombait.png"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2900" y="3214173"/>
            <a:ext cx="2979225" cy="1611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it2.png" id="182" name="Shape 1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9174" y="1734188"/>
            <a:ext cx="910475" cy="6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Datalogger en línea de pesca </a:t>
            </a:r>
            <a:r>
              <a:rPr lang="es" sz="1800">
                <a:solidFill>
                  <a:schemeClr val="dk2"/>
                </a:solidFill>
              </a:rPr>
              <a:t>[dic 2015 - presente]		usd 5.000</a:t>
            </a:r>
            <a:endParaRPr/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407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tiempo, profundidad, temperatura, salinidad, conductividad eléctrica, velocidad del sonido.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correlación entre variables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correlación con variables de pesca.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Cequa</a:t>
            </a:r>
            <a:endParaRPr/>
          </a:p>
        </p:txBody>
      </p:sp>
      <p:pic>
        <p:nvPicPr>
          <p:cNvPr descr="Screenshot_20170724_173111.jpeg"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575" y="3596150"/>
            <a:ext cx="1823300" cy="1069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0724_173847.jpeg"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935237" y="768763"/>
            <a:ext cx="3302075" cy="44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Tabla de Contenidos</a:t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action="ppaction://hlinksldjump" r:id="rId3"/>
              </a:rPr>
              <a:t>Historia de la depredación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accent5"/>
                </a:solidFill>
                <a:hlinkClick action="ppaction://hlinksldjump" r:id="rId4"/>
              </a:rPr>
              <a:t>Orca Saver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action="ppaction://hlinksldjump" r:id="rId5"/>
              </a:rPr>
              <a:t>SASDO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accent5"/>
                </a:solidFill>
                <a:hlinkClick action="ppaction://hlinksldjump" r:id="rId6"/>
              </a:rPr>
              <a:t>Cachaloteras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accent5"/>
                </a:solidFill>
                <a:hlinkClick action="ppaction://hlinksldjump" r:id="rId7"/>
              </a:rPr>
              <a:t>Foto-identificación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accent5"/>
                </a:solidFill>
                <a:hlinkClick action="ppaction://hlinksldjump" r:id="rId8"/>
              </a:rPr>
              <a:t>Estimación de la depredación: Método reconstructivo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action="ppaction://hlinksldjump" r:id="rId9"/>
              </a:rPr>
              <a:t>Carnada Artificial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action="ppaction://hlinksldjump" r:id="rId10"/>
              </a:rPr>
              <a:t>Datalogger en línea de pesca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action="ppaction://hlinksldjump" r:id="rId11"/>
              </a:rPr>
              <a:t>Estudio de ADN-geolocalizado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accent5"/>
                </a:solidFill>
                <a:hlinkClick action="ppaction://hlinksldjump" r:id="rId12"/>
              </a:rPr>
              <a:t>Intranet y módulo Ifop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Estudio de DNA geolocalizado</a:t>
            </a:r>
            <a:br>
              <a:rPr lang="es"/>
            </a:br>
            <a:r>
              <a:rPr lang="es"/>
              <a:t>								</a:t>
            </a:r>
            <a:r>
              <a:rPr lang="es" sz="1800">
                <a:solidFill>
                  <a:schemeClr val="dk2"/>
                </a:solidFill>
              </a:rPr>
              <a:t>[jul 2015 - presente]			usd 35.000	</a:t>
            </a:r>
            <a:endParaRPr sz="18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460675"/>
            <a:ext cx="5323200" cy="35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encontrar marcadores moleculares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mitochondrial DNA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Loci micro-satellites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SNP (Single nucleotide polymorphism)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para obtener: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caracterización genética y geo-distribución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salud genética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estimación de stock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calidad reproductiva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compara muestras chilenas con las de ARG y FKL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dic 2016, AOBAC (usd 80.000/350.000)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hoy: 937 muestras geoposicionadas cl. atl. fkl.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...CEQUA...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cequa.png"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975" y="1821275"/>
            <a:ext cx="640900" cy="91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qua2.png"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5700" y="2160725"/>
            <a:ext cx="3661050" cy="226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Estudio de DNA geolocalizado</a:t>
            </a:r>
            <a:br>
              <a:rPr lang="es"/>
            </a:br>
            <a:r>
              <a:rPr lang="es"/>
              <a:t>								</a:t>
            </a:r>
            <a:r>
              <a:rPr lang="es" sz="1800">
                <a:solidFill>
                  <a:schemeClr val="dk2"/>
                </a:solidFill>
              </a:rPr>
              <a:t>[jul 2015 - presente]			usd 35.000	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460675"/>
            <a:ext cx="5323200" cy="35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encontrar marcadores moleculares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mitochondrial DNA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Loci micro-satellites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SNP (Single nucleotide polymorphism)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para obtener: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caracterización genética y geo-distribución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salud genética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estimación de stock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calidad reproductiva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compara muestras chilenas con las de ARG y FKL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dic 2016, AOBAC (usd 80.000/350.000)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hoy: casi 1.000 muestras cl. atl. fkl.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...CEQUA...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cequa.png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975" y="1821275"/>
            <a:ext cx="640900" cy="91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qua2.png"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5700" y="2160725"/>
            <a:ext cx="3661050" cy="2260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alao_ultimo (4).jpg"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8418" y="1536874"/>
            <a:ext cx="4106387" cy="298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Intranet - módulo Ifop</a:t>
            </a:r>
            <a:r>
              <a:rPr lang="es"/>
              <a:t> </a:t>
            </a:r>
            <a:r>
              <a:rPr lang="es" sz="1800">
                <a:solidFill>
                  <a:schemeClr val="dk2"/>
                </a:solidFill>
              </a:rPr>
              <a:t>[2013 - ene 2017]				usd 51.290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152475"/>
            <a:ext cx="3885900" cy="3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r:id="rId3"/>
              </a:rPr>
              <a:t>intranet.globalpesca.cl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base de datos de HHRR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reportes diarios de captura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reporte semanal de consumo materiales de pesca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reporte semanal de consumo de combustibles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estadísticas operacionales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reporte on-line eventualidades médicas-farmacológicas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reporte de cocina</a:t>
            </a:r>
            <a:endParaRPr/>
          </a:p>
        </p:txBody>
      </p:sp>
      <p:pic>
        <p:nvPicPr>
          <p:cNvPr descr="Screenshot_20170724_113552.jpeg"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575" y="1112125"/>
            <a:ext cx="4946426" cy="403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Intranet - módulo Ifop </a:t>
            </a:r>
            <a:r>
              <a:rPr lang="es" sz="1800">
                <a:solidFill>
                  <a:schemeClr val="dk2"/>
                </a:solidFill>
              </a:rPr>
              <a:t>[2013 - ene 2017]				usd 51.290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152475"/>
            <a:ext cx="473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r:id="rId3"/>
              </a:rPr>
              <a:t>intranet.globalpesca.cl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reporte de observador científico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registro de cada lance (posición, largo, número anzuelos, captura, incidental, etc.)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análisis de captura (números, tamaños, edades, etc)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observación de interacción con mamíferos (tipo de ballena, número, tipo interacción, etc)</a:t>
            </a:r>
            <a:endParaRPr/>
          </a:p>
        </p:txBody>
      </p:sp>
      <p:pic>
        <p:nvPicPr>
          <p:cNvPr descr="Screenshot_20170724_114351.jpeg"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178" y="1200646"/>
            <a:ext cx="3885900" cy="380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ctrTitle"/>
          </p:nvPr>
        </p:nvSpPr>
        <p:spPr>
          <a:xfrm>
            <a:off x="311708" y="10677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Historia de depredación y métodos de disuasión probados por Globalpesca</a:t>
            </a:r>
            <a:endParaRPr/>
          </a:p>
        </p:txBody>
      </p:sp>
      <p:sp>
        <p:nvSpPr>
          <p:cNvPr id="227" name="Shape 227"/>
          <p:cNvSpPr txBox="1"/>
          <p:nvPr>
            <p:ph idx="1" type="subTitle"/>
          </p:nvPr>
        </p:nvSpPr>
        <p:spPr>
          <a:xfrm>
            <a:off x="311700" y="3381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Eduardo Infante L.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Gerente Punta Arenas</a:t>
            </a:r>
            <a:endParaRPr sz="1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03/08/2017</a:t>
            </a:r>
            <a:endParaRPr sz="1400"/>
          </a:p>
        </p:txBody>
      </p:sp>
      <p:pic>
        <p:nvPicPr>
          <p:cNvPr descr="Logo en alta.jpg"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00" y="3120324"/>
            <a:ext cx="3757572" cy="16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Historia de depredación</a:t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Globalpesca empezó sus operaciones en 2003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Al principio sólo había depredación por cachalotes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la tripulación se sacaba fotos con las orcas cuando aparecían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2006 - 2007 Cachalotera: primer intento para prevenir la depredación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la depredación de cachalotes fue reducida y la depredación total tendió a permanecer constante.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2005 - hoy, la depredación de orcas ha crecido.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estrategias de evasión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 sz="1400"/>
              <a:t>2007 - today, </a:t>
            </a:r>
            <a:r>
              <a:rPr lang="es"/>
              <a:t>alto uso de cachaloteras</a:t>
            </a:r>
            <a:r>
              <a:rPr lang="es" sz="1400"/>
              <a:t>. Las orcas aprendieron cómo </a:t>
            </a:r>
            <a:r>
              <a:rPr lang="es"/>
              <a:t>evadirlas (las madres enseñan a sus crías)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 sz="1400"/>
              <a:t>2011 - 2012, </a:t>
            </a:r>
            <a:r>
              <a:rPr lang="es"/>
              <a:t>primer intento con el</a:t>
            </a:r>
            <a:r>
              <a:rPr lang="es" sz="1400"/>
              <a:t> OrcaSaver (</a:t>
            </a:r>
            <a:r>
              <a:rPr lang="es"/>
              <a:t>fracaso</a:t>
            </a:r>
            <a:r>
              <a:rPr lang="es" sz="1400"/>
              <a:t>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2013, desesperado, Globalpesca tomó el problema en sus manos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Historia de depredación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2013, Globalpesca contrata consultor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2014 - hoy: SASDO (Sistema acústico submarino para la disuasión de orcas)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2015, 1º Seminario de Bacalao: depredación tema importante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2015 - hoy: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reformar el arte de pesca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programa de foto-identificación</a:t>
            </a:r>
            <a:r>
              <a:rPr lang="es" sz="1400"/>
              <a:t>.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Estimación de depredación usando el método reconstructivo.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2016, Workshop on Depredation, Colto (Coalition of Legal Toothfish Operators)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30 exposiciones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+50 asistentes de 10 países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Orca Saver </a:t>
            </a:r>
            <a:r>
              <a:rPr lang="es" sz="1800">
                <a:solidFill>
                  <a:schemeClr val="dk2"/>
                </a:solidFill>
              </a:rPr>
              <a:t>[jan 2011 - may 2014]							usd 99.239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52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Sistema de </a:t>
            </a:r>
            <a:r>
              <a:rPr lang="es"/>
              <a:t>disuasión</a:t>
            </a:r>
            <a:r>
              <a:rPr lang="es"/>
              <a:t> de orcas diseñado por la holandesa</a:t>
            </a:r>
            <a:r>
              <a:rPr lang="es"/>
              <a:t> Sea Wave.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Se supone que ha funcionado en otras áreas/clientes de Sea Wave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Después de testeado por 7 mareas, fracaso.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Sólo tres sonidos pre-seteados para disuadir a un animal que se adapta con facilidad.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Difícil de operar: todo el sistema eléctrico-sonoro está ubicado en la unidad sumergible.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problemas eléctricos no resueltos.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No detiene a la orcas de depredar la pesca.</a:t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5075" y="1226400"/>
            <a:ext cx="3576900" cy="25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Estado del arte (Consultora)</a:t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Todos los sistemas de disuación encontrados en la literatura han fallado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No hay suficientes estudios en Chile sobre las orcas y su comportamiento: nuevos estudios son mandatorios para encontrar una solución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Debido a la alta adaptabilidad de las orcas es difícil creer que un sólo sistema podrá prevenir la depredación: Se requiere una estrategia combinada.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Tecnología LFAS (low frequency active sonar)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Conclusión: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más investigación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estrategia combinada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LFAS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SASDO </a:t>
            </a:r>
            <a:r>
              <a:rPr lang="es" sz="1800">
                <a:solidFill>
                  <a:schemeClr val="dk2"/>
                </a:solidFill>
              </a:rPr>
              <a:t>[jul 2012 - presente]								usd 76.633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606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considerando el fracaso de OrcaSaver.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etapas: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estudio del arte [jul 2012 - nov 2012]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tests abordo (SASCO) [jul 2013 - nov 2013]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SASDO 1 (Corfo) [oct 2013 - jun 2014]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SASDO 2 [dic 2014 - mar 2015]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/>
              <a:t>SASDO 3 [dic 2015 - jun 2016]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fracaso tras fracaso, hasta pequeña luz: Las orcas todavía depredan, pero comen y escapan.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nuevos test en estos momentos.</a:t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7700" y="3258475"/>
            <a:ext cx="2767500" cy="18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950" y="1017724"/>
            <a:ext cx="2123700" cy="12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4550" y="2036275"/>
            <a:ext cx="2330400" cy="12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Cachalotera </a:t>
            </a:r>
            <a:r>
              <a:rPr lang="es" sz="1800">
                <a:solidFill>
                  <a:schemeClr val="dk2"/>
                </a:solidFill>
              </a:rPr>
              <a:t>[mar</a:t>
            </a:r>
            <a:r>
              <a:rPr lang="es" sz="1800"/>
              <a:t> </a:t>
            </a:r>
            <a:r>
              <a:rPr lang="es" sz="1800">
                <a:solidFill>
                  <a:schemeClr val="dk2"/>
                </a:solidFill>
              </a:rPr>
              <a:t>2016- presente]</a:t>
            </a:r>
            <a:r>
              <a:rPr lang="es" sz="1800"/>
              <a:t>						</a:t>
            </a:r>
            <a:r>
              <a:rPr lang="es" sz="1800">
                <a:solidFill>
                  <a:schemeClr val="dk2"/>
                </a:solidFill>
              </a:rPr>
              <a:t>usd 32.800</a:t>
            </a:r>
            <a:endParaRPr sz="1800"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4896600" cy="37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cachalotera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usado en sistema de palangre en cada barandillo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fue efectivo evitando o reduciendo la depredación de cachalotes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cachalotera 2.0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estamos trabajando en el diseño de un sistema mejorado para lidiar con las orcas.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10 diseños presentados, 3 prototipos construidos, 20 muestras del mejor prototipo testeando abordo.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1800" y="2554825"/>
            <a:ext cx="2332200" cy="17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5900" y="1067425"/>
            <a:ext cx="2813700" cy="14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8300" y="2554825"/>
            <a:ext cx="1686600" cy="25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7087100" y="4471000"/>
            <a:ext cx="1612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versión 3 de 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Foto-identificación</a:t>
            </a:r>
            <a:r>
              <a:rPr lang="es"/>
              <a:t> </a:t>
            </a:r>
            <a:r>
              <a:rPr lang="es" sz="1800">
                <a:solidFill>
                  <a:schemeClr val="dk2"/>
                </a:solidFill>
              </a:rPr>
              <a:t>[dic 2015 - presente]				usd 17.000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668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capacitar tripulación en el reconocimiento de ballenas </a:t>
            </a:r>
            <a:r>
              <a:rPr lang="es" sz="900"/>
              <a:t>(s2015)</a:t>
            </a:r>
            <a:endParaRPr sz="9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crear base de datos de fotos georeferenciadas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proyecto de la australiana Deakin University </a:t>
            </a:r>
            <a:r>
              <a:rPr lang="es" sz="900"/>
              <a:t>(ws colto 2016)</a:t>
            </a:r>
            <a:r>
              <a:rPr lang="es"/>
              <a:t>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“Developing global solutions to marine mammals – fisheries interactions” 2017 – 2021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dic. 2016, </a:t>
            </a:r>
            <a:r>
              <a:rPr lang="es"/>
              <a:t>AOBAC se hace parte del proyecto para Chile. Etapas (usd 32.000):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acceder y analizar datos existentes sobre depredación.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estandarización de protocolos para la recolección de datos y su análisis (fotoidentificación) (+ Cequa)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identificar las mejores estrategias para eliminar/reducir la depredación.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investigar en soluciones tecnológicas para reducir depredación.</a:t>
            </a:r>
            <a:br>
              <a:rPr lang="es"/>
            </a:br>
            <a:endParaRPr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1294" y="1152475"/>
            <a:ext cx="2402700" cy="18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1300" y="3083875"/>
            <a:ext cx="2402700" cy="18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