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x="4794250" y="2127250"/>
            <a:ext cx="5727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603250" y="146050"/>
            <a:ext cx="5727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20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2000"/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900"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9pPr>
          </a:lstStyle>
          <a:p/>
        </p:txBody>
      </p:sp>
      <p:sp>
        <p:nvSpPr>
          <p:cNvPr id="129" name="Shape 1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9pPr>
          </a:lstStyle>
          <a:p/>
        </p:txBody>
      </p:sp>
      <p:sp>
        <p:nvSpPr>
          <p:cNvPr id="130" name="Shape 1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600"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 sz="1800"/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sz="20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sz="18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346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905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159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159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159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159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159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900"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 sz="20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 sz="18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 sz="16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285750" y="2803525"/>
            <a:ext cx="1587" cy="3035300"/>
          </a:xfrm>
          <a:custGeom>
            <a:pathLst>
              <a:path extrusionOk="0" h="1912" w="1588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4643437" y="1857375"/>
            <a:ext cx="4286250" cy="3071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Servicio Nacional de Pesca y Acuicultura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Dirección Regional de Magallanes y Antártica Chilena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Principales Regulaciones en la Pesquería de Bacalao de profundidad (</a:t>
            </a:r>
            <a:r>
              <a:rPr b="0" i="1" lang="en-US" sz="18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Dissostichus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18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eleginoides</a:t>
            </a: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0" i="1" sz="1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Tahoma"/>
              <a:buNone/>
            </a:pPr>
            <a:r>
              <a:rPr b="0" i="1" lang="en-US" sz="18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24 de Septiembre 2015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1331912" y="1268412"/>
            <a:ext cx="6624637" cy="646112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Comisión para la Conservación de los Recursos Vivos Marinos Antárticos  (CCRVMA)</a:t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395287" y="2349500"/>
            <a:ext cx="8496300" cy="2586037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CCRVMA es una organización intergubernamental establecida por una convención Internacional, iniciada por las partes consultivas del tratado Antártico, en 1977.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La Comisión para la Conservación de los Recursos Vivos Marinos Antárticos fue fundada en 1982 por una convención internacional con el objetivo de conservar la fauna y flora marina de la Antártida.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Chile, como Parte del Tratado Antártico, la suscribe el año 1981, a través del Decreto Nº 662 del Ministerio de Relaciones Exteriores.</a:t>
            </a:r>
            <a:endParaRPr/>
          </a:p>
        </p:txBody>
      </p:sp>
      <p:pic>
        <p:nvPicPr>
          <p:cNvPr descr="http://www.nicolasasanelli.com/public/photo/slice-r2_c5.gif"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6562" y="1052512"/>
            <a:ext cx="1087437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icolasasanelli.com/public/photo/slice-r2_c5.gif"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512"/>
            <a:ext cx="1087437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1331912" y="1268412"/>
            <a:ext cx="6624637" cy="646112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Comisión para la Conservación de los Recursos Vivos Marinos Antárticos  (CCRVMA)</a:t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611187" y="2205037"/>
            <a:ext cx="8135937" cy="1476375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En la actualidad, los </a:t>
            </a:r>
            <a:r>
              <a:rPr b="1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Estados Miembros</a:t>
            </a:r>
            <a:r>
              <a:rPr b="0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de la Comisión son 25 (entre ellos Chile) y la Unión Europea. La lista de las Partes de la Convención es mantenida por Australia, en calidad de Depositario de la Convención.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 respecto a los </a:t>
            </a:r>
            <a:r>
              <a:rPr b="1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Estados Adheridos</a:t>
            </a:r>
            <a:r>
              <a:rPr b="0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estos son 11. </a:t>
            </a:r>
            <a:endParaRPr/>
          </a:p>
        </p:txBody>
      </p:sp>
      <p:pic>
        <p:nvPicPr>
          <p:cNvPr descr="C:\Archivos de programa\Microsoft Office\MEDIA\CAGCAT10\j0233018.wmf"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137" y="3789362"/>
            <a:ext cx="2573337" cy="2614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3132137" y="2349500"/>
            <a:ext cx="5327650" cy="2738437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b="1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objetivo de CCRVMA</a:t>
            </a: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, es la conservación de los recursos vivos marinos antárticos. El término conservación incluye la utilización racional de estos.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Principios de la Convención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Área de aplicación</a:t>
            </a: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4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1331912" y="1268412"/>
            <a:ext cx="6624637" cy="646112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Comisión para la Conservación de los Recursos Vivos Marinos Antárticos  (CCRVMA)</a:t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3068637"/>
            <a:ext cx="156210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112" y="1989137"/>
            <a:ext cx="5956300" cy="41767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76" name="Shape 276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1331912" y="1268412"/>
            <a:ext cx="6624637" cy="646112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Comisión para la Conservación de los Recursos Vivos Marinos Antárticos  (CCRVMA)</a:t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539750" y="2924175"/>
            <a:ext cx="2374900" cy="647700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Áreas de la CCRVMA</a:t>
            </a: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250825" y="3429000"/>
            <a:ext cx="2374900" cy="923925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Medidas de Conservación de la CCRVMA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1331912" y="1268412"/>
            <a:ext cx="6624637" cy="646112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Comisión para la Conservación de los Recursos Vivos Marinos Antárticos  (CCRVMA)</a:t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2771775" y="2000250"/>
            <a:ext cx="5832475" cy="3970337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Cumplimiento:  9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Notificación: 3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Artes de pesca: 8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Notificación de datos: 7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Investigación y experimentos : 2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Reducción de mortalidad incidental: 2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Protección ambiental : 1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Generales : 2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Temporadas de pesca, áreas cerradas y vedas: 18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Restricciones de capturas secundarias: 3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Austromerluzas (bacalao): 11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Draco rayado: 2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Krill : 6</a:t>
            </a:r>
            <a:endParaRPr/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Centolla : 3</a:t>
            </a: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Uso de Puerto Nacionales por naves de Pabellón extranjero </a:t>
            </a: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2771775" y="1700212"/>
            <a:ext cx="3455987" cy="1477962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Noto Symbol"/>
              <a:buChar char="❖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Categoría de los Puertos.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Noto Symbol"/>
              <a:buChar char="❖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Facultades de los Estados.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data:image/png;base64,iVBORw0KGgoAAAANSUhEUgAAAPAAAADSCAMAAABD772dAAAAh1BMVEX///8AAAD8/Pz5+fn19fX09PTx8fHX19fMzMzq6url5eXu7u61tbXj4+Pa2togICDExMSRkZGdnZ1NTU17e3vHx8dfX1+Kioqbm5tERES6uro/Pz9/f39xcXGrq6uPj48zMzNXV1cmJiZycnIvLy8REREYGBitra1nZ2cjIyNBQUFbW1tJSUl7/s/hAAAPMElEQVR4nO2cZ5uiMBCADahEaghVmlRhV///77uE4qICZ0G3PHk/3O0tJ2bIZFomLBYMBoPBYDAYDAaDwWAwGAwGg8FgMBgMBoPBmBVegZZXlp4lSN89lNcjyoGhgY4iDss/LPQSmSkVMz6Yjoux7lSfe/JP97vH9RqWsk2E02wMJa73WyGyte8b1AspydzGO7i6vrKK1fcP59WoR+DvhJGLRvDWsbwDB9gWP3q1isev/VIyZ+qqDsbm/tcS2VNX5b9npxHYTFxVgfG2kbwJFXgTV3kw+Tx+IxLIpi4nQH7XSN5FnA844BaOWK3qjWN5CyaAE1ctAP6aYyqBPnF1DYD1tqG8BxV8Tl0+Tj6P38gynTTEzt9zTNWkY0IA/LWsOALmxFURAPS2obwHAcTc+FUuBZPR9i+ET8Fl1sv3XJEN/LcO5w2EIGp+4BSrDCp7G2ta7idVEFkKt3D/3iKWAc2Y1lH1Aa5IAx1MRiaD/LBYRZEd40NLDaP1sBtQrBf4S8aD6eg4irCrO1nixzeV8viVAj05csLEz3Ot+EFZNCcbwNA9CCGqwLr53SeQKyqqH0ZIuZgdjtdGw+mVKEDZdcxqmxZnagHCl8pwD3IMdKX9GXYOWKejrNDIUq1AevZvbi3CEjvVNj+TEhS5YTquDJXNgBn8LpR+3LQukuYHCEAgjn6GWK1WE3jVwlmvVl/P5rHKdpEldJrB0dzL/DlTHICeZJ1OczkYl5c+DmuxVKNgeyZqamQYiavWhdfiQtdM6jiFhGfLl4lwH0LfAnlddu8APP4RCQC7Sk+CanESEMXdtDMqRq6T2Z8ppMYPgONuX9Uf+THhmdELq9adgsPJDMFvJf20TYyENtNQo6pep0l9yafhmABCoigHWtk1puso7wT381sbNAaMn8yYAjJxQQnFU2VEkkMiZKMVoaZKa16iAqt1JqnT5RGAdCJcfStqP1UoO1UOpkpX8kUlb0MclawsgvpGVU4lk+hduZxIzbtUm8lHfoqdXhjFl/uRuuTfAofxT5C1eZ5AxnWwqdeftes/V7Wv1quIajii2v1zFjHuT6bRzt0STNlp/yJh8uv9CDenlrhKVkIUHGu9wXQL0vX4uryrLyaVWhLwm3RArSPnpSDrmX3wO522x+00R9zq8ew3dv3MsEbn2WiNN9UBRYedkP54tZNXPTdLjoE/VXeYEx9ATIaZk7lQhS73ky9kOsMDxVnA6YJgIUl6QZSCS4pEjzyoXHwkG0iyuQ0RNfRJfBabnrT6mHCFs0Iip9hBrQZv21RIOoVTA0gXCROJK440CKE6yQ9XtcmX0Aut0Nxa8HTbr0PR2IwEuhZU8K6tWKWf0budB06mKltH4Pfni3NTvzKDaGKRWp1RkIQyOHRhS5rJYvch+X0lfqPnMhTQumI8Vdki1ug84ftvwktjLVXeJadotDgG8pneB9Pl4TmJ+spktBZYnarkqOCuLSZuA6Ne1L0/mhheBTYJ+Ljjlk8h9Ys2J4MUTzgm7vPGSh4vCnJQ5adp/ax0Tx1c5VwBircFY2HfB7UhIkkgJibRBcnkHbm14kWmkX9Na2q7wmZC81fgjQKjvvriNr9HU1ZTBelIsL1WEQ7s+KwScDRL9X+rnMRi2vvC7X3PBq2LJgqUpjwxUfjLSt5SgZFTxedVjzxxyrNmr1FItJ3fP/D/3dQw8OCXu/0lids4Op7OmE6rgFupxKmezSktB5gkjrmjnqsDsL39f99GSEcy6GyUvjqtWknNqY1RAdicAj3drLb7vvb6SaaXSFjfrZ02AJPtNA/gAUPdHIazFqOvobDZEfVGyrGcpHjYoQlw39XEiYk95SbtHYRoyNx1r13OV7YKdkPX5LOKxK7eehAvH/lStWSn2l7UJo0Me8Lm2ZIVLQfNHVo6Ng+2qNtGOWe5L3qh8zKvG+4MrRZjpQieG1T+/kxQoBGf+lXKehZipKfqaA9R7lWo+h/D4cR5iUMGEb8RMuA41fHC7hLtNQJXFsR5y5A0Epu7RLA8EFtsjERIIkkayOIUIIqIITLANbU9ki3xqSlVLTichGXgBUWg1Q4o9nnphpdEFcpYd7ICfOwHxASpn5huhFRphhkVfN8J98HQIyM2qxhvl3oUDpQZuS1HoiGv1DPb8LUhGYFmhKaDZQgF5X7/Mg4sqCvgdgNZCQnnQTzfN1GoviLN3oF8aCL3+dawwwDLnqWOJ/43fc/4lTbxXATXjgKBubwSDxVLJsHttonjNbdbkR+5n4SOjkmUoIjSnBu40ojl9sL2afDg6qkQtz7sPu5GAScjW+SGAXZAQ1BQ5/Im10RpbBTZ0O2dUwnFuIpZt+CypPAofFwJEKqb1ZLn6LMNivv37++hsonb43Ex4Pyck9u5EnhN52MmP5ek/RuFyZYGjLwTvqYm2rWXewOZltxFUtyVStMlPFe/m9kV48rM5Yl/D2kEp8+2ZM7htG7ujGs94rvsS7+KIU0AZutoxK31k0FMZIQgoMnfIYf79BkVkreaZl8vOuXYWeloYPworUOL6Gpfjafeca6VZrUF5spQicASwPGeXyQ+SYEn9lJquFEPwyUHgVsh7SqbUqpOYDQU0RG3GOm5feX3ILWpc5lRpSkw8r6DaOxmmJj8RQQWbonkUJC5A88lbBwp519Gv9Lp5JozuGI4q5Qv9yQWjVOa2Ly7k6I2B7yvI2r4g1gBeFnYROD/ugExtZGA91crTunqqcrVyTy7NRjLiX2La+JZTYrd1Pxtu96fdlLOJqtZXpSFMqW1hPW+rnhw4aV2RidV9i/9i9joDW/ck+opVKMHJv5BcNNI5habIzEMQbjYhDZRcjOuY/WVqIwVngLcBorFxWD0kyaHV8tCKEIkuPedbqI9cDP2b5LUOuXpY3SVFFR7h5OaL6FzsGn6zwZrV9zJjEQXU/xlgfOBMp8XmPi+Zkx/3uSfzxuz5QAk2mCr2ntZlZO6TEmeRblZI2NwAS3j7if1YpdLLNofhOvC6gPJlQhmzoWDJorhiZAbUakAjVuTur6R+qv2fwysIL61SNwCXXbgNN0c5FHOct5jZo1uykXUIvNOAXJqDoV2uxqdnmsxVLz1u6vV1Z5L5VvLTQnKWcYXz17OIndslFIpg11Pd74ycXeo6I/a7UthYAsEVtvtRHfiPdRRx7zn+2gOPDS44DSvaD/0Ocennqt8ccMRrWZN78zdDU2+hmq+u1NKg9OBy+Q55LlRVC/tf5dkOsFzp27hsNJ4ja0iCpuPlVfWr6sU0Ltbu3pPaj/3l9BlMhDMc50q4W84972GURW3+zXzn3U7gsGTGRaIIb9QwreerluKUNarerMxNlGt0fNYvz7y8BQvhM+62DWPe5mGW20EL+q2pj6OoYtoA08CRjY0n2NJv2Wwzq1YlvDajXdehZ5rVp+18vqZjgRRWnZf+QKf1OC+ZKVMwEmiiiI9PLZHgWIjxJ5wlTO+aILr5k5QPFdhv+17ViKkimvEbbn/47NyMFJHdqSs16zg5ij7K6eYFwWEHdP+PB3t0rZVECFhM71c/NeNalXMvViIFSL2NnLNxD+JWeTbim5KiaubPGsJmtT1Jbgj4dZ9cPTEGfKwEx4+e6/aypOMnlC6c0Njrb0gyDpRT/FDdRRifxSBGCAnqI5xb7uxiI+2iWUkSPxjdp7krbM3svTAN5cGOX4tkUUpRzioDP/8vNkHMbeOG3nC5ukNY5q27l9pSGlwM9JVwHFLURUgKvXArBL//OQgWZh2aO4iDwrq410612y78fAK8dRBGFZVFYaZ6UTImuWLqJNv2tI5fknmUFEhkt2dk9nH+ONiGj+NytSjkujrZr16UGP/A+3qMBXkZv5lE0nN3s/cq5Oed0IrdvHRjy96G/YxkS6gJ2aJfKoiDujqCySme/5FNxAtPiZVZSfG8bInYRt4j/sW2gsFAuy6GJPJ85BFdFR81OI8S9U8bMOMkLru1cc5fiNYnhsaX4f9tvgxmbnaLP6Qt3DQdCaLpl6WSQSPgm0rc/ZY1YWnq2WwE+/dEIXWbpo2Ti3NWurqIZHpxvNrOwBuJAEfd6jpUrRKx7Ee8YPBq33fbeggvj9l4B8y2dufsIwRMNavsPxDSNQTvCQDvR0IBrt8XoRKl/G3vroQFcH07M489ypN5t5RxRpmHfxn73s5Z/jafCXtlX3qVX6Pj4iPinSyJCzK3vyLm8uelbhmqUALeTUk2r+lFVbCe+BMLN+1XMVzd1NtPMdvuhEfuzPJ/2XXCbdfgd9XypEEuiwoY0WAjUeiyWQ0fJAEfADAn3VHQEJO84KGIizJJO/u0x1+g3D1OZjZnKNtbaf04KbJskhiRrK/KKP+8HAe8/Cr1Ua1PJp3J3Vhfo/na7PnodO9jcJE9LYeedw3O3/Fcw7DrdWTpMfDKbcu/ADWOakgQEvWg/D8/A8hx7N1iCul3d7U1086I4UA4IkF1bb6KrKz7Q9Ly48hfYl6iaCgiBuCqCIZO8mAkvcppnUjdeZS5iXUuwEn+LymhWIQy1M2xHLtLzFSO8DWRN2VEy0cxsPi/AdjB+eJRNbQPXQ3tQde4c9hkmzKgyJI3ik1I9bIkeGNu8S8IOPweLvc+0RHM2jySoSl+/W+nDSAI9ZguSNXz7uMOAlGYfvRYmtO5qyjcJIo0LMj1THXBo4cFPv0s3LcCD6z68CvRcEii8mskrMHfPx6t8QQkpsTc9EKRWTNWtvmVzpS28c02bD3Xzh+oxJDZVkIIcua8eQItxSRnvRtQ7F1bqkICVGw86CMzXors4gPxJ1+fwp5K/TgXOnu9Oj0HqRBOH5JnCAJlWqdONRHQLSjWU6e4v6VcDwJBGSdvs2v9awafYOj68Ena6I/F64uSytkWSHiS8XNU2d4OEn1ImKdAjMzHbf0kDrrkaAfxQqW5rFvMrR8m9ihqct/7UWfRFbhZM0pnxUmK2K95Btz/k2V7lextnTja15jYud+j0W/gzayFvRjb2Id9CdlbeEFbH/NrJY9sefz8+EhtnsRooFf3Or0rayg2z8w7gd/WY85NTr0HA99/dV3D+mFKFHVq3Kk4dARqz/DGplfb9PWjJtykF/LUi2zLsw2zKf7Dn403HIjeHjnOLob0bcB/GFb3MDxfywsZDAYDAaDwWAwGAwGg8FgMBgMBoPBYDAYDAaDwWAwGAwGg8FgMBgMBoPBYDAYjFv5B3oE7Dw6sT6qAAAAAElFTkSuQmCC" id="295" name="Shape 295"/>
          <p:cNvSpPr txBox="1"/>
          <p:nvPr/>
        </p:nvSpPr>
        <p:spPr>
          <a:xfrm>
            <a:off x="16351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data:image/png;base64,iVBORw0KGgoAAAANSUhEUgAAAPAAAADSCAMAAABD772dAAAAh1BMVEX///8AAAD8/Pz5+fn19fX09PTx8fHX19fMzMzq6url5eXu7u61tbXj4+Pa2togICDExMSRkZGdnZ1NTU17e3vHx8dfX1+Kioqbm5tERES6uro/Pz9/f39xcXGrq6uPj48zMzNXV1cmJiZycnIvLy8REREYGBitra1nZ2cjIyNBQUFbW1tJSUl7/s/hAAAPMElEQVR4nO2cZ5uiMBCADahEaghVmlRhV///77uE4qICZ0G3PHk/3O0tJ2bIZFomLBYMBoPBYDAYDAaDwWAwGAwGg8FgMBgMBoPBmBVegZZXlp4lSN89lNcjyoGhgY4iDss/LPQSmSkVMz6Yjoux7lSfe/JP97vH9RqWsk2E02wMJa73WyGyte8b1AspydzGO7i6vrKK1fcP59WoR+DvhJGLRvDWsbwDB9gWP3q1isev/VIyZ+qqDsbm/tcS2VNX5b9npxHYTFxVgfG2kbwJFXgTV3kw+Tx+IxLIpi4nQH7XSN5FnA844BaOWK3qjWN5CyaAE1ctAP6aYyqBPnF1DYD1tqG8BxV8Tl0+Tj6P38gynTTEzt9zTNWkY0IA/LWsOALmxFURAPS2obwHAcTc+FUuBZPR9i+ET8Fl1sv3XJEN/LcO5w2EIGp+4BSrDCp7G2ta7idVEFkKt3D/3iKWAc2Y1lH1Aa5IAx1MRiaD/LBYRZEd40NLDaP1sBtQrBf4S8aD6eg4irCrO1nixzeV8viVAj05csLEz3Ot+EFZNCcbwNA9CCGqwLr53SeQKyqqH0ZIuZgdjtdGw+mVKEDZdcxqmxZnagHCl8pwD3IMdKX9GXYOWKejrNDIUq1AevZvbi3CEjvVNj+TEhS5YTquDJXNgBn8LpR+3LQukuYHCEAgjn6GWK1WE3jVwlmvVl/P5rHKdpEldJrB0dzL/DlTHICeZJ1OczkYl5c+DmuxVKNgeyZqamQYiavWhdfiQtdM6jiFhGfLl4lwH0LfAnlddu8APP4RCQC7Sk+CanESEMXdtDMqRq6T2Z8ppMYPgONuX9Uf+THhmdELq9adgsPJDMFvJf20TYyENtNQo6pep0l9yafhmABCoigHWtk1puso7wT381sbNAaMn8yYAjJxQQnFU2VEkkMiZKMVoaZKa16iAqt1JqnT5RGAdCJcfStqP1UoO1UOpkpX8kUlb0MclawsgvpGVU4lk+hduZxIzbtUm8lHfoqdXhjFl/uRuuTfAofxT5C1eZ5AxnWwqdeftes/V7Wv1quIajii2v1zFjHuT6bRzt0STNlp/yJh8uv9CDenlrhKVkIUHGu9wXQL0vX4uryrLyaVWhLwm3RArSPnpSDrmX3wO522x+00R9zq8ew3dv3MsEbn2WiNN9UBRYedkP54tZNXPTdLjoE/VXeYEx9ATIaZk7lQhS73ky9kOsMDxVnA6YJgIUl6QZSCS4pEjzyoXHwkG0iyuQ0RNfRJfBabnrT6mHCFs0Iip9hBrQZv21RIOoVTA0gXCROJK440CKE6yQ9XtcmX0Aut0Nxa8HTbr0PR2IwEuhZU8K6tWKWf0budB06mKltH4Pfni3NTvzKDaGKRWp1RkIQyOHRhS5rJYvch+X0lfqPnMhTQumI8Vdki1ug84ftvwktjLVXeJadotDgG8pneB9Pl4TmJ+spktBZYnarkqOCuLSZuA6Ne1L0/mhheBTYJ+Ljjlk8h9Ys2J4MUTzgm7vPGSh4vCnJQ5adp/ax0Tx1c5VwBircFY2HfB7UhIkkgJibRBcnkHbm14kWmkX9Na2q7wmZC81fgjQKjvvriNr9HU1ZTBelIsL1WEQ7s+KwScDRL9X+rnMRi2vvC7X3PBq2LJgqUpjwxUfjLSt5SgZFTxedVjzxxyrNmr1FItJ3fP/D/3dQw8OCXu/0lids4Op7OmE6rgFupxKmezSktB5gkjrmjnqsDsL39f99GSEcy6GyUvjqtWknNqY1RAdicAj3drLb7vvb6SaaXSFjfrZ02AJPtNA/gAUPdHIazFqOvobDZEfVGyrGcpHjYoQlw39XEiYk95SbtHYRoyNx1r13OV7YKdkPX5LOKxK7eehAvH/lStWSn2l7UJo0Me8Lm2ZIVLQfNHVo6Ng+2qNtGOWe5L3qh8zKvG+4MrRZjpQieG1T+/kxQoBGf+lXKehZipKfqaA9R7lWo+h/D4cR5iUMGEb8RMuA41fHC7hLtNQJXFsR5y5A0Epu7RLA8EFtsjERIIkkayOIUIIqIITLANbU9ki3xqSlVLTichGXgBUWg1Q4o9nnphpdEFcpYd7ICfOwHxASpn5huhFRphhkVfN8J98HQIyM2qxhvl3oUDpQZuS1HoiGv1DPb8LUhGYFmhKaDZQgF5X7/Mg4sqCvgdgNZCQnnQTzfN1GoviLN3oF8aCL3+dawwwDLnqWOJ/43fc/4lTbxXATXjgKBubwSDxVLJsHttonjNbdbkR+5n4SOjkmUoIjSnBu40ojl9sL2afDg6qkQtz7sPu5GAScjW+SGAXZAQ1BQ5/Im10RpbBTZ0O2dUwnFuIpZt+CypPAofFwJEKqb1ZLn6LMNivv37++hsonb43Ex4Pyck9u5EnhN52MmP5ek/RuFyZYGjLwTvqYm2rWXewOZltxFUtyVStMlPFe/m9kV48rM5Yl/D2kEp8+2ZM7htG7ujGs94rvsS7+KIU0AZutoxK31k0FMZIQgoMnfIYf79BkVkreaZl8vOuXYWeloYPworUOL6Gpfjafeca6VZrUF5spQicASwPGeXyQ+SYEn9lJquFEPwyUHgVsh7SqbUqpOYDQU0RG3GOm5feX3ILWpc5lRpSkw8r6DaOxmmJj8RQQWbonkUJC5A88lbBwp519Gv9Lp5JozuGI4q5Qv9yQWjVOa2Ly7k6I2B7yvI2r4g1gBeFnYROD/ugExtZGA91crTunqqcrVyTy7NRjLiX2La+JZTYrd1Pxtu96fdlLOJqtZXpSFMqW1hPW+rnhw4aV2RidV9i/9i9joDW/ck+opVKMHJv5BcNNI5habIzEMQbjYhDZRcjOuY/WVqIwVngLcBorFxWD0kyaHV8tCKEIkuPedbqI9cDP2b5LUOuXpY3SVFFR7h5OaL6FzsGn6zwZrV9zJjEQXU/xlgfOBMp8XmPi+Zkx/3uSfzxuz5QAk2mCr2ntZlZO6TEmeRblZI2NwAS3j7if1YpdLLNofhOvC6gPJlQhmzoWDJorhiZAbUakAjVuTur6R+qv2fwysIL61SNwCXXbgNN0c5FHOct5jZo1uykXUIvNOAXJqDoV2uxqdnmsxVLz1u6vV1Z5L5VvLTQnKWcYXz17OIndslFIpg11Pd74ycXeo6I/a7UthYAsEVtvtRHfiPdRRx7zn+2gOPDS44DSvaD/0Ocennqt8ccMRrWZN78zdDU2+hmq+u1NKg9OBy+Q55LlRVC/tf5dkOsFzp27hsNJ4ja0iCpuPlVfWr6sU0Ltbu3pPaj/3l9BlMhDMc50q4W84972GURW3+zXzn3U7gsGTGRaIIb9QwreerluKUNarerMxNlGt0fNYvz7y8BQvhM+62DWPe5mGW20EL+q2pj6OoYtoA08CRjY0n2NJv2Wwzq1YlvDajXdehZ5rVp+18vqZjgRRWnZf+QKf1OC+ZKVMwEmiiiI9PLZHgWIjxJ5wlTO+aILr5k5QPFdhv+17ViKkimvEbbn/47NyMFJHdqSs16zg5ij7K6eYFwWEHdP+PB3t0rZVECFhM71c/NeNalXMvViIFSL2NnLNxD+JWeTbim5KiaubPGsJmtT1Jbgj4dZ9cPTEGfKwEx4+e6/aypOMnlC6c0Njrb0gyDpRT/FDdRRifxSBGCAnqI5xb7uxiI+2iWUkSPxjdp7krbM3svTAN5cGOX4tkUUpRzioDP/8vNkHMbeOG3nC5ukNY5q27l9pSGlwM9JVwHFLURUgKvXArBL//OQgWZh2aO4iDwrq410612y78fAK8dRBGFZVFYaZ6UTImuWLqJNv2tI5fknmUFEhkt2dk9nH+ONiGj+NytSjkujrZr16UGP/A+3qMBXkZv5lE0nN3s/cq5Oed0IrdvHRjy96G/YxkS6gJ2aJfKoiDujqCySme/5FNxAtPiZVZSfG8bInYRt4j/sW2gsFAuy6GJPJ85BFdFR81OI8S9U8bMOMkLru1cc5fiNYnhsaX4f9tvgxmbnaLP6Qt3DQdCaLpl6WSQSPgm0rc/ZY1YWnq2WwE+/dEIXWbpo2Ti3NWurqIZHpxvNrOwBuJAEfd6jpUrRKx7Ee8YPBq33fbeggvj9l4B8y2dufsIwRMNavsPxDSNQTvCQDvR0IBrt8XoRKl/G3vroQFcH07M489ypN5t5RxRpmHfxn73s5Z/jafCXtlX3qVX6Pj4iPinSyJCzK3vyLm8uelbhmqUALeTUk2r+lFVbCe+BMLN+1XMVzd1NtPMdvuhEfuzPJ/2XXCbdfgd9XypEEuiwoY0WAjUeiyWQ0fJAEfADAn3VHQEJO84KGIizJJO/u0x1+g3D1OZjZnKNtbaf04KbJskhiRrK/KKP+8HAe8/Cr1Ua1PJp3J3Vhfo/na7PnodO9jcJE9LYeedw3O3/Fcw7DrdWTpMfDKbcu/ADWOakgQEvWg/D8/A8hx7N1iCul3d7U1086I4UA4IkF1bb6KrKz7Q9Ly48hfYl6iaCgiBuCqCIZO8mAkvcppnUjdeZS5iXUuwEn+LymhWIQy1M2xHLtLzFSO8DWRN2VEy0cxsPi/AdjB+eJRNbQPXQ3tQde4c9hkmzKgyJI3ik1I9bIkeGNu8S8IOPweLvc+0RHM2jySoSl+/W+nDSAI9ZguSNXz7uMOAlGYfvRYmtO5qyjcJIo0LMj1THXBo4cFPv0s3LcCD6z68CvRcEii8mskrMHfPx6t8QQkpsTc9EKRWTNWtvmVzpS28c02bD3Xzh+oxJDZVkIIcua8eQItxSRnvRtQ7F1bqkICVGw86CMzXors4gPxJ1+fwp5K/TgXOnu9Oj0HqRBOH5JnCAJlWqdONRHQLSjWU6e4v6VcDwJBGSdvs2v9awafYOj68Ena6I/F64uSytkWSHiS8XNU2d4OEn1ImKdAjMzHbf0kDrrkaAfxQqW5rFvMrR8m9ihqct/7UWfRFbhZM0pnxUmK2K95Btz/k2V7lextnTja15jYud+j0W/gzayFvRjb2Id9CdlbeEFbH/NrJY9sefz8+EhtnsRooFf3Or0rayg2z8w7gd/WY85NTr0HA99/dV3D+mFKFHVq3Kk4dARqz/DGplfb9PWjJtykF/LUi2zLsw2zKf7Dn403HIjeHjnOLob0bcB/GFb3MDxfywsZDAYDAaDwWAwGAwGg8FgMBgMBoPBYDAYDAaDwWAwGAwGg8FgMBgMBoPBYDAYjFv5B3oE7Dw6sT6qAAAAAElFTkSuQmCC" id="296" name="Shape 296"/>
          <p:cNvSpPr txBox="1"/>
          <p:nvPr/>
        </p:nvSpPr>
        <p:spPr>
          <a:xfrm>
            <a:off x="16351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data:image/png;base64,iVBORw0KGgoAAAANSUhEUgAAAPAAAADSCAMAAABD772dAAAAh1BMVEX///8AAAD8/Pz5+fn19fX09PTx8fHX19fMzMzq6url5eXu7u61tbXj4+Pa2togICDExMSRkZGdnZ1NTU17e3vHx8dfX1+Kioqbm5tERES6uro/Pz9/f39xcXGrq6uPj48zMzNXV1cmJiZycnIvLy8REREYGBitra1nZ2cjIyNBQUFbW1tJSUl7/s/hAAAPMElEQVR4nO2cZ5uiMBCADahEaghVmlRhV///77uE4qICZ0G3PHk/3O0tJ2bIZFomLBYMBoPBYDAYDAaDwWAwGAwGg8FgMBgMBoPBmBVegZZXlp4lSN89lNcjyoGhgY4iDss/LPQSmSkVMz6Yjoux7lSfe/JP97vH9RqWsk2E02wMJa73WyGyte8b1AspydzGO7i6vrKK1fcP59WoR+DvhJGLRvDWsbwDB9gWP3q1isev/VIyZ+qqDsbm/tcS2VNX5b9npxHYTFxVgfG2kbwJFXgTV3kw+Tx+IxLIpi4nQH7XSN5FnA844BaOWK3qjWN5CyaAE1ctAP6aYyqBPnF1DYD1tqG8BxV8Tl0+Tj6P38gynTTEzt9zTNWkY0IA/LWsOALmxFURAPS2obwHAcTc+FUuBZPR9i+ET8Fl1sv3XJEN/LcO5w2EIGp+4BSrDCp7G2ta7idVEFkKt3D/3iKWAc2Y1lH1Aa5IAx1MRiaD/LBYRZEd40NLDaP1sBtQrBf4S8aD6eg4irCrO1nixzeV8viVAj05csLEz3Ot+EFZNCcbwNA9CCGqwLr53SeQKyqqH0ZIuZgdjtdGw+mVKEDZdcxqmxZnagHCl8pwD3IMdKX9GXYOWKejrNDIUq1AevZvbi3CEjvVNj+TEhS5YTquDJXNgBn8LpR+3LQukuYHCEAgjn6GWK1WE3jVwlmvVl/P5rHKdpEldJrB0dzL/DlTHICeZJ1OczkYl5c+DmuxVKNgeyZqamQYiavWhdfiQtdM6jiFhGfLl4lwH0LfAnlddu8APP4RCQC7Sk+CanESEMXdtDMqRq6T2Z8ppMYPgONuX9Uf+THhmdELq9adgsPJDMFvJf20TYyENtNQo6pep0l9yafhmABCoigHWtk1puso7wT381sbNAaMn8yYAjJxQQnFU2VEkkMiZKMVoaZKa16iAqt1JqnT5RGAdCJcfStqP1UoO1UOpkpX8kUlb0MclawsgvpGVU4lk+hduZxIzbtUm8lHfoqdXhjFl/uRuuTfAofxT5C1eZ5AxnWwqdeftes/V7Wv1quIajii2v1zFjHuT6bRzt0STNlp/yJh8uv9CDenlrhKVkIUHGu9wXQL0vX4uryrLyaVWhLwm3RArSPnpSDrmX3wO522x+00R9zq8ew3dv3MsEbn2WiNN9UBRYedkP54tZNXPTdLjoE/VXeYEx9ATIaZk7lQhS73ky9kOsMDxVnA6YJgIUl6QZSCS4pEjzyoXHwkG0iyuQ0RNfRJfBabnrT6mHCFs0Iip9hBrQZv21RIOoVTA0gXCROJK440CKE6yQ9XtcmX0Aut0Nxa8HTbr0PR2IwEuhZU8K6tWKWf0budB06mKltH4Pfni3NTvzKDaGKRWp1RkIQyOHRhS5rJYvch+X0lfqPnMhTQumI8Vdki1ug84ftvwktjLVXeJadotDgG8pneB9Pl4TmJ+spktBZYnarkqOCuLSZuA6Ne1L0/mhheBTYJ+Ljjlk8h9Ys2J4MUTzgm7vPGSh4vCnJQ5adp/ax0Tx1c5VwBircFY2HfB7UhIkkgJibRBcnkHbm14kWmkX9Na2q7wmZC81fgjQKjvvriNr9HU1ZTBelIsL1WEQ7s+KwScDRL9X+rnMRi2vvC7X3PBq2LJgqUpjwxUfjLSt5SgZFTxedVjzxxyrNmr1FItJ3fP/D/3dQw8OCXu/0lids4Op7OmE6rgFupxKmezSktB5gkjrmjnqsDsL39f99GSEcy6GyUvjqtWknNqY1RAdicAj3drLb7vvb6SaaXSFjfrZ02AJPtNA/gAUPdHIazFqOvobDZEfVGyrGcpHjYoQlw39XEiYk95SbtHYRoyNx1r13OV7YKdkPX5LOKxK7eehAvH/lStWSn2l7UJo0Me8Lm2ZIVLQfNHVo6Ng+2qNtGOWe5L3qh8zKvG+4MrRZjpQieG1T+/kxQoBGf+lXKehZipKfqaA9R7lWo+h/D4cR5iUMGEb8RMuA41fHC7hLtNQJXFsR5y5A0Epu7RLA8EFtsjERIIkkayOIUIIqIITLANbU9ki3xqSlVLTichGXgBUWg1Q4o9nnphpdEFcpYd7ICfOwHxASpn5huhFRphhkVfN8J98HQIyM2qxhvl3oUDpQZuS1HoiGv1DPb8LUhGYFmhKaDZQgF5X7/Mg4sqCvgdgNZCQnnQTzfN1GoviLN3oF8aCL3+dawwwDLnqWOJ/43fc/4lTbxXATXjgKBubwSDxVLJsHttonjNbdbkR+5n4SOjkmUoIjSnBu40ojl9sL2afDg6qkQtz7sPu5GAScjW+SGAXZAQ1BQ5/Im10RpbBTZ0O2dUwnFuIpZt+CypPAofFwJEKqb1ZLn6LMNivv37++hsonb43Ex4Pyck9u5EnhN52MmP5ek/RuFyZYGjLwTvqYm2rWXewOZltxFUtyVStMlPFe/m9kV48rM5Yl/D2kEp8+2ZM7htG7ujGs94rvsS7+KIU0AZutoxK31k0FMZIQgoMnfIYf79BkVkreaZl8vOuXYWeloYPworUOL6Gpfjafeca6VZrUF5spQicASwPGeXyQ+SYEn9lJquFEPwyUHgVsh7SqbUqpOYDQU0RG3GOm5feX3ILWpc5lRpSkw8r6DaOxmmJj8RQQWbonkUJC5A88lbBwp519Gv9Lp5JozuGI4q5Qv9yQWjVOa2Ly7k6I2B7yvI2r4g1gBeFnYROD/ugExtZGA91crTunqqcrVyTy7NRjLiX2La+JZTYrd1Pxtu96fdlLOJqtZXpSFMqW1hPW+rnhw4aV2RidV9i/9i9joDW/ck+opVKMHJv5BcNNI5habIzEMQbjYhDZRcjOuY/WVqIwVngLcBorFxWD0kyaHV8tCKEIkuPedbqI9cDP2b5LUOuXpY3SVFFR7h5OaL6FzsGn6zwZrV9zJjEQXU/xlgfOBMp8XmPi+Zkx/3uSfzxuz5QAk2mCr2ntZlZO6TEmeRblZI2NwAS3j7if1YpdLLNofhOvC6gPJlQhmzoWDJorhiZAbUakAjVuTur6R+qv2fwysIL61SNwCXXbgNN0c5FHOct5jZo1uykXUIvNOAXJqDoV2uxqdnmsxVLz1u6vV1Z5L5VvLTQnKWcYXz17OIndslFIpg11Pd74ycXeo6I/a7UthYAsEVtvtRHfiPdRRx7zn+2gOPDS44DSvaD/0Ocennqt8ccMRrWZN78zdDU2+hmq+u1NKg9OBy+Q55LlRVC/tf5dkOsFzp27hsNJ4ja0iCpuPlVfWr6sU0Ltbu3pPaj/3l9BlMhDMc50q4W84972GURW3+zXzn3U7gsGTGRaIIb9QwreerluKUNarerMxNlGt0fNYvz7y8BQvhM+62DWPe5mGW20EL+q2pj6OoYtoA08CRjY0n2NJv2Wwzq1YlvDajXdehZ5rVp+18vqZjgRRWnZf+QKf1OC+ZKVMwEmiiiI9PLZHgWIjxJ5wlTO+aILr5k5QPFdhv+17ViKkimvEbbn/47NyMFJHdqSs16zg5ij7K6eYFwWEHdP+PB3t0rZVECFhM71c/NeNalXMvViIFSL2NnLNxD+JWeTbim5KiaubPGsJmtT1Jbgj4dZ9cPTEGfKwEx4+e6/aypOMnlC6c0Njrb0gyDpRT/FDdRRifxSBGCAnqI5xb7uxiI+2iWUkSPxjdp7krbM3svTAN5cGOX4tkUUpRzioDP/8vNkHMbeOG3nC5ukNY5q27l9pSGlwM9JVwHFLURUgKvXArBL//OQgWZh2aO4iDwrq410612y78fAK8dRBGFZVFYaZ6UTImuWLqJNv2tI5fknmUFEhkt2dk9nH+ONiGj+NytSjkujrZr16UGP/A+3qMBXkZv5lE0nN3s/cq5Oed0IrdvHRjy96G/YxkS6gJ2aJfKoiDujqCySme/5FNxAtPiZVZSfG8bInYRt4j/sW2gsFAuy6GJPJ85BFdFR81OI8S9U8bMOMkLru1cc5fiNYnhsaX4f9tvgxmbnaLP6Qt3DQdCaLpl6WSQSPgm0rc/ZY1YWnq2WwE+/dEIXWbpo2Ti3NWurqIZHpxvNrOwBuJAEfd6jpUrRKx7Ee8YPBq33fbeggvj9l4B8y2dufsIwRMNavsPxDSNQTvCQDvR0IBrt8XoRKl/G3vroQFcH07M489ypN5t5RxRpmHfxn73s5Z/jafCXtlX3qVX6Pj4iPinSyJCzK3vyLm8uelbhmqUALeTUk2r+lFVbCe+BMLN+1XMVzd1NtPMdvuhEfuzPJ/2XXCbdfgd9XypEEuiwoY0WAjUeiyWQ0fJAEfADAn3VHQEJO84KGIizJJO/u0x1+g3D1OZjZnKNtbaf04KbJskhiRrK/KKP+8HAe8/Cr1Ua1PJp3J3Vhfo/na7PnodO9jcJE9LYeedw3O3/Fcw7DrdWTpMfDKbcu/ADWOakgQEvWg/D8/A8hx7N1iCul3d7U1086I4UA4IkF1bb6KrKz7Q9Ly48hfYl6iaCgiBuCqCIZO8mAkvcppnUjdeZS5iXUuwEn+LymhWIQy1M2xHLtLzFSO8DWRN2VEy0cxsPi/AdjB+eJRNbQPXQ3tQde4c9hkmzKgyJI3ik1I9bIkeGNu8S8IOPweLvc+0RHM2jySoSl+/W+nDSAI9ZguSNXz7uMOAlGYfvRYmtO5qyjcJIo0LMj1THXBo4cFPv0s3LcCD6z68CvRcEii8mskrMHfPx6t8QQkpsTc9EKRWTNWtvmVzpS28c02bD3Xzh+oxJDZVkIIcua8eQItxSRnvRtQ7F1bqkICVGw86CMzXors4gPxJ1+fwp5K/TgXOnu9Oj0HqRBOH5JnCAJlWqdONRHQLSjWU6e4v6VcDwJBGSdvs2v9awafYOj68Ena6I/F64uSytkWSHiS8XNU2d4OEn1ImKdAjMzHbf0kDrrkaAfxQqW5rFvMrR8m9ihqct/7UWfRFbhZM0pnxUmK2K95Btz/k2V7lextnTja15jYud+j0W/gzayFvRjb2Id9CdlbeEFbH/NrJY9sefz8+EhtnsRooFf3Or0rayg2z8w7gd/WY85NTr0HA99/dV3D+mFKFHVq3Kk4dARqz/DGplfb9PWjJtykF/LUi2zLsw2zKf7Dn403HIjeHjnOLob0bcB/GFb3MDxfywsZDAYDAaDwWAwGAwGg8FgMBgMBoPBYDAYDAaDwWAwGAwGg8FgMBgMBoPBYDAYjFv5B3oE7Dw6sT6qAAAAAElFTkSuQmCC" id="297" name="Shape 297"/>
          <p:cNvSpPr txBox="1"/>
          <p:nvPr/>
        </p:nvSpPr>
        <p:spPr>
          <a:xfrm>
            <a:off x="16351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Documents and Settings\macuna\Mis documentos\Mis imágenes\barco.png"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3916362"/>
            <a:ext cx="1728787" cy="1512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Archivos de programa\Microsoft Office\MEDIA\CAGCAT10\j0187423.wmf"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687" y="3860800"/>
            <a:ext cx="1527175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Archivos de programa\Microsoft Office\MEDIA\CAGCAT10\j0196164.wmf" id="300" name="Shape 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5737" y="3933825"/>
            <a:ext cx="1333500" cy="1249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179387" y="765175"/>
            <a:ext cx="728662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24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Normativa Vigente</a:t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1476375" y="1700212"/>
            <a:ext cx="6480175" cy="1754187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Decreto Supremo N° 123 de 2004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Aprueba la Política de Uso de Puertos Nacionales por parte de Naves Pesqueras de Bandera Extranjera que Pescan en alta mar adyacente.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837" y="4076700"/>
            <a:ext cx="17430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3573462"/>
            <a:ext cx="800100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179387" y="765175"/>
            <a:ext cx="728662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24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Normativa Vigente</a:t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468312" y="1484312"/>
            <a:ext cx="5327650" cy="1754187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Resolución N° 1659 de 2004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Establece un procedimiento para autorizar o rechazar el ingreso a puertos chilenos a las naves pesqueras de pabellón extranjero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403350" y="2887662"/>
            <a:ext cx="63579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179387" y="765175"/>
            <a:ext cx="728662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24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Normativa Vigente</a:t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395287" y="2349500"/>
            <a:ext cx="8064500" cy="2032000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Decreto Supremo N° 329 de 2009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Modifica D.S. N° 123 en el sentido de incorporar la misma reglamentación a las naves pesqueras que recibieron servicio de apoyo logístico de naves que solicitan entrar a puerto chileno.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25" name="Shape 325"/>
          <p:cNvGrpSpPr/>
          <p:nvPr/>
        </p:nvGrpSpPr>
        <p:grpSpPr>
          <a:xfrm>
            <a:off x="6804025" y="1125537"/>
            <a:ext cx="1336675" cy="1022350"/>
            <a:chOff x="2590800" y="1981200"/>
            <a:chExt cx="4257674" cy="3629025"/>
          </a:xfrm>
        </p:grpSpPr>
        <p:sp>
          <p:nvSpPr>
            <p:cNvPr id="326" name="Shape 326"/>
            <p:cNvSpPr/>
            <p:nvPr/>
          </p:nvSpPr>
          <p:spPr>
            <a:xfrm>
              <a:off x="4951412" y="1981200"/>
              <a:ext cx="1897062" cy="1663700"/>
            </a:xfrm>
            <a:custGeom>
              <a:pathLst>
                <a:path extrusionOk="0" h="21600" w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2590800" y="2667000"/>
              <a:ext cx="2268537" cy="1989137"/>
            </a:xfrm>
            <a:custGeom>
              <a:pathLst>
                <a:path extrusionOk="0" h="21600" w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4062412" y="3400425"/>
              <a:ext cx="2520950" cy="2209800"/>
            </a:xfrm>
            <a:custGeom>
              <a:pathLst>
                <a:path extrusionOk="0" h="21600" w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29" name="Shape 329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928687" y="142875"/>
            <a:ext cx="72151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179387" y="765175"/>
            <a:ext cx="728662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24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Normativa Vigente</a:t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323850" y="1412875"/>
            <a:ext cx="8280400" cy="2032000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Resolución N° 780 de 2010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Establece procedimiento para autorizar el ingreso y uso de puertos chilenos de naves que presten apoyo logístico a naves pesqueras de pabellón extranjero.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Uso de puertos nacionales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previews.123rf.com/images/macrovector/macrovector1411/macrovector141100478/33846172-Ships-and-boats-steamboat-yacht-and-tanker-freight-industry-decorative-icons-black-and-white-set-iso-Stock-Vector.jpg"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37" y="3644900"/>
            <a:ext cx="2662237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142875" y="6500812"/>
            <a:ext cx="3254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539750" y="1700212"/>
            <a:ext cx="7991475" cy="2032000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Directrices y lineamientos destinados a orientar a los organismos competentes en materia pesquera en la consecución del </a:t>
            </a: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objetivo de lograr el </a:t>
            </a:r>
            <a:r>
              <a:rPr b="1" i="0" lang="en-US" sz="1800" u="sng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uso sustentable</a:t>
            </a: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de los recursos hidrobiológicos, a través de la aplicación del </a:t>
            </a:r>
            <a:r>
              <a:rPr b="1" i="0" lang="en-US" sz="1800" u="sng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enfoque precautorio</a:t>
            </a:r>
            <a:r>
              <a:rPr b="1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, de un </a:t>
            </a:r>
            <a:r>
              <a:rPr b="1" i="0" lang="en-US" sz="1800" u="sng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enfoque ecosistémico</a:t>
            </a: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 en la regulación pesquera y la salvaguarda de los ecosistemas marinos en que existan esos recursos (Artículo 2º Nº 64 de la Ley General de Pesca y Acuicultura, incorporado por la Ley 20657/2013)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68312" y="69850"/>
            <a:ext cx="79914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Política Pesquera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3779837" y="4437062"/>
            <a:ext cx="1727200" cy="64611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Uso Sustentable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1763712" y="2492375"/>
            <a:ext cx="5761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468312" y="69850"/>
            <a:ext cx="79914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Fiscalización de la Política Pesquera</a:t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468312" y="2852737"/>
            <a:ext cx="2374900" cy="646112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Normas nacionales con rango legal</a:t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3635375" y="1844675"/>
            <a:ext cx="4824412" cy="2862262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ahoma"/>
              <a:buAutoNum type="arabicPeriod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Decreto con Fuerza de Ley N° 5/1983 (Ley Orgánica del Servicio Nacional de Pesca y Acuicultura).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ahoma"/>
              <a:buAutoNum type="arabicPeriod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Ley N° 18.892/1998, Ley General de Pesca y Acuicultura, cuyo texto refundido, coordinado y sistematizado fue fijado por Decreto N° 430/1991.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ahoma"/>
              <a:buAutoNum type="arabicPeriod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Decreto Ley N° 2.222/1978, Ley de Navegación.                                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331912" y="8366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Pesquera</a:t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4149725"/>
            <a:ext cx="181927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68312" y="69850"/>
            <a:ext cx="79914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Fiscalización de la Política Pesquera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331912" y="8366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Pesquera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142875" y="2286000"/>
            <a:ext cx="2071687" cy="2032000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Tratados y Convenios Internacionales ratificados por el país y que se encuentran vigentes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2555875" y="1844675"/>
            <a:ext cx="6286500" cy="3140075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ahoma"/>
              <a:buAutoNum type="arabicPeriod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Convención de las Naciones Unidas sobre el derecho del mar (CONVEMAR). Adherida por Chile mediante Decreto N° 1.393/1997.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ahoma"/>
              <a:buAutoNum type="arabicPeriod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Convención sobre la Conservación de los Recursos Vivos Marinos Antárticos (CCRVMA). Promulgada en Chile por Decreto N° 662/1981.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ahoma"/>
              <a:buAutoNum type="arabicPeriod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Acuerdo para promover el Cumplimiento de las Medidas Internaciones de Conservación y Ordenación por los Buques pesqueros que pescan en Alta Mar. Promulgado en Chile por Decreto N° 78/2004.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468312" y="69850"/>
            <a:ext cx="79914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Fiscalización de la Política Pesquera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331912" y="8366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Pesquera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68312" y="2276475"/>
            <a:ext cx="2374900" cy="2032000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Tratados y Convenios Internacionales ratificados por el país y que se encuentran vigentes</a:t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3059112" y="1916112"/>
            <a:ext cx="5748337" cy="3140075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4. Convención sobre Conservación y Ordenamiento de Recursos Pesqueros en Alta Mar en el Océano Pacífico Sur. Promulgada en Chile por Decreto N° 89/2012. </a:t>
            </a:r>
            <a:endParaRPr/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5. Acuerdo sobre Medidas del Estado Rector del Puerto, destinadas a Prevenir, Desalentar y Eliminar la Pesca Ilegal, No Declarado y No Reglamentada. Acuerdo ratificado por Chile el 28 de Agosto de 2012.</a:t>
            </a:r>
            <a:r>
              <a:rPr b="1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468312" y="69850"/>
            <a:ext cx="79914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Fiscalización de la Política Pesquera</a:t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1331912" y="8366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Pesquera</a:t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468312" y="3068637"/>
            <a:ext cx="2374900" cy="1200150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Establecimiento de Medidas de Administración Pesquera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563937" y="1700212"/>
            <a:ext cx="4824412" cy="3970337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Veda</a:t>
            </a:r>
            <a:endParaRPr/>
          </a:p>
          <a:p>
            <a:pPr indent="-2444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Tamaño o Talla Mínima</a:t>
            </a:r>
            <a:endParaRPr/>
          </a:p>
          <a:p>
            <a:pPr indent="-2444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Cuotas Globales y Anuales de Captura</a:t>
            </a:r>
            <a:endParaRPr/>
          </a:p>
          <a:p>
            <a:pPr indent="-2444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Régimen Artesanal de Extracción</a:t>
            </a:r>
            <a:endParaRPr/>
          </a:p>
          <a:p>
            <a:pPr indent="-2444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de Artes y Aparejos de Pesca</a:t>
            </a:r>
            <a:endParaRPr/>
          </a:p>
          <a:p>
            <a:pPr indent="-2444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Áreas de Manejo</a:t>
            </a:r>
            <a:endParaRPr/>
          </a:p>
          <a:p>
            <a:pPr indent="-2444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1331912" y="12684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Pesquería Bacalao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2195512" y="2636837"/>
            <a:ext cx="4464050" cy="1477962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Decreto Exento N° 328/1992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Decreto Exento N° 273/1996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Ley General de Pesca y Acuicultura</a:t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3662" y="4437062"/>
            <a:ext cx="181927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1331912" y="12684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Pesquería Bacalao</a:t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635375" y="2349500"/>
            <a:ext cx="4321175" cy="2862262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Decreto Exento N° 439/1985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Resolución Exenta N° 136/1992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Resolución Exenta N° 2153/2013</a:t>
            </a:r>
            <a:r>
              <a:rPr b="0" i="0" lang="en-US" sz="18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Decreto 322/2001.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395287" y="2924175"/>
            <a:ext cx="2374900" cy="120173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Pesquería Artesanal de Bacalao de profundidad 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468312" y="69850"/>
            <a:ext cx="799147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Regulación Pesquería Bacalao de profundidad</a:t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1331912" y="1268412"/>
            <a:ext cx="6624637" cy="36988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Normativa Pesquería Bacalao</a:t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3492500" y="2205037"/>
            <a:ext cx="5072062" cy="3016250"/>
          </a:xfrm>
          <a:prstGeom prst="rect">
            <a:avLst/>
          </a:prstGeom>
          <a:gradFill>
            <a:gsLst>
              <a:gs pos="0">
                <a:srgbClr val="CDCDF3"/>
              </a:gs>
              <a:gs pos="35000">
                <a:srgbClr val="DCDCF6"/>
              </a:gs>
              <a:gs pos="100000">
                <a:srgbClr val="F1F1FC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Cuotas Globales y Anuales Licitadas de Pesca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Decreto Supremo N° 662/1981 que promulga la CCRVMA. </a:t>
            </a:r>
            <a:endParaRPr/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Resolución N° 1469/2012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199"/>
                </a:solidFill>
                <a:latin typeface="Tahoma"/>
                <a:ea typeface="Tahoma"/>
                <a:cs typeface="Tahoma"/>
                <a:sym typeface="Tahoma"/>
              </a:rPr>
              <a:t>Medidas de Conservación de la CCRVMA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4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101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539750" y="2924175"/>
            <a:ext cx="2374900" cy="1201737"/>
          </a:xfrm>
          <a:prstGeom prst="rect">
            <a:avLst/>
          </a:prstGeom>
          <a:gradFill>
            <a:gsLst>
              <a:gs pos="0">
                <a:srgbClr val="797999"/>
              </a:gs>
              <a:gs pos="80000">
                <a:srgbClr val="A0A0C8"/>
              </a:gs>
              <a:gs pos="100000">
                <a:srgbClr val="A0A0CA"/>
              </a:gs>
            </a:gsLst>
            <a:lin ang="16200000" scaled="0"/>
          </a:gradFill>
          <a:ln cap="flat" cmpd="sng" w="9525">
            <a:solidFill>
              <a:srgbClr val="A5A5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ahom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Pesquería Industrial de Bacalao de profundidad</a:t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142875" y="6500812"/>
            <a:ext cx="2555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