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7.jpg"/><Relationship Id="rId6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254" y="-391878"/>
            <a:ext cx="7300686" cy="313929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type="ctrTitle"/>
          </p:nvPr>
        </p:nvSpPr>
        <p:spPr>
          <a:xfrm>
            <a:off x="986972" y="1901365"/>
            <a:ext cx="10174514" cy="1942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s-CL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 1</a:t>
            </a:r>
            <a:r>
              <a:rPr b="0" baseline="30000" i="0" lang="es-CL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b="0" i="0" lang="es-CL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Seminario Bacalao Magallanes 2015</a:t>
            </a:r>
            <a:br>
              <a:rPr b="0" i="0" lang="es-CL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s-C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“Llenando brechas de conocimiento y manejo pesquero sostenible del bacalao de profundidad”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s-C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Javier A. Díaz Ochoa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Dpto. de Ciencias y Recursos Naturales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 Magallanes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globalpesca.cl/seminario-2017/logos_finales.png" id="87" name="Shape 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0455" y="5495925"/>
            <a:ext cx="740092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561" y="0"/>
            <a:ext cx="80772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s-C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Ojiva de madurez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FIP en preparación los términos de referencia (TTR)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Coordinar estudios de madurez y áreas de desove en el sector sur en conjunto con Inidep (realización simultánea con Argentina)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Estimación de ojivas “espacialmente explícitas” (por áreas geográficas)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necesario elegir cuál es la “mejor” curva de madurez u ojiva (los modelos son muy sensibles a esta entrada)</a:t>
            </a:r>
            <a:endParaRPr/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561" y="0"/>
            <a:ext cx="80772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Publicación de dos artículos científicos en los Anales del Instituto de la Patagonia (Universidad de Magallanes)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259" y="2707529"/>
            <a:ext cx="11783386" cy="124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561" y="0"/>
            <a:ext cx="80772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612" y="1698172"/>
            <a:ext cx="5264662" cy="229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70625" y="3998196"/>
            <a:ext cx="3860811" cy="255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6554" y="2289627"/>
            <a:ext cx="3812718" cy="4129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8316699" y="2815771"/>
            <a:ext cx="1320800" cy="203200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7474870" y="3730171"/>
            <a:ext cx="3439886" cy="362858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7467616" y="5174317"/>
            <a:ext cx="3432625" cy="762026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769254" y="4696153"/>
            <a:ext cx="1770737" cy="645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Orcinus orca</a:t>
            </a:r>
            <a:r>
              <a:rPr b="0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Linnaeus, 1758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2" type="body"/>
          </p:nvPr>
        </p:nvSpPr>
        <p:spPr>
          <a:xfrm>
            <a:off x="6604000" y="2670629"/>
            <a:ext cx="5069114" cy="3709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s-C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Medidas de mitigación requieren mayor conocimiento del comportamiento de estos mamíferos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s-C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Cooperación Subpesca y la Industria Pesquera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561" y="0"/>
            <a:ext cx="80772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2928564"/>
            <a:ext cx="5181600" cy="3393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cachalote y orca" id="170" name="Shape 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1315" y="2130519"/>
            <a:ext cx="827626" cy="975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cachalote" id="171" name="Shape 1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86629" y="1946313"/>
            <a:ext cx="2075543" cy="135206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 rot="2428863">
            <a:off x="4269001" y="2216466"/>
            <a:ext cx="624752" cy="619433"/>
          </a:xfrm>
          <a:prstGeom prst="plus">
            <a:avLst>
              <a:gd fmla="val 25000" name="adj"/>
            </a:avLst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1132120" y="2394857"/>
            <a:ext cx="13862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Orcinus orca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3831797" y="2931890"/>
            <a:ext cx="17979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Physeter catodon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561" y="0"/>
            <a:ext cx="80772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8293" y="2167617"/>
            <a:ext cx="5932035" cy="248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21580" y="2637477"/>
            <a:ext cx="3338301" cy="265912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8824658" y="2133606"/>
            <a:ext cx="13788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DESAFÍOS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30990" y="5075467"/>
            <a:ext cx="4167720" cy="1136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Shape 184"/>
          <p:cNvCxnSpPr/>
          <p:nvPr/>
        </p:nvCxnSpPr>
        <p:spPr>
          <a:xfrm>
            <a:off x="4528469" y="5500914"/>
            <a:ext cx="1944914" cy="0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85" name="Shape 185"/>
          <p:cNvCxnSpPr/>
          <p:nvPr/>
        </p:nvCxnSpPr>
        <p:spPr>
          <a:xfrm>
            <a:off x="4949375" y="5936334"/>
            <a:ext cx="1944914" cy="0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86" name="Shape 186"/>
          <p:cNvCxnSpPr/>
          <p:nvPr/>
        </p:nvCxnSpPr>
        <p:spPr>
          <a:xfrm>
            <a:off x="3019013" y="6183072"/>
            <a:ext cx="1320769" cy="14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561" y="0"/>
            <a:ext cx="80772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>
            <p:ph idx="1" type="body"/>
          </p:nvPr>
        </p:nvSpPr>
        <p:spPr>
          <a:xfrm>
            <a:off x="348343" y="1825625"/>
            <a:ext cx="11466285" cy="4821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s-C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MONITOREO DE LA PESQUERÍA</a:t>
            </a:r>
            <a:endParaRPr/>
          </a:p>
          <a:p>
            <a: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s-C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toman datos biológico pesqueros recolectados al sur de los 47°S desde los años 1990</a:t>
            </a:r>
            <a:endParaRPr/>
          </a:p>
          <a:p>
            <a: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s-C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de monitoreo se ha ido adaptando a la creciente demanda de información nueva (e.g. para evaluación de stock y toma de decisiones)</a:t>
            </a:r>
            <a:endParaRPr/>
          </a:p>
          <a:p>
            <a: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s-C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Observadores científicos: Desafíos adicionales relacionados con la interacción con mamíferos marinos y la cuantificación de los descartes</a:t>
            </a:r>
            <a:endParaRPr/>
          </a:p>
          <a:p>
            <a: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s-C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basta con embarcar observadores, se hace necesario fortalecer la cooperación de los usuarios en la toma de datos pesqueros</a:t>
            </a:r>
            <a:endParaRPr/>
          </a:p>
          <a:p>
            <a: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s-C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Revisión frecuente de los diferentes “campos pesqueros” (variables) registrados en los monitoreos para “representar la realidad (…) de la actividad de pesca y (…) reducir incertidumbres…En especial con respecto a la interacción pesca – mamíferos marinos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6756" y="0"/>
            <a:ext cx="6013716" cy="2585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co bacalao de profundidad_2.jpg" id="198" name="Shape 19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6463" y="2014307"/>
            <a:ext cx="653129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7053974" y="5471893"/>
            <a:ext cx="22265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¡Gracias!</a:t>
            </a:r>
            <a:endParaRPr sz="44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561" y="0"/>
            <a:ext cx="80772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type="ctrTitle"/>
          </p:nvPr>
        </p:nvSpPr>
        <p:spPr>
          <a:xfrm>
            <a:off x="1349822" y="2336800"/>
            <a:ext cx="9652000" cy="30436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s-CL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Taller Ciencia y Bacalao</a:t>
            </a:r>
            <a:br>
              <a:rPr b="0" i="0" lang="es-CL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L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Septiembre de 2015</a:t>
            </a:r>
            <a:br>
              <a:rPr b="0" i="0" lang="es-CL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L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CL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J.A. Díaz Ochoa</a:t>
            </a:r>
            <a:r>
              <a:rPr b="0" baseline="30000" i="0" lang="es-CL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-CL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J. Holtheuer</a:t>
            </a:r>
            <a:r>
              <a:rPr b="0" baseline="30000" i="0" lang="es-CL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br>
              <a:rPr b="0" i="0" lang="es-CL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30000" i="0" lang="es-CL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-CL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 Magallanes, </a:t>
            </a:r>
            <a:r>
              <a:rPr b="0" baseline="30000" i="0" lang="es-CL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s-CL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Wildlife Conservation Society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561" y="0"/>
            <a:ext cx="80772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type="title"/>
          </p:nvPr>
        </p:nvSpPr>
        <p:spPr>
          <a:xfrm>
            <a:off x="896257" y="2034259"/>
            <a:ext cx="4459514" cy="1521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s-C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 General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794657" y="3683454"/>
            <a:ext cx="5181600" cy="1977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s-C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 y priorizar requerimientos de investigación para el manejo y explotación sustentable del bacalao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mité.jpg" id="101" name="Shape 10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2274094"/>
            <a:ext cx="5181600" cy="34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838200" y="2206448"/>
            <a:ext cx="10515600" cy="4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s-CL" sz="27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Presentar y discutir problemáticas y déficit de información en torno a la pesquería y su ecosistema</a:t>
            </a:r>
            <a:br>
              <a:rPr b="0" i="0" lang="es-CL" sz="27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s-CL" sz="27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-CPUE</a:t>
            </a:r>
            <a:br>
              <a:rPr b="0" i="0" lang="es-CL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-Impacto de los mamíferos sobre la captura</a:t>
            </a:r>
            <a:br>
              <a:rPr b="0" i="0" lang="es-CL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-Ojiva de madurez</a:t>
            </a:r>
            <a:br>
              <a:rPr b="0" i="0" lang="es-CL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-Clave talla-edad “Otolitos – Escamas”</a:t>
            </a:r>
            <a:br>
              <a:rPr b="0" i="0" lang="es-CL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-Dinámica del recurso</a:t>
            </a:r>
            <a:br>
              <a:rPr b="0" i="0" lang="es-CL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-Uso y aplicación de la genética al manejo y evaluación de stock</a:t>
            </a:r>
            <a:br>
              <a:rPr b="0" i="0" lang="es-CL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-Otros (propuestas): Marcaje</a:t>
            </a:r>
            <a:b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561" y="0"/>
            <a:ext cx="8077200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561" y="0"/>
            <a:ext cx="80772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grama Seminario 2015_v2_A.png" id="113" name="Shape 11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507" y="1825625"/>
            <a:ext cx="10364986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561" y="0"/>
            <a:ext cx="80772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grama Seminario 2015_v2_B.png" id="119" name="Shape 11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6591" y="1825625"/>
            <a:ext cx="9958817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561" y="0"/>
            <a:ext cx="80772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s-CL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 Taller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561" y="0"/>
            <a:ext cx="80772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b="0" i="0" lang="es-CL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CPUE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b="0" i="0" lang="es-CL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Problemas con series de tiempo cortas (artes de pesca diferentes;  palangre y cachalotera, índice utilizado en Argentina. Series de pesca artesanal vs. Industrial)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b="0" i="0" lang="es-CL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Interacción con mamíferos marinos (tasas de depredación)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b="0" i="0" lang="es-CL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PROPUESTAS: 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s-CL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(1)Realización de talleres específicos, 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s-CL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consecución de fondos para los monitoreos de la pesquería,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s-CL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 creación “base de conocimiento del bacalao”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s-CL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 establecimiento de un plan de evaluaciones de abundancia absoluta (independientes de la pesquería)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b="0" i="0" lang="es-CL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PREGUNTAS: </a:t>
            </a:r>
            <a:endParaRPr/>
          </a:p>
          <a:p>
            <a:pPr indent="-228600" lvl="2" marL="11430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es-CL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¿Debe modificarse el esquema de toma de datos por parte de IFOP?, por tanto: ¿debe adaptarse la necesidad de información a nuevas fuentes y tipos de datos?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es-CL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variables nuevas deben recolectarse rutinariamente?</a:t>
            </a:r>
            <a:endParaRPr/>
          </a:p>
          <a:p>
            <a:pPr indent="-228600" lvl="2" marL="11430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es-CL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¿Trabajo con universidades? (¿tesis de grado?) </a:t>
            </a:r>
            <a:endParaRPr/>
          </a:p>
          <a:p>
            <a:pPr indent="-228600" lvl="2" marL="11430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es-CL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¿Colaboración con la industria?</a:t>
            </a:r>
            <a:endParaRPr/>
          </a:p>
          <a:p>
            <a:pPr indent="-99059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t/>
            </a:r>
            <a:endParaRPr b="0" i="0" sz="20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561" y="0"/>
            <a:ext cx="80772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>
            <p:ph idx="1" type="body"/>
          </p:nvPr>
        </p:nvSpPr>
        <p:spPr>
          <a:xfrm>
            <a:off x="925284" y="204333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s-C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 de los mamíferos sobre la captura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Taller para marzo de 2016 (COLTO- CCAMLR, Pta. Arenas –restringido)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Reforzamiento del monitoreo (censo de la flota), entrenamiento a tripulantes para toma de datos (e.g. identificación de especies), ¿cuáles son las variables a considerar?→Formularios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Apoyo de la Sociedad Chilena de Ciencias del Mar (asesoría)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Dinámica de los mamíferos (fotografías) →historia de avistamientos (grupos matriarcales, morfotipos) y su relación con la depredación (entrenamiento a observadores ya se ha comenzado)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