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69" r:id="rId5"/>
    <p:sldId id="281" r:id="rId6"/>
    <p:sldId id="276" r:id="rId7"/>
    <p:sldId id="280" r:id="rId8"/>
    <p:sldId id="278" r:id="rId9"/>
    <p:sldId id="257" r:id="rId10"/>
    <p:sldId id="277" r:id="rId11"/>
    <p:sldId id="259" r:id="rId12"/>
    <p:sldId id="27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B800"/>
    <a:srgbClr val="003478"/>
    <a:srgbClr val="993366"/>
    <a:srgbClr val="7DB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9" autoAdjust="0"/>
  </p:normalViewPr>
  <p:slideViewPr>
    <p:cSldViewPr>
      <p:cViewPr varScale="1">
        <p:scale>
          <a:sx n="82" d="100"/>
          <a:sy n="82" d="100"/>
        </p:scale>
        <p:origin x="917" y="22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Sheet2!$B$2</c:f>
              <c:strCache>
                <c:ptCount val="1"/>
                <c:pt idx="0">
                  <c:v>Sperm Whales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cat>
            <c:strRef>
              <c:f>Sheet2!$A$3:$A$12</c:f>
              <c:strCache>
                <c:ptCount val="10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Dec</c:v>
                </c:pt>
              </c:strCache>
            </c:strRef>
          </c:cat>
          <c:val>
            <c:numRef>
              <c:f>Sheet2!$B$3:$B$12</c:f>
              <c:numCache>
                <c:formatCode>General</c:formatCode>
                <c:ptCount val="10"/>
                <c:pt idx="0">
                  <c:v>142</c:v>
                </c:pt>
                <c:pt idx="1">
                  <c:v>111</c:v>
                </c:pt>
                <c:pt idx="2">
                  <c:v>82</c:v>
                </c:pt>
                <c:pt idx="3">
                  <c:v>153</c:v>
                </c:pt>
                <c:pt idx="4">
                  <c:v>34</c:v>
                </c:pt>
                <c:pt idx="5">
                  <c:v>4</c:v>
                </c:pt>
                <c:pt idx="6">
                  <c:v>18</c:v>
                </c:pt>
                <c:pt idx="7">
                  <c:v>28</c:v>
                </c:pt>
                <c:pt idx="8">
                  <c:v>35</c:v>
                </c:pt>
                <c:pt idx="9">
                  <c:v>284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9C-4D92-921E-0656ECB107CC}"/>
            </c:ext>
          </c:extLst>
        </c:ser>
        <c:ser>
          <c:idx val="1"/>
          <c:order val="1"/>
          <c:tx>
            <c:strRef>
              <c:f>Sheet2!$C$2</c:f>
              <c:strCache>
                <c:ptCount val="1"/>
                <c:pt idx="0">
                  <c:v>Killer Whales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cat>
            <c:strRef>
              <c:f>Sheet2!$A$3:$A$12</c:f>
              <c:strCache>
                <c:ptCount val="10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Dec</c:v>
                </c:pt>
              </c:strCache>
            </c:strRef>
          </c:cat>
          <c:val>
            <c:numRef>
              <c:f>Sheet2!$C$3:$C$12</c:f>
              <c:numCache>
                <c:formatCode>General</c:formatCode>
                <c:ptCount val="10"/>
                <c:pt idx="0">
                  <c:v>118</c:v>
                </c:pt>
                <c:pt idx="1">
                  <c:v>0</c:v>
                </c:pt>
                <c:pt idx="2">
                  <c:v>167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49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49C-4D92-921E-0656ECB107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5903232"/>
        <c:axId val="85904768"/>
      </c:barChart>
      <c:lineChart>
        <c:grouping val="standard"/>
        <c:varyColors val="0"/>
        <c:ser>
          <c:idx val="2"/>
          <c:order val="2"/>
          <c:tx>
            <c:strRef>
              <c:f>Sheet2!$D$2</c:f>
              <c:strCache>
                <c:ptCount val="1"/>
                <c:pt idx="0">
                  <c:v>Discards (Kgs)</c:v>
                </c:pt>
              </c:strCache>
            </c:strRef>
          </c:tx>
          <c:spPr>
            <a:ln>
              <a:solidFill>
                <a:srgbClr val="CC3300"/>
              </a:solidFill>
            </a:ln>
          </c:spPr>
          <c:marker>
            <c:symbol val="none"/>
          </c:marker>
          <c:dPt>
            <c:idx val="6"/>
            <c:bubble3D val="0"/>
            <c:extLst>
              <c:ext xmlns:c16="http://schemas.microsoft.com/office/drawing/2014/chart" uri="{C3380CC4-5D6E-409C-BE32-E72D297353CC}">
                <c16:uniqueId val="{00000002-149C-4D92-921E-0656ECB107CC}"/>
              </c:ext>
            </c:extLst>
          </c:dPt>
          <c:val>
            <c:numRef>
              <c:f>Sheet2!$D$3:$D$12</c:f>
              <c:numCache>
                <c:formatCode>General</c:formatCode>
                <c:ptCount val="10"/>
                <c:pt idx="0">
                  <c:v>5402</c:v>
                </c:pt>
                <c:pt idx="1">
                  <c:v>829</c:v>
                </c:pt>
                <c:pt idx="2">
                  <c:v>5343</c:v>
                </c:pt>
                <c:pt idx="3">
                  <c:v>5284</c:v>
                </c:pt>
                <c:pt idx="4">
                  <c:v>1389</c:v>
                </c:pt>
                <c:pt idx="5">
                  <c:v>1624</c:v>
                </c:pt>
                <c:pt idx="6">
                  <c:v>4119</c:v>
                </c:pt>
                <c:pt idx="7">
                  <c:v>3544</c:v>
                </c:pt>
                <c:pt idx="8">
                  <c:v>765</c:v>
                </c:pt>
                <c:pt idx="9">
                  <c:v>7603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149C-4D92-921E-0656ECB107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5916288"/>
        <c:axId val="85914752"/>
      </c:lineChart>
      <c:catAx>
        <c:axId val="859032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85904768"/>
        <c:crosses val="autoZero"/>
        <c:auto val="1"/>
        <c:lblAlgn val="ctr"/>
        <c:lblOffset val="100"/>
        <c:noMultiLvlLbl val="0"/>
      </c:catAx>
      <c:valAx>
        <c:axId val="859047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5903232"/>
        <c:crosses val="autoZero"/>
        <c:crossBetween val="between"/>
      </c:valAx>
      <c:valAx>
        <c:axId val="85914752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crossAx val="85916288"/>
        <c:crosses val="max"/>
        <c:crossBetween val="between"/>
      </c:valAx>
      <c:catAx>
        <c:axId val="85916288"/>
        <c:scaling>
          <c:orientation val="minMax"/>
        </c:scaling>
        <c:delete val="1"/>
        <c:axPos val="b"/>
        <c:majorTickMark val="out"/>
        <c:minorTickMark val="none"/>
        <c:tickLblPos val="nextTo"/>
        <c:crossAx val="85914752"/>
        <c:crosses val="autoZero"/>
        <c:auto val="1"/>
        <c:lblAlgn val="ctr"/>
        <c:lblOffset val="100"/>
        <c:noMultiLvlLbl val="0"/>
      </c:catAx>
      <c:spPr>
        <a:noFill/>
        <a:ln w="25400">
          <a:noFill/>
        </a:ln>
      </c:spPr>
    </c:plotArea>
    <c:legend>
      <c:legendPos val="b"/>
      <c:overlay val="0"/>
    </c:legend>
    <c:plotVisOnly val="1"/>
    <c:dispBlanksAs val="gap"/>
    <c:showDLblsOverMax val="0"/>
  </c:chart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AAEC60-FEA8-4C2E-9ACC-0F9829940314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E0FCB626-CBD4-4CBD-B305-649F18748B7D}">
      <dgm:prSet phldrT="[Text]"/>
      <dgm:spPr/>
      <dgm:t>
        <a:bodyPr/>
        <a:lstStyle/>
        <a:p>
          <a:r>
            <a:rPr lang="en-GB" dirty="0"/>
            <a:t>Established 1994</a:t>
          </a:r>
        </a:p>
      </dgm:t>
    </dgm:pt>
    <dgm:pt modelId="{5B0857D5-5609-45B9-A23A-CAD8B35F110F}" type="parTrans" cxnId="{8E623639-47B0-4394-8762-62ADD7F79618}">
      <dgm:prSet/>
      <dgm:spPr/>
      <dgm:t>
        <a:bodyPr/>
        <a:lstStyle/>
        <a:p>
          <a:endParaRPr lang="en-GB"/>
        </a:p>
      </dgm:t>
    </dgm:pt>
    <dgm:pt modelId="{2799114D-28A8-4EAF-9872-36E43701BA6B}" type="sibTrans" cxnId="{8E623639-47B0-4394-8762-62ADD7F79618}">
      <dgm:prSet/>
      <dgm:spPr/>
      <dgm:t>
        <a:bodyPr/>
        <a:lstStyle/>
        <a:p>
          <a:endParaRPr lang="en-GB"/>
        </a:p>
      </dgm:t>
    </dgm:pt>
    <dgm:pt modelId="{22DB9B21-E712-495B-B2A9-96DA4C6E84AD}">
      <dgm:prSet phldrT="[Text]"/>
      <dgm:spPr/>
      <dgm:t>
        <a:bodyPr/>
        <a:lstStyle/>
        <a:p>
          <a:r>
            <a:rPr lang="en-GB" dirty="0"/>
            <a:t>Initially a 2 vessel fishery</a:t>
          </a:r>
        </a:p>
      </dgm:t>
    </dgm:pt>
    <dgm:pt modelId="{F32F71BE-C5C3-4C3E-8C5C-7602A5FAD566}" type="parTrans" cxnId="{99998F54-47CB-4D96-B1B9-A237AED51590}">
      <dgm:prSet/>
      <dgm:spPr/>
      <dgm:t>
        <a:bodyPr/>
        <a:lstStyle/>
        <a:p>
          <a:endParaRPr lang="en-GB"/>
        </a:p>
      </dgm:t>
    </dgm:pt>
    <dgm:pt modelId="{173B9C9F-49A8-44BA-9C40-392C670B66E0}" type="sibTrans" cxnId="{99998F54-47CB-4D96-B1B9-A237AED51590}">
      <dgm:prSet/>
      <dgm:spPr/>
      <dgm:t>
        <a:bodyPr/>
        <a:lstStyle/>
        <a:p>
          <a:endParaRPr lang="en-GB"/>
        </a:p>
      </dgm:t>
    </dgm:pt>
    <dgm:pt modelId="{A3AC53B7-90B5-4B7A-83EB-439E0175001C}">
      <dgm:prSet phldrT="[Text]"/>
      <dgm:spPr/>
      <dgm:t>
        <a:bodyPr/>
        <a:lstStyle/>
        <a:p>
          <a:r>
            <a:rPr lang="en-GB" dirty="0"/>
            <a:t>Entered ITQ system 2006</a:t>
          </a:r>
        </a:p>
      </dgm:t>
    </dgm:pt>
    <dgm:pt modelId="{2AB7A3A1-EB62-44C7-8583-55EB5055F79A}" type="parTrans" cxnId="{E664C6BC-961C-438F-8F3C-D9D106AA1996}">
      <dgm:prSet/>
      <dgm:spPr/>
      <dgm:t>
        <a:bodyPr/>
        <a:lstStyle/>
        <a:p>
          <a:endParaRPr lang="en-GB"/>
        </a:p>
      </dgm:t>
    </dgm:pt>
    <dgm:pt modelId="{9126217E-FA5E-49E7-B743-84E4921DADD7}" type="sibTrans" cxnId="{E664C6BC-961C-438F-8F3C-D9D106AA1996}">
      <dgm:prSet/>
      <dgm:spPr/>
      <dgm:t>
        <a:bodyPr/>
        <a:lstStyle/>
        <a:p>
          <a:endParaRPr lang="en-GB"/>
        </a:p>
      </dgm:t>
    </dgm:pt>
    <dgm:pt modelId="{3860B168-2FCA-45C3-8F07-EAC4008F19D5}">
      <dgm:prSet phldrT="[Text]"/>
      <dgm:spPr/>
      <dgm:t>
        <a:bodyPr/>
        <a:lstStyle/>
        <a:p>
          <a:r>
            <a:rPr lang="en-GB" dirty="0"/>
            <a:t>One of the first to enter ITQ</a:t>
          </a:r>
        </a:p>
      </dgm:t>
    </dgm:pt>
    <dgm:pt modelId="{98AA495C-45F9-484D-BB83-BAABDCDDFE20}" type="parTrans" cxnId="{0D06C6CA-6702-4831-BD69-5019FBA7AB09}">
      <dgm:prSet/>
      <dgm:spPr/>
      <dgm:t>
        <a:bodyPr/>
        <a:lstStyle/>
        <a:p>
          <a:endParaRPr lang="en-GB"/>
        </a:p>
      </dgm:t>
    </dgm:pt>
    <dgm:pt modelId="{8F408888-51B8-4F43-BF35-4D36DB467313}" type="sibTrans" cxnId="{0D06C6CA-6702-4831-BD69-5019FBA7AB09}">
      <dgm:prSet/>
      <dgm:spPr/>
      <dgm:t>
        <a:bodyPr/>
        <a:lstStyle/>
        <a:p>
          <a:endParaRPr lang="en-GB"/>
        </a:p>
      </dgm:t>
    </dgm:pt>
    <dgm:pt modelId="{284CAE44-E7D5-4190-83AD-6AD39FD1704C}">
      <dgm:prSet/>
      <dgm:spPr/>
      <dgm:t>
        <a:bodyPr/>
        <a:lstStyle/>
        <a:p>
          <a:r>
            <a:rPr lang="en-GB" dirty="0"/>
            <a:t>MSC Certification in 2014	</a:t>
          </a:r>
        </a:p>
      </dgm:t>
    </dgm:pt>
    <dgm:pt modelId="{382F04A6-D73D-45BC-8D1C-3A938BB8B80A}" type="parTrans" cxnId="{C2ECD49F-0A15-4CA6-B250-AFE5485DBBD8}">
      <dgm:prSet/>
      <dgm:spPr/>
      <dgm:t>
        <a:bodyPr/>
        <a:lstStyle/>
        <a:p>
          <a:endParaRPr lang="en-GB"/>
        </a:p>
      </dgm:t>
    </dgm:pt>
    <dgm:pt modelId="{1BD411B6-C341-4134-A061-643EFDB674E0}" type="sibTrans" cxnId="{C2ECD49F-0A15-4CA6-B250-AFE5485DBBD8}">
      <dgm:prSet/>
      <dgm:spPr/>
      <dgm:t>
        <a:bodyPr/>
        <a:lstStyle/>
        <a:p>
          <a:endParaRPr lang="en-GB"/>
        </a:p>
      </dgm:t>
    </dgm:pt>
    <dgm:pt modelId="{328BC9CD-4905-470D-93B1-534B0162CA7C}">
      <dgm:prSet/>
      <dgm:spPr/>
      <dgm:t>
        <a:bodyPr/>
        <a:lstStyle/>
        <a:p>
          <a:r>
            <a:rPr lang="en-GB" dirty="0"/>
            <a:t>Only certified Falklands fishery</a:t>
          </a:r>
        </a:p>
      </dgm:t>
    </dgm:pt>
    <dgm:pt modelId="{711D90F5-E13F-4DFF-ADEE-F34BB5AB8BDC}" type="parTrans" cxnId="{FE3F07F9-E7EB-496A-823B-658E561332D9}">
      <dgm:prSet/>
      <dgm:spPr/>
      <dgm:t>
        <a:bodyPr/>
        <a:lstStyle/>
        <a:p>
          <a:endParaRPr lang="en-GB"/>
        </a:p>
      </dgm:t>
    </dgm:pt>
    <dgm:pt modelId="{A05717B8-8901-4B48-8A63-CB9AFAF84F1F}" type="sibTrans" cxnId="{FE3F07F9-E7EB-496A-823B-658E561332D9}">
      <dgm:prSet/>
      <dgm:spPr/>
      <dgm:t>
        <a:bodyPr/>
        <a:lstStyle/>
        <a:p>
          <a:endParaRPr lang="en-GB"/>
        </a:p>
      </dgm:t>
    </dgm:pt>
    <dgm:pt modelId="{91A2AFD8-65F3-4CBC-81AA-1E32FB93C42B}">
      <dgm:prSet/>
      <dgm:spPr/>
      <dgm:t>
        <a:bodyPr/>
        <a:lstStyle/>
        <a:p>
          <a:r>
            <a:rPr lang="en-GB" dirty="0"/>
            <a:t>Quota set at 1040 mt in 2015</a:t>
          </a:r>
        </a:p>
      </dgm:t>
    </dgm:pt>
    <dgm:pt modelId="{143C9478-44E1-404E-8497-21C1224244DA}" type="parTrans" cxnId="{F348BA18-9522-467A-A156-9737DE2C2F39}">
      <dgm:prSet/>
      <dgm:spPr/>
      <dgm:t>
        <a:bodyPr/>
        <a:lstStyle/>
        <a:p>
          <a:endParaRPr lang="en-GB"/>
        </a:p>
      </dgm:t>
    </dgm:pt>
    <dgm:pt modelId="{3B92369D-F3C7-4AD2-937D-57543672E93C}" type="sibTrans" cxnId="{F348BA18-9522-467A-A156-9737DE2C2F39}">
      <dgm:prSet/>
      <dgm:spPr/>
      <dgm:t>
        <a:bodyPr/>
        <a:lstStyle/>
        <a:p>
          <a:endParaRPr lang="en-GB"/>
        </a:p>
      </dgm:t>
    </dgm:pt>
    <dgm:pt modelId="{E913A127-B629-4C67-810B-41D297BC3B20}">
      <dgm:prSet/>
      <dgm:spPr/>
      <dgm:t>
        <a:bodyPr/>
        <a:lstStyle/>
        <a:p>
          <a:r>
            <a:rPr lang="en-GB" dirty="0"/>
            <a:t>Prior to ITQ limited to 2 vessel fishery</a:t>
          </a:r>
        </a:p>
      </dgm:t>
    </dgm:pt>
    <dgm:pt modelId="{D3C68798-2554-43CC-A565-128752955C6C}" type="parTrans" cxnId="{35A4D68F-49E7-4A60-9D66-B9BA4038BF92}">
      <dgm:prSet/>
      <dgm:spPr/>
      <dgm:t>
        <a:bodyPr/>
        <a:lstStyle/>
        <a:p>
          <a:endParaRPr lang="en-GB"/>
        </a:p>
      </dgm:t>
    </dgm:pt>
    <dgm:pt modelId="{AFB6FA7F-380F-462F-9BA1-2B0F1C0520F6}" type="sibTrans" cxnId="{35A4D68F-49E7-4A60-9D66-B9BA4038BF92}">
      <dgm:prSet/>
      <dgm:spPr/>
      <dgm:t>
        <a:bodyPr/>
        <a:lstStyle/>
        <a:p>
          <a:endParaRPr lang="en-GB"/>
        </a:p>
      </dgm:t>
    </dgm:pt>
    <dgm:pt modelId="{D08B937B-4A43-4732-8515-B86177AD6E3C}">
      <dgm:prSet/>
      <dgm:spPr/>
      <dgm:t>
        <a:bodyPr/>
        <a:lstStyle/>
        <a:p>
          <a:r>
            <a:rPr lang="en-GB" dirty="0"/>
            <a:t>2006 quota set at 1500 mt</a:t>
          </a:r>
        </a:p>
      </dgm:t>
    </dgm:pt>
    <dgm:pt modelId="{6B2DFD6A-0763-4024-B109-CCEB0265320F}" type="parTrans" cxnId="{FE93EC21-22EF-464F-A1B3-B842E812B821}">
      <dgm:prSet/>
      <dgm:spPr/>
      <dgm:t>
        <a:bodyPr/>
        <a:lstStyle/>
        <a:p>
          <a:endParaRPr lang="en-GB"/>
        </a:p>
      </dgm:t>
    </dgm:pt>
    <dgm:pt modelId="{6A773840-ABF0-4093-BA48-9A4772E16E16}" type="sibTrans" cxnId="{FE93EC21-22EF-464F-A1B3-B842E812B821}">
      <dgm:prSet/>
      <dgm:spPr/>
      <dgm:t>
        <a:bodyPr/>
        <a:lstStyle/>
        <a:p>
          <a:endParaRPr lang="en-GB"/>
        </a:p>
      </dgm:t>
    </dgm:pt>
    <dgm:pt modelId="{DF597F37-D666-44C0-9DB8-74F6BECFDAAB}">
      <dgm:prSet/>
      <dgm:spPr/>
      <dgm:t>
        <a:bodyPr/>
        <a:lstStyle/>
        <a:p>
          <a:r>
            <a:rPr lang="en-GB" dirty="0"/>
            <a:t>2008 quota set at 1200 mt</a:t>
          </a:r>
        </a:p>
      </dgm:t>
    </dgm:pt>
    <dgm:pt modelId="{D97359CB-51C3-42CA-8C02-1EA1FD51AD18}" type="parTrans" cxnId="{3F801782-52D2-4301-B114-36AE10E2E0D5}">
      <dgm:prSet/>
      <dgm:spPr/>
      <dgm:t>
        <a:bodyPr/>
        <a:lstStyle/>
        <a:p>
          <a:endParaRPr lang="en-GB"/>
        </a:p>
      </dgm:t>
    </dgm:pt>
    <dgm:pt modelId="{E5911F73-DFF0-4296-85F5-3BD2A1187924}" type="sibTrans" cxnId="{3F801782-52D2-4301-B114-36AE10E2E0D5}">
      <dgm:prSet/>
      <dgm:spPr/>
      <dgm:t>
        <a:bodyPr/>
        <a:lstStyle/>
        <a:p>
          <a:endParaRPr lang="en-GB"/>
        </a:p>
      </dgm:t>
    </dgm:pt>
    <dgm:pt modelId="{3FF22B4E-947A-4442-B7FD-B289BB4E8D90}">
      <dgm:prSet/>
      <dgm:spPr/>
      <dgm:t>
        <a:bodyPr/>
        <a:lstStyle/>
        <a:p>
          <a:r>
            <a:rPr lang="en-GB" dirty="0"/>
            <a:t>2015 quota set at 1040 mt</a:t>
          </a:r>
        </a:p>
      </dgm:t>
    </dgm:pt>
    <dgm:pt modelId="{CA7C8CFA-544C-48D2-BFE4-87BF7411CA2D}" type="parTrans" cxnId="{465DDE4E-C7B8-418E-9A67-E636975CBBFA}">
      <dgm:prSet/>
      <dgm:spPr/>
      <dgm:t>
        <a:bodyPr/>
        <a:lstStyle/>
        <a:p>
          <a:endParaRPr lang="en-GB"/>
        </a:p>
      </dgm:t>
    </dgm:pt>
    <dgm:pt modelId="{C9274FB5-34E5-4BEF-A677-42EB7BC03C17}" type="sibTrans" cxnId="{465DDE4E-C7B8-418E-9A67-E636975CBBFA}">
      <dgm:prSet/>
      <dgm:spPr/>
      <dgm:t>
        <a:bodyPr/>
        <a:lstStyle/>
        <a:p>
          <a:endParaRPr lang="en-GB"/>
        </a:p>
      </dgm:t>
    </dgm:pt>
    <dgm:pt modelId="{36C5588A-B0D3-481E-8F61-E9C300652077}" type="pres">
      <dgm:prSet presAssocID="{7DAAEC60-FEA8-4C2E-9ACC-0F9829940314}" presName="linear" presStyleCnt="0">
        <dgm:presLayoutVars>
          <dgm:animLvl val="lvl"/>
          <dgm:resizeHandles val="exact"/>
        </dgm:presLayoutVars>
      </dgm:prSet>
      <dgm:spPr/>
    </dgm:pt>
    <dgm:pt modelId="{D8941C31-0F9A-4518-80BB-25E8B19E3C11}" type="pres">
      <dgm:prSet presAssocID="{E0FCB626-CBD4-4CBD-B305-649F18748B7D}" presName="parentText" presStyleLbl="node1" presStyleIdx="0" presStyleCnt="4" custLinFactNeighborX="-1371" custLinFactNeighborY="-6354">
        <dgm:presLayoutVars>
          <dgm:chMax val="0"/>
          <dgm:bulletEnabled val="1"/>
        </dgm:presLayoutVars>
      </dgm:prSet>
      <dgm:spPr/>
    </dgm:pt>
    <dgm:pt modelId="{0EBBC293-CAA6-4046-A430-3AC10C19627C}" type="pres">
      <dgm:prSet presAssocID="{E0FCB626-CBD4-4CBD-B305-649F18748B7D}" presName="childText" presStyleLbl="revTx" presStyleIdx="0" presStyleCnt="4">
        <dgm:presLayoutVars>
          <dgm:bulletEnabled val="1"/>
        </dgm:presLayoutVars>
      </dgm:prSet>
      <dgm:spPr/>
    </dgm:pt>
    <dgm:pt modelId="{98FB9383-8054-4909-9C36-87FC775615CE}" type="pres">
      <dgm:prSet presAssocID="{A3AC53B7-90B5-4B7A-83EB-439E0175001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5789B1B-131C-4339-BE51-45393AD6784C}" type="pres">
      <dgm:prSet presAssocID="{A3AC53B7-90B5-4B7A-83EB-439E0175001C}" presName="childText" presStyleLbl="revTx" presStyleIdx="1" presStyleCnt="4">
        <dgm:presLayoutVars>
          <dgm:bulletEnabled val="1"/>
        </dgm:presLayoutVars>
      </dgm:prSet>
      <dgm:spPr/>
    </dgm:pt>
    <dgm:pt modelId="{D26E3CA2-4829-46E4-AAF0-8779C0FB955A}" type="pres">
      <dgm:prSet presAssocID="{284CAE44-E7D5-4190-83AD-6AD39FD1704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E6B3168-D5F6-4319-9D56-53807EE3F650}" type="pres">
      <dgm:prSet presAssocID="{284CAE44-E7D5-4190-83AD-6AD39FD1704C}" presName="childText" presStyleLbl="revTx" presStyleIdx="2" presStyleCnt="4">
        <dgm:presLayoutVars>
          <dgm:bulletEnabled val="1"/>
        </dgm:presLayoutVars>
      </dgm:prSet>
      <dgm:spPr/>
    </dgm:pt>
    <dgm:pt modelId="{C35F764D-0999-4FE6-9E50-6741B3518384}" type="pres">
      <dgm:prSet presAssocID="{91A2AFD8-65F3-4CBC-81AA-1E32FB93C42B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3AB9021B-247C-4E29-B611-5733ED364452}" type="pres">
      <dgm:prSet presAssocID="{91A2AFD8-65F3-4CBC-81AA-1E32FB93C42B}" presName="childText" presStyleLbl="revTx" presStyleIdx="3" presStyleCnt="4">
        <dgm:presLayoutVars>
          <dgm:bulletEnabled val="1"/>
        </dgm:presLayoutVars>
      </dgm:prSet>
      <dgm:spPr/>
    </dgm:pt>
  </dgm:ptLst>
  <dgm:cxnLst>
    <dgm:cxn modelId="{9A696922-92F2-4C31-A9F2-A217ADB8900F}" type="presOf" srcId="{3FF22B4E-947A-4442-B7FD-B289BB4E8D90}" destId="{3AB9021B-247C-4E29-B611-5733ED364452}" srcOrd="0" destOrd="3" presId="urn:microsoft.com/office/officeart/2005/8/layout/vList2"/>
    <dgm:cxn modelId="{C5639843-79D4-4890-B5D5-43518D12E215}" type="presOf" srcId="{E0FCB626-CBD4-4CBD-B305-649F18748B7D}" destId="{D8941C31-0F9A-4518-80BB-25E8B19E3C11}" srcOrd="0" destOrd="0" presId="urn:microsoft.com/office/officeart/2005/8/layout/vList2"/>
    <dgm:cxn modelId="{FE3F07F9-E7EB-496A-823B-658E561332D9}" srcId="{284CAE44-E7D5-4190-83AD-6AD39FD1704C}" destId="{328BC9CD-4905-470D-93B1-534B0162CA7C}" srcOrd="0" destOrd="0" parTransId="{711D90F5-E13F-4DFF-ADEE-F34BB5AB8BDC}" sibTransId="{A05717B8-8901-4B48-8A63-CB9AFAF84F1F}"/>
    <dgm:cxn modelId="{99998F54-47CB-4D96-B1B9-A237AED51590}" srcId="{E0FCB626-CBD4-4CBD-B305-649F18748B7D}" destId="{22DB9B21-E712-495B-B2A9-96DA4C6E84AD}" srcOrd="0" destOrd="0" parTransId="{F32F71BE-C5C3-4C3E-8C5C-7602A5FAD566}" sibTransId="{173B9C9F-49A8-44BA-9C40-392C670B66E0}"/>
    <dgm:cxn modelId="{465DDE4E-C7B8-418E-9A67-E636975CBBFA}" srcId="{91A2AFD8-65F3-4CBC-81AA-1E32FB93C42B}" destId="{3FF22B4E-947A-4442-B7FD-B289BB4E8D90}" srcOrd="3" destOrd="0" parTransId="{CA7C8CFA-544C-48D2-BFE4-87BF7411CA2D}" sibTransId="{C9274FB5-34E5-4BEF-A677-42EB7BC03C17}"/>
    <dgm:cxn modelId="{2673D592-AF6D-4FE5-BD57-806F69F94B1C}" type="presOf" srcId="{DF597F37-D666-44C0-9DB8-74F6BECFDAAB}" destId="{3AB9021B-247C-4E29-B611-5733ED364452}" srcOrd="0" destOrd="2" presId="urn:microsoft.com/office/officeart/2005/8/layout/vList2"/>
    <dgm:cxn modelId="{3F801782-52D2-4301-B114-36AE10E2E0D5}" srcId="{91A2AFD8-65F3-4CBC-81AA-1E32FB93C42B}" destId="{DF597F37-D666-44C0-9DB8-74F6BECFDAAB}" srcOrd="2" destOrd="0" parTransId="{D97359CB-51C3-42CA-8C02-1EA1FD51AD18}" sibTransId="{E5911F73-DFF0-4296-85F5-3BD2A1187924}"/>
    <dgm:cxn modelId="{FE93EC21-22EF-464F-A1B3-B842E812B821}" srcId="{91A2AFD8-65F3-4CBC-81AA-1E32FB93C42B}" destId="{D08B937B-4A43-4732-8515-B86177AD6E3C}" srcOrd="1" destOrd="0" parTransId="{6B2DFD6A-0763-4024-B109-CCEB0265320F}" sibTransId="{6A773840-ABF0-4093-BA48-9A4772E16E16}"/>
    <dgm:cxn modelId="{6AB3B778-D357-49BD-88F1-4CF1CDB53A93}" type="presOf" srcId="{E913A127-B629-4C67-810B-41D297BC3B20}" destId="{3AB9021B-247C-4E29-B611-5733ED364452}" srcOrd="0" destOrd="0" presId="urn:microsoft.com/office/officeart/2005/8/layout/vList2"/>
    <dgm:cxn modelId="{EA0C5447-50AC-4648-B21C-E05DFB5823BF}" type="presOf" srcId="{3860B168-2FCA-45C3-8F07-EAC4008F19D5}" destId="{A5789B1B-131C-4339-BE51-45393AD6784C}" srcOrd="0" destOrd="0" presId="urn:microsoft.com/office/officeart/2005/8/layout/vList2"/>
    <dgm:cxn modelId="{F348BA18-9522-467A-A156-9737DE2C2F39}" srcId="{7DAAEC60-FEA8-4C2E-9ACC-0F9829940314}" destId="{91A2AFD8-65F3-4CBC-81AA-1E32FB93C42B}" srcOrd="3" destOrd="0" parTransId="{143C9478-44E1-404E-8497-21C1224244DA}" sibTransId="{3B92369D-F3C7-4AD2-937D-57543672E93C}"/>
    <dgm:cxn modelId="{8E623639-47B0-4394-8762-62ADD7F79618}" srcId="{7DAAEC60-FEA8-4C2E-9ACC-0F9829940314}" destId="{E0FCB626-CBD4-4CBD-B305-649F18748B7D}" srcOrd="0" destOrd="0" parTransId="{5B0857D5-5609-45B9-A23A-CAD8B35F110F}" sibTransId="{2799114D-28A8-4EAF-9872-36E43701BA6B}"/>
    <dgm:cxn modelId="{63CF057F-C93E-4C32-8223-6BDCFA51237D}" type="presOf" srcId="{22DB9B21-E712-495B-B2A9-96DA4C6E84AD}" destId="{0EBBC293-CAA6-4046-A430-3AC10C19627C}" srcOrd="0" destOrd="0" presId="urn:microsoft.com/office/officeart/2005/8/layout/vList2"/>
    <dgm:cxn modelId="{0D06C6CA-6702-4831-BD69-5019FBA7AB09}" srcId="{A3AC53B7-90B5-4B7A-83EB-439E0175001C}" destId="{3860B168-2FCA-45C3-8F07-EAC4008F19D5}" srcOrd="0" destOrd="0" parTransId="{98AA495C-45F9-484D-BB83-BAABDCDDFE20}" sibTransId="{8F408888-51B8-4F43-BF35-4D36DB467313}"/>
    <dgm:cxn modelId="{E664C6BC-961C-438F-8F3C-D9D106AA1996}" srcId="{7DAAEC60-FEA8-4C2E-9ACC-0F9829940314}" destId="{A3AC53B7-90B5-4B7A-83EB-439E0175001C}" srcOrd="1" destOrd="0" parTransId="{2AB7A3A1-EB62-44C7-8583-55EB5055F79A}" sibTransId="{9126217E-FA5E-49E7-B743-84E4921DADD7}"/>
    <dgm:cxn modelId="{DF514EE3-866D-424B-9B46-7F9A7DD13E74}" type="presOf" srcId="{91A2AFD8-65F3-4CBC-81AA-1E32FB93C42B}" destId="{C35F764D-0999-4FE6-9E50-6741B3518384}" srcOrd="0" destOrd="0" presId="urn:microsoft.com/office/officeart/2005/8/layout/vList2"/>
    <dgm:cxn modelId="{C2ECD49F-0A15-4CA6-B250-AFE5485DBBD8}" srcId="{7DAAEC60-FEA8-4C2E-9ACC-0F9829940314}" destId="{284CAE44-E7D5-4190-83AD-6AD39FD1704C}" srcOrd="2" destOrd="0" parTransId="{382F04A6-D73D-45BC-8D1C-3A938BB8B80A}" sibTransId="{1BD411B6-C341-4134-A061-643EFDB674E0}"/>
    <dgm:cxn modelId="{35A4D68F-49E7-4A60-9D66-B9BA4038BF92}" srcId="{91A2AFD8-65F3-4CBC-81AA-1E32FB93C42B}" destId="{E913A127-B629-4C67-810B-41D297BC3B20}" srcOrd="0" destOrd="0" parTransId="{D3C68798-2554-43CC-A565-128752955C6C}" sibTransId="{AFB6FA7F-380F-462F-9BA1-2B0F1C0520F6}"/>
    <dgm:cxn modelId="{AB291651-AE9D-4B9C-8EF2-C55F0ABB88BD}" type="presOf" srcId="{284CAE44-E7D5-4190-83AD-6AD39FD1704C}" destId="{D26E3CA2-4829-46E4-AAF0-8779C0FB955A}" srcOrd="0" destOrd="0" presId="urn:microsoft.com/office/officeart/2005/8/layout/vList2"/>
    <dgm:cxn modelId="{63ADCECD-CF0E-4FF1-9D69-7723FACFB84C}" type="presOf" srcId="{7DAAEC60-FEA8-4C2E-9ACC-0F9829940314}" destId="{36C5588A-B0D3-481E-8F61-E9C300652077}" srcOrd="0" destOrd="0" presId="urn:microsoft.com/office/officeart/2005/8/layout/vList2"/>
    <dgm:cxn modelId="{EC7C685A-F76F-4664-B8D5-BECE1906BBF1}" type="presOf" srcId="{A3AC53B7-90B5-4B7A-83EB-439E0175001C}" destId="{98FB9383-8054-4909-9C36-87FC775615CE}" srcOrd="0" destOrd="0" presId="urn:microsoft.com/office/officeart/2005/8/layout/vList2"/>
    <dgm:cxn modelId="{3623DE2B-3D98-496C-9D47-2DB322718DAA}" type="presOf" srcId="{D08B937B-4A43-4732-8515-B86177AD6E3C}" destId="{3AB9021B-247C-4E29-B611-5733ED364452}" srcOrd="0" destOrd="1" presId="urn:microsoft.com/office/officeart/2005/8/layout/vList2"/>
    <dgm:cxn modelId="{4A724005-0AE1-48CF-8D01-CAEA7D528166}" type="presOf" srcId="{328BC9CD-4905-470D-93B1-534B0162CA7C}" destId="{FE6B3168-D5F6-4319-9D56-53807EE3F650}" srcOrd="0" destOrd="0" presId="urn:microsoft.com/office/officeart/2005/8/layout/vList2"/>
    <dgm:cxn modelId="{BF733524-907B-475F-87E9-55085454A29D}" type="presParOf" srcId="{36C5588A-B0D3-481E-8F61-E9C300652077}" destId="{D8941C31-0F9A-4518-80BB-25E8B19E3C11}" srcOrd="0" destOrd="0" presId="urn:microsoft.com/office/officeart/2005/8/layout/vList2"/>
    <dgm:cxn modelId="{94C32344-3B36-42E5-AB37-84EB466F8ED9}" type="presParOf" srcId="{36C5588A-B0D3-481E-8F61-E9C300652077}" destId="{0EBBC293-CAA6-4046-A430-3AC10C19627C}" srcOrd="1" destOrd="0" presId="urn:microsoft.com/office/officeart/2005/8/layout/vList2"/>
    <dgm:cxn modelId="{2D1EFD54-226C-4536-A8C0-667C490D1DAE}" type="presParOf" srcId="{36C5588A-B0D3-481E-8F61-E9C300652077}" destId="{98FB9383-8054-4909-9C36-87FC775615CE}" srcOrd="2" destOrd="0" presId="urn:microsoft.com/office/officeart/2005/8/layout/vList2"/>
    <dgm:cxn modelId="{3DF47701-7312-4FD3-968A-A5CD1DFFAF9D}" type="presParOf" srcId="{36C5588A-B0D3-481E-8F61-E9C300652077}" destId="{A5789B1B-131C-4339-BE51-45393AD6784C}" srcOrd="3" destOrd="0" presId="urn:microsoft.com/office/officeart/2005/8/layout/vList2"/>
    <dgm:cxn modelId="{0319F4BE-077A-4803-B8F8-5D983EE427D9}" type="presParOf" srcId="{36C5588A-B0D3-481E-8F61-E9C300652077}" destId="{D26E3CA2-4829-46E4-AAF0-8779C0FB955A}" srcOrd="4" destOrd="0" presId="urn:microsoft.com/office/officeart/2005/8/layout/vList2"/>
    <dgm:cxn modelId="{43F864A6-5E55-441A-9BA6-ACF8B5E15FC9}" type="presParOf" srcId="{36C5588A-B0D3-481E-8F61-E9C300652077}" destId="{FE6B3168-D5F6-4319-9D56-53807EE3F650}" srcOrd="5" destOrd="0" presId="urn:microsoft.com/office/officeart/2005/8/layout/vList2"/>
    <dgm:cxn modelId="{B8DE1E59-66F9-4F78-A983-F9035C1D4CBA}" type="presParOf" srcId="{36C5588A-B0D3-481E-8F61-E9C300652077}" destId="{C35F764D-0999-4FE6-9E50-6741B3518384}" srcOrd="6" destOrd="0" presId="urn:microsoft.com/office/officeart/2005/8/layout/vList2"/>
    <dgm:cxn modelId="{216189C8-D66B-4879-AD9F-E3E5BDC837E5}" type="presParOf" srcId="{36C5588A-B0D3-481E-8F61-E9C300652077}" destId="{3AB9021B-247C-4E29-B611-5733ED364452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B62CF1-3588-43B8-9AAA-895D409DA0EB}" type="doc">
      <dgm:prSet loTypeId="urn:microsoft.com/office/officeart/2005/8/layout/arrow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C0A0947-C09C-4AE0-9414-816CADF963DE}">
      <dgm:prSet phldrT="[Text]"/>
      <dgm:spPr/>
      <dgm:t>
        <a:bodyPr/>
        <a:lstStyle/>
        <a:p>
          <a:r>
            <a:rPr lang="en-US" dirty="0">
              <a:solidFill>
                <a:srgbClr val="C00000"/>
              </a:solidFill>
            </a:rPr>
            <a:t>Average CPUE Up</a:t>
          </a:r>
        </a:p>
      </dgm:t>
    </dgm:pt>
    <dgm:pt modelId="{2FEB809F-5B09-484B-A998-FB44F489F413}" type="parTrans" cxnId="{699CDB7C-5BBE-4117-A4D9-A0221C1F53A6}">
      <dgm:prSet/>
      <dgm:spPr/>
      <dgm:t>
        <a:bodyPr/>
        <a:lstStyle/>
        <a:p>
          <a:endParaRPr lang="en-US"/>
        </a:p>
      </dgm:t>
    </dgm:pt>
    <dgm:pt modelId="{F3E1FF3E-B3C7-4D93-9A4B-264B8D931481}" type="sibTrans" cxnId="{699CDB7C-5BBE-4117-A4D9-A0221C1F53A6}">
      <dgm:prSet/>
      <dgm:spPr/>
      <dgm:t>
        <a:bodyPr/>
        <a:lstStyle/>
        <a:p>
          <a:endParaRPr lang="en-US"/>
        </a:p>
      </dgm:t>
    </dgm:pt>
    <dgm:pt modelId="{DB348D2B-D8EF-4761-8124-A27C5A54E7BE}">
      <dgm:prSet phldrT="[Text]"/>
      <dgm:spPr/>
      <dgm:t>
        <a:bodyPr/>
        <a:lstStyle/>
        <a:p>
          <a:r>
            <a:rPr lang="en-US" dirty="0">
              <a:solidFill>
                <a:srgbClr val="C00000"/>
              </a:solidFill>
            </a:rPr>
            <a:t>Bird Mortality Down</a:t>
          </a:r>
        </a:p>
      </dgm:t>
    </dgm:pt>
    <dgm:pt modelId="{4BB51094-6DC8-4116-98DB-AAA92E4C4D15}" type="parTrans" cxnId="{8E0E690A-F516-4DF2-91FA-21D8DB33FEC2}">
      <dgm:prSet/>
      <dgm:spPr/>
      <dgm:t>
        <a:bodyPr/>
        <a:lstStyle/>
        <a:p>
          <a:endParaRPr lang="en-US"/>
        </a:p>
      </dgm:t>
    </dgm:pt>
    <dgm:pt modelId="{591A72A6-40A8-465D-A355-56E7EC5672F3}" type="sibTrans" cxnId="{8E0E690A-F516-4DF2-91FA-21D8DB33FEC2}">
      <dgm:prSet/>
      <dgm:spPr/>
      <dgm:t>
        <a:bodyPr/>
        <a:lstStyle/>
        <a:p>
          <a:endParaRPr lang="en-US"/>
        </a:p>
      </dgm:t>
    </dgm:pt>
    <dgm:pt modelId="{6E90BB5D-1B10-4D3C-A864-FD831078898D}" type="pres">
      <dgm:prSet presAssocID="{65B62CF1-3588-43B8-9AAA-895D409DA0EB}" presName="compositeShape" presStyleCnt="0">
        <dgm:presLayoutVars>
          <dgm:chMax val="2"/>
          <dgm:dir/>
          <dgm:resizeHandles val="exact"/>
        </dgm:presLayoutVars>
      </dgm:prSet>
      <dgm:spPr/>
    </dgm:pt>
    <dgm:pt modelId="{1E388EFC-D107-4A35-92F5-D4CCE65DD107}" type="pres">
      <dgm:prSet presAssocID="{65B62CF1-3588-43B8-9AAA-895D409DA0EB}" presName="divider" presStyleLbl="fgShp" presStyleIdx="0" presStyleCnt="1"/>
      <dgm:spPr/>
    </dgm:pt>
    <dgm:pt modelId="{8B4FF736-4309-4A33-A480-BF8113ABFAB5}" type="pres">
      <dgm:prSet presAssocID="{7C0A0947-C09C-4AE0-9414-816CADF963DE}" presName="downArrow" presStyleLbl="node1" presStyleIdx="0" presStyleCnt="2"/>
      <dgm:spPr>
        <a:solidFill>
          <a:schemeClr val="accent6">
            <a:lumMod val="75000"/>
          </a:schemeClr>
        </a:solidFill>
      </dgm:spPr>
    </dgm:pt>
    <dgm:pt modelId="{F6A067AD-832D-4ACD-A68A-2FC3DABD9655}" type="pres">
      <dgm:prSet presAssocID="{7C0A0947-C09C-4AE0-9414-816CADF963DE}" presName="downArrowText" presStyleLbl="revTx" presStyleIdx="0" presStyleCnt="2" custScaleX="91206">
        <dgm:presLayoutVars>
          <dgm:bulletEnabled val="1"/>
        </dgm:presLayoutVars>
      </dgm:prSet>
      <dgm:spPr/>
    </dgm:pt>
    <dgm:pt modelId="{A6BE8A53-8C15-495F-9151-615C1E2191D4}" type="pres">
      <dgm:prSet presAssocID="{DB348D2B-D8EF-4761-8124-A27C5A54E7BE}" presName="upArrow" presStyleLbl="node1" presStyleIdx="1" presStyleCnt="2"/>
      <dgm:spPr>
        <a:solidFill>
          <a:schemeClr val="accent4">
            <a:lumMod val="50000"/>
          </a:schemeClr>
        </a:solidFill>
      </dgm:spPr>
    </dgm:pt>
    <dgm:pt modelId="{65075815-1C4A-43F2-A6B9-B2624A9FCC9E}" type="pres">
      <dgm:prSet presAssocID="{DB348D2B-D8EF-4761-8124-A27C5A54E7BE}" presName="upArrowText" presStyleLbl="revTx" presStyleIdx="1" presStyleCnt="2">
        <dgm:presLayoutVars>
          <dgm:bulletEnabled val="1"/>
        </dgm:presLayoutVars>
      </dgm:prSet>
      <dgm:spPr/>
    </dgm:pt>
  </dgm:ptLst>
  <dgm:cxnLst>
    <dgm:cxn modelId="{728078EB-9BF6-4025-8B75-19A130CBA822}" type="presOf" srcId="{65B62CF1-3588-43B8-9AAA-895D409DA0EB}" destId="{6E90BB5D-1B10-4D3C-A864-FD831078898D}" srcOrd="0" destOrd="0" presId="urn:microsoft.com/office/officeart/2005/8/layout/arrow3"/>
    <dgm:cxn modelId="{63D72DEE-540D-452B-AD97-3BDBF984564A}" type="presOf" srcId="{7C0A0947-C09C-4AE0-9414-816CADF963DE}" destId="{F6A067AD-832D-4ACD-A68A-2FC3DABD9655}" srcOrd="0" destOrd="0" presId="urn:microsoft.com/office/officeart/2005/8/layout/arrow3"/>
    <dgm:cxn modelId="{699CDB7C-5BBE-4117-A4D9-A0221C1F53A6}" srcId="{65B62CF1-3588-43B8-9AAA-895D409DA0EB}" destId="{7C0A0947-C09C-4AE0-9414-816CADF963DE}" srcOrd="0" destOrd="0" parTransId="{2FEB809F-5B09-484B-A998-FB44F489F413}" sibTransId="{F3E1FF3E-B3C7-4D93-9A4B-264B8D931481}"/>
    <dgm:cxn modelId="{299F0E08-D845-4B03-AC99-3D0C1FE11119}" type="presOf" srcId="{DB348D2B-D8EF-4761-8124-A27C5A54E7BE}" destId="{65075815-1C4A-43F2-A6B9-B2624A9FCC9E}" srcOrd="0" destOrd="0" presId="urn:microsoft.com/office/officeart/2005/8/layout/arrow3"/>
    <dgm:cxn modelId="{8E0E690A-F516-4DF2-91FA-21D8DB33FEC2}" srcId="{65B62CF1-3588-43B8-9AAA-895D409DA0EB}" destId="{DB348D2B-D8EF-4761-8124-A27C5A54E7BE}" srcOrd="1" destOrd="0" parTransId="{4BB51094-6DC8-4116-98DB-AAA92E4C4D15}" sibTransId="{591A72A6-40A8-465D-A355-56E7EC5672F3}"/>
    <dgm:cxn modelId="{9BD6696D-D459-4A07-A366-082B6AD0648F}" type="presParOf" srcId="{6E90BB5D-1B10-4D3C-A864-FD831078898D}" destId="{1E388EFC-D107-4A35-92F5-D4CCE65DD107}" srcOrd="0" destOrd="0" presId="urn:microsoft.com/office/officeart/2005/8/layout/arrow3"/>
    <dgm:cxn modelId="{90335A53-3A17-4727-9B90-0057A1B7D1DD}" type="presParOf" srcId="{6E90BB5D-1B10-4D3C-A864-FD831078898D}" destId="{8B4FF736-4309-4A33-A480-BF8113ABFAB5}" srcOrd="1" destOrd="0" presId="urn:microsoft.com/office/officeart/2005/8/layout/arrow3"/>
    <dgm:cxn modelId="{E9175CA0-9270-4889-9136-9F1E74384345}" type="presParOf" srcId="{6E90BB5D-1B10-4D3C-A864-FD831078898D}" destId="{F6A067AD-832D-4ACD-A68A-2FC3DABD9655}" srcOrd="2" destOrd="0" presId="urn:microsoft.com/office/officeart/2005/8/layout/arrow3"/>
    <dgm:cxn modelId="{A2C096F9-FF84-469F-83CF-BFA340EBB438}" type="presParOf" srcId="{6E90BB5D-1B10-4D3C-A864-FD831078898D}" destId="{A6BE8A53-8C15-495F-9151-615C1E2191D4}" srcOrd="3" destOrd="0" presId="urn:microsoft.com/office/officeart/2005/8/layout/arrow3"/>
    <dgm:cxn modelId="{23637718-1AE0-453C-BB83-A74A5901FF19}" type="presParOf" srcId="{6E90BB5D-1B10-4D3C-A864-FD831078898D}" destId="{65075815-1C4A-43F2-A6B9-B2624A9FCC9E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941C31-0F9A-4518-80BB-25E8B19E3C11}">
      <dsp:nvSpPr>
        <dsp:cNvPr id="0" name=""/>
        <dsp:cNvSpPr/>
      </dsp:nvSpPr>
      <dsp:spPr>
        <a:xfrm>
          <a:off x="0" y="18204"/>
          <a:ext cx="3120008" cy="3837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/>
            <a:t>Established 1994</a:t>
          </a:r>
        </a:p>
      </dsp:txBody>
      <dsp:txXfrm>
        <a:off x="18734" y="36938"/>
        <a:ext cx="3082540" cy="346292"/>
      </dsp:txXfrm>
    </dsp:sp>
    <dsp:sp modelId="{0EBBC293-CAA6-4046-A430-3AC10C19627C}">
      <dsp:nvSpPr>
        <dsp:cNvPr id="0" name=""/>
        <dsp:cNvSpPr/>
      </dsp:nvSpPr>
      <dsp:spPr>
        <a:xfrm>
          <a:off x="0" y="418800"/>
          <a:ext cx="3120008" cy="264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1200" kern="1200" dirty="0"/>
            <a:t>Initially a 2 vessel fishery</a:t>
          </a:r>
        </a:p>
      </dsp:txBody>
      <dsp:txXfrm>
        <a:off x="0" y="418800"/>
        <a:ext cx="3120008" cy="264960"/>
      </dsp:txXfrm>
    </dsp:sp>
    <dsp:sp modelId="{98FB9383-8054-4909-9C36-87FC775615CE}">
      <dsp:nvSpPr>
        <dsp:cNvPr id="0" name=""/>
        <dsp:cNvSpPr/>
      </dsp:nvSpPr>
      <dsp:spPr>
        <a:xfrm>
          <a:off x="0" y="683760"/>
          <a:ext cx="3120008" cy="383760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/>
            <a:t>Entered ITQ system 2006</a:t>
          </a:r>
        </a:p>
      </dsp:txBody>
      <dsp:txXfrm>
        <a:off x="18734" y="702494"/>
        <a:ext cx="3082540" cy="346292"/>
      </dsp:txXfrm>
    </dsp:sp>
    <dsp:sp modelId="{A5789B1B-131C-4339-BE51-45393AD6784C}">
      <dsp:nvSpPr>
        <dsp:cNvPr id="0" name=""/>
        <dsp:cNvSpPr/>
      </dsp:nvSpPr>
      <dsp:spPr>
        <a:xfrm>
          <a:off x="0" y="1067520"/>
          <a:ext cx="3120008" cy="264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1200" kern="1200" dirty="0"/>
            <a:t>One of the first to enter ITQ</a:t>
          </a:r>
        </a:p>
      </dsp:txBody>
      <dsp:txXfrm>
        <a:off x="0" y="1067520"/>
        <a:ext cx="3120008" cy="264960"/>
      </dsp:txXfrm>
    </dsp:sp>
    <dsp:sp modelId="{D26E3CA2-4829-46E4-AAF0-8779C0FB955A}">
      <dsp:nvSpPr>
        <dsp:cNvPr id="0" name=""/>
        <dsp:cNvSpPr/>
      </dsp:nvSpPr>
      <dsp:spPr>
        <a:xfrm>
          <a:off x="0" y="1332480"/>
          <a:ext cx="3120008" cy="383760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/>
            <a:t>MSC Certification in 2014	</a:t>
          </a:r>
        </a:p>
      </dsp:txBody>
      <dsp:txXfrm>
        <a:off x="18734" y="1351214"/>
        <a:ext cx="3082540" cy="346292"/>
      </dsp:txXfrm>
    </dsp:sp>
    <dsp:sp modelId="{FE6B3168-D5F6-4319-9D56-53807EE3F650}">
      <dsp:nvSpPr>
        <dsp:cNvPr id="0" name=""/>
        <dsp:cNvSpPr/>
      </dsp:nvSpPr>
      <dsp:spPr>
        <a:xfrm>
          <a:off x="0" y="1716240"/>
          <a:ext cx="3120008" cy="264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1200" kern="1200" dirty="0"/>
            <a:t>Only certified Falklands fishery</a:t>
          </a:r>
        </a:p>
      </dsp:txBody>
      <dsp:txXfrm>
        <a:off x="0" y="1716240"/>
        <a:ext cx="3120008" cy="264960"/>
      </dsp:txXfrm>
    </dsp:sp>
    <dsp:sp modelId="{C35F764D-0999-4FE6-9E50-6741B3518384}">
      <dsp:nvSpPr>
        <dsp:cNvPr id="0" name=""/>
        <dsp:cNvSpPr/>
      </dsp:nvSpPr>
      <dsp:spPr>
        <a:xfrm>
          <a:off x="0" y="1981200"/>
          <a:ext cx="3120008" cy="38376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/>
            <a:t>Quota set at 1040 mt in 2015</a:t>
          </a:r>
        </a:p>
      </dsp:txBody>
      <dsp:txXfrm>
        <a:off x="18734" y="1999934"/>
        <a:ext cx="3082540" cy="346292"/>
      </dsp:txXfrm>
    </dsp:sp>
    <dsp:sp modelId="{3AB9021B-247C-4E29-B611-5733ED364452}">
      <dsp:nvSpPr>
        <dsp:cNvPr id="0" name=""/>
        <dsp:cNvSpPr/>
      </dsp:nvSpPr>
      <dsp:spPr>
        <a:xfrm>
          <a:off x="0" y="2364960"/>
          <a:ext cx="3120008" cy="82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1200" kern="1200" dirty="0"/>
            <a:t>Prior to ITQ limited to 2 vessel fishery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1200" kern="1200" dirty="0"/>
            <a:t>2006 quota set at 1500 mt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1200" kern="1200" dirty="0"/>
            <a:t>2008 quota set at 1200 mt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1200" kern="1200" dirty="0"/>
            <a:t>2015 quota set at 1040 mt</a:t>
          </a:r>
        </a:p>
      </dsp:txBody>
      <dsp:txXfrm>
        <a:off x="0" y="2364960"/>
        <a:ext cx="3120008" cy="828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388EFC-D107-4A35-92F5-D4CCE65DD107}">
      <dsp:nvSpPr>
        <dsp:cNvPr id="0" name=""/>
        <dsp:cNvSpPr/>
      </dsp:nvSpPr>
      <dsp:spPr>
        <a:xfrm rot="21300000">
          <a:off x="10164" y="998611"/>
          <a:ext cx="3292038" cy="376988"/>
        </a:xfrm>
        <a:prstGeom prst="mathMin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4FF736-4309-4A33-A480-BF8113ABFAB5}">
      <dsp:nvSpPr>
        <dsp:cNvPr id="0" name=""/>
        <dsp:cNvSpPr/>
      </dsp:nvSpPr>
      <dsp:spPr>
        <a:xfrm>
          <a:off x="397484" y="118710"/>
          <a:ext cx="993710" cy="949684"/>
        </a:xfrm>
        <a:prstGeom prst="downArrow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A067AD-832D-4ACD-A68A-2FC3DABD9655}">
      <dsp:nvSpPr>
        <dsp:cNvPr id="0" name=""/>
        <dsp:cNvSpPr/>
      </dsp:nvSpPr>
      <dsp:spPr>
        <a:xfrm>
          <a:off x="1802161" y="0"/>
          <a:ext cx="966745" cy="9971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solidFill>
                <a:srgbClr val="C00000"/>
              </a:solidFill>
            </a:rPr>
            <a:t>Average CPUE Up</a:t>
          </a:r>
        </a:p>
      </dsp:txBody>
      <dsp:txXfrm>
        <a:off x="1802161" y="0"/>
        <a:ext cx="966745" cy="997168"/>
      </dsp:txXfrm>
    </dsp:sp>
    <dsp:sp modelId="{A6BE8A53-8C15-495F-9151-615C1E2191D4}">
      <dsp:nvSpPr>
        <dsp:cNvPr id="0" name=""/>
        <dsp:cNvSpPr/>
      </dsp:nvSpPr>
      <dsp:spPr>
        <a:xfrm>
          <a:off x="1921173" y="1305816"/>
          <a:ext cx="993710" cy="949684"/>
        </a:xfrm>
        <a:prstGeom prst="upArrow">
          <a:avLst/>
        </a:prstGeom>
        <a:solidFill>
          <a:schemeClr val="accent4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075815-1C4A-43F2-A6B9-B2624A9FCC9E}">
      <dsp:nvSpPr>
        <dsp:cNvPr id="0" name=""/>
        <dsp:cNvSpPr/>
      </dsp:nvSpPr>
      <dsp:spPr>
        <a:xfrm>
          <a:off x="496855" y="1377042"/>
          <a:ext cx="1059957" cy="9971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solidFill>
                <a:srgbClr val="C00000"/>
              </a:solidFill>
            </a:rPr>
            <a:t>Bird Mortality Down</a:t>
          </a:r>
        </a:p>
      </dsp:txBody>
      <dsp:txXfrm>
        <a:off x="496855" y="1377042"/>
        <a:ext cx="1059957" cy="9971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58EDA-32AB-4163-A10D-D81A25201231}" type="datetimeFigureOut">
              <a:rPr lang="en-GB" smtClean="0"/>
              <a:t>15/03/2016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D252A-3C6D-49BB-9E14-80F8DC775B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8123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58EDA-32AB-4163-A10D-D81A25201231}" type="datetimeFigureOut">
              <a:rPr lang="en-GB" smtClean="0"/>
              <a:t>15/03/2016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D252A-3C6D-49BB-9E14-80F8DC775B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766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58EDA-32AB-4163-A10D-D81A25201231}" type="datetimeFigureOut">
              <a:rPr lang="en-GB" smtClean="0"/>
              <a:t>15/03/2016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D252A-3C6D-49BB-9E14-80F8DC775B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3384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58EDA-32AB-4163-A10D-D81A25201231}" type="datetimeFigureOut">
              <a:rPr lang="en-GB" smtClean="0"/>
              <a:t>15/03/2016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D252A-3C6D-49BB-9E14-80F8DC775B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5198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58EDA-32AB-4163-A10D-D81A25201231}" type="datetimeFigureOut">
              <a:rPr lang="en-GB" smtClean="0"/>
              <a:t>15/03/2016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D252A-3C6D-49BB-9E14-80F8DC775B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3198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58EDA-32AB-4163-A10D-D81A25201231}" type="datetimeFigureOut">
              <a:rPr lang="en-GB" smtClean="0"/>
              <a:t>15/03/2016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D252A-3C6D-49BB-9E14-80F8DC775B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1338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58EDA-32AB-4163-A10D-D81A25201231}" type="datetimeFigureOut">
              <a:rPr lang="en-GB" smtClean="0"/>
              <a:t>15/03/2016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D252A-3C6D-49BB-9E14-80F8DC775B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200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58EDA-32AB-4163-A10D-D81A25201231}" type="datetimeFigureOut">
              <a:rPr lang="en-GB" smtClean="0"/>
              <a:t>15/03/2016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D252A-3C6D-49BB-9E14-80F8DC775B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7509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58EDA-32AB-4163-A10D-D81A25201231}" type="datetimeFigureOut">
              <a:rPr lang="en-GB" smtClean="0"/>
              <a:t>15/03/2016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D252A-3C6D-49BB-9E14-80F8DC775B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6651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58EDA-32AB-4163-A10D-D81A25201231}" type="datetimeFigureOut">
              <a:rPr lang="en-GB" smtClean="0"/>
              <a:t>15/03/2016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D252A-3C6D-49BB-9E14-80F8DC775B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8612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58EDA-32AB-4163-A10D-D81A25201231}" type="datetimeFigureOut">
              <a:rPr lang="en-GB" smtClean="0"/>
              <a:t>15/03/2016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D252A-3C6D-49BB-9E14-80F8DC775B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6123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58EDA-32AB-4163-A10D-D81A25201231}" type="datetimeFigureOut">
              <a:rPr lang="en-GB" smtClean="0"/>
              <a:t>15/03/2016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D252A-3C6D-49BB-9E14-80F8DC775B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2441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diagramColors" Target="../diagrams/colors1.xml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12" Type="http://schemas.openxmlformats.org/officeDocument/2006/relationships/diagramQuickStyle" Target="../diagrams/quickStyl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diagramLayout" Target="../diagrams/layout1.xml"/><Relationship Id="rId5" Type="http://schemas.openxmlformats.org/officeDocument/2006/relationships/image" Target="../media/image5.jpeg"/><Relationship Id="rId15" Type="http://schemas.openxmlformats.org/officeDocument/2006/relationships/image" Target="../media/image9.png"/><Relationship Id="rId10" Type="http://schemas.openxmlformats.org/officeDocument/2006/relationships/diagramData" Target="../diagrams/data1.xml"/><Relationship Id="rId4" Type="http://schemas.openxmlformats.org/officeDocument/2006/relationships/image" Target="../media/image4.jpeg"/><Relationship Id="rId9" Type="http://schemas.microsoft.com/office/2007/relationships/hdphoto" Target="../media/hdphoto1.wdp"/><Relationship Id="rId14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diagramColors" Target="../diagrams/colors2.xml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12" Type="http://schemas.openxmlformats.org/officeDocument/2006/relationships/diagramQuickStyle" Target="../diagrams/quickStyl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11" Type="http://schemas.openxmlformats.org/officeDocument/2006/relationships/diagramLayout" Target="../diagrams/layout2.xml"/><Relationship Id="rId5" Type="http://schemas.openxmlformats.org/officeDocument/2006/relationships/image" Target="../media/image12.jpg"/><Relationship Id="rId15" Type="http://schemas.openxmlformats.org/officeDocument/2006/relationships/image" Target="../media/image14.jpg"/><Relationship Id="rId10" Type="http://schemas.openxmlformats.org/officeDocument/2006/relationships/diagramData" Target="../diagrams/data2.xml"/><Relationship Id="rId4" Type="http://schemas.openxmlformats.org/officeDocument/2006/relationships/image" Target="../media/image11.jpeg"/><Relationship Id="rId9" Type="http://schemas.microsoft.com/office/2007/relationships/hdphoto" Target="../media/hdphoto1.wdp"/><Relationship Id="rId14" Type="http://schemas.microsoft.com/office/2007/relationships/diagramDrawing" Target="../diagrams/drawing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g"/><Relationship Id="rId4" Type="http://schemas.openxmlformats.org/officeDocument/2006/relationships/image" Target="../media/image11.jpeg"/><Relationship Id="rId9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g"/><Relationship Id="rId4" Type="http://schemas.openxmlformats.org/officeDocument/2006/relationships/image" Target="../media/image11.jpeg"/><Relationship Id="rId9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g"/><Relationship Id="rId4" Type="http://schemas.openxmlformats.org/officeDocument/2006/relationships/image" Target="../media/image11.jpeg"/><Relationship Id="rId9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oleObject" Target="../embeddings/oleObject2.bin"/><Relationship Id="rId3" Type="http://schemas.openxmlformats.org/officeDocument/2006/relationships/image" Target="../media/image2.png"/><Relationship Id="rId7" Type="http://schemas.openxmlformats.org/officeDocument/2006/relationships/image" Target="../media/image19.jpeg"/><Relationship Id="rId12" Type="http://schemas.openxmlformats.org/officeDocument/2006/relationships/image" Target="../media/image15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8.jpg"/><Relationship Id="rId11" Type="http://schemas.openxmlformats.org/officeDocument/2006/relationships/oleObject" Target="../embeddings/oleObject1.bin"/><Relationship Id="rId5" Type="http://schemas.openxmlformats.org/officeDocument/2006/relationships/image" Target="../media/image17.jpeg"/><Relationship Id="rId10" Type="http://schemas.microsoft.com/office/2007/relationships/hdphoto" Target="../media/hdphoto1.wdp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6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11" Type="http://schemas.openxmlformats.org/officeDocument/2006/relationships/image" Target="../media/image21.PNG"/><Relationship Id="rId5" Type="http://schemas.openxmlformats.org/officeDocument/2006/relationships/image" Target="../media/image18.jpg"/><Relationship Id="rId10" Type="http://schemas.openxmlformats.org/officeDocument/2006/relationships/image" Target="../media/image20.jpeg"/><Relationship Id="rId4" Type="http://schemas.openxmlformats.org/officeDocument/2006/relationships/image" Target="../media/image17.jpeg"/><Relationship Id="rId9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g"/><Relationship Id="rId10" Type="http://schemas.openxmlformats.org/officeDocument/2006/relationships/image" Target="../media/image22.JPG"/><Relationship Id="rId4" Type="http://schemas.openxmlformats.org/officeDocument/2006/relationships/image" Target="../media/image17.jpeg"/><Relationship Id="rId9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10" Type="http://schemas.openxmlformats.org/officeDocument/2006/relationships/chart" Target="../charts/chart1.xml"/><Relationship Id="rId4" Type="http://schemas.openxmlformats.org/officeDocument/2006/relationships/image" Target="../media/image23.jpeg"/><Relationship Id="rId9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g"/><Relationship Id="rId4" Type="http://schemas.openxmlformats.org/officeDocument/2006/relationships/image" Target="../media/image11.jpeg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197" y="2028403"/>
            <a:ext cx="7272804" cy="482959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653200" y="0"/>
            <a:ext cx="6490800" cy="836712"/>
          </a:xfrm>
          <a:prstGeom prst="rect">
            <a:avLst/>
          </a:prstGeom>
          <a:solidFill>
            <a:srgbClr val="7A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10"/>
          <a:stretch/>
        </p:blipFill>
        <p:spPr>
          <a:xfrm>
            <a:off x="1475657" y="-338943"/>
            <a:ext cx="7668344" cy="35414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43807" y="504491"/>
            <a:ext cx="6214465" cy="1470025"/>
          </a:xfrm>
        </p:spPr>
        <p:txBody>
          <a:bodyPr/>
          <a:lstStyle/>
          <a:p>
            <a:r>
              <a:rPr lang="en-GB" dirty="0">
                <a:solidFill>
                  <a:srgbClr val="7DB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CONSOLIDATED FISHERIES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59832" y="4443200"/>
            <a:ext cx="5519200" cy="193812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COLTO Depredation Workshop</a:t>
            </a:r>
          </a:p>
          <a:p>
            <a:r>
              <a:rPr lang="en-GB" dirty="0">
                <a:solidFill>
                  <a:schemeClr val="bg2"/>
                </a:solidFill>
              </a:rPr>
              <a:t>Punta Arenas, Chile</a:t>
            </a:r>
          </a:p>
          <a:p>
            <a:r>
              <a:rPr lang="en-GB" dirty="0">
                <a:solidFill>
                  <a:schemeClr val="bg2"/>
                </a:solidFill>
              </a:rPr>
              <a:t>March 2016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9"/>
          <a:stretch/>
        </p:blipFill>
        <p:spPr>
          <a:xfrm>
            <a:off x="1413" y="0"/>
            <a:ext cx="2651787" cy="1738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73"/>
          <a:stretch/>
        </p:blipFill>
        <p:spPr>
          <a:xfrm>
            <a:off x="0" y="1700809"/>
            <a:ext cx="2653200" cy="17004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56992"/>
            <a:ext cx="2653200" cy="17652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1364"/>
          <a:stretch/>
        </p:blipFill>
        <p:spPr>
          <a:xfrm>
            <a:off x="1413" y="5095163"/>
            <a:ext cx="2651787" cy="1762837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653199" y="0"/>
            <a:ext cx="7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42" y="0"/>
            <a:ext cx="1746598" cy="128225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628800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-1" y="3320992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413" y="5045775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395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3200" y="0"/>
            <a:ext cx="6490800" cy="836712"/>
          </a:xfrm>
          <a:prstGeom prst="rect">
            <a:avLst/>
          </a:prstGeom>
          <a:solidFill>
            <a:srgbClr val="7A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10"/>
          <a:stretch/>
        </p:blipFill>
        <p:spPr>
          <a:xfrm>
            <a:off x="1475657" y="-338943"/>
            <a:ext cx="7668344" cy="35414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43807" y="504491"/>
            <a:ext cx="6214465" cy="1470025"/>
          </a:xfrm>
        </p:spPr>
        <p:txBody>
          <a:bodyPr/>
          <a:lstStyle/>
          <a:p>
            <a:r>
              <a:rPr lang="en-GB" dirty="0">
                <a:solidFill>
                  <a:srgbClr val="7DB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CONSOLIDATED FISHERIES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9"/>
          <a:stretch/>
        </p:blipFill>
        <p:spPr>
          <a:xfrm>
            <a:off x="1413" y="0"/>
            <a:ext cx="2651787" cy="1738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73"/>
          <a:stretch/>
        </p:blipFill>
        <p:spPr>
          <a:xfrm>
            <a:off x="0" y="1700809"/>
            <a:ext cx="2653200" cy="17004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56992"/>
            <a:ext cx="2653200" cy="17652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1364"/>
          <a:stretch/>
        </p:blipFill>
        <p:spPr>
          <a:xfrm>
            <a:off x="1413" y="5095163"/>
            <a:ext cx="2651787" cy="1762837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653199" y="0"/>
            <a:ext cx="7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42" y="0"/>
            <a:ext cx="1746598" cy="128225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628800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-1" y="3320992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413" y="5045775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2725199" y="2420888"/>
            <a:ext cx="6418801" cy="612072"/>
          </a:xfrm>
        </p:spPr>
        <p:txBody>
          <a:bodyPr/>
          <a:lstStyle/>
          <a:p>
            <a:r>
              <a:rPr lang="en-GB" b="1" dirty="0"/>
              <a:t>The Fishery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6250"/>
                    </a14:imgEffect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287" y="2996952"/>
            <a:ext cx="5616625" cy="3744416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6" name="Diagram 25"/>
          <p:cNvGraphicFramePr/>
          <p:nvPr>
            <p:extLst>
              <p:ext uri="{D42A27DB-BD31-4B8C-83A1-F6EECF244321}">
                <p14:modId xmlns:p14="http://schemas.microsoft.com/office/powerpoint/2010/main" val="2395917638"/>
              </p:ext>
            </p:extLst>
          </p:nvPr>
        </p:nvGraphicFramePr>
        <p:xfrm>
          <a:off x="5784484" y="3153327"/>
          <a:ext cx="3120008" cy="32280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3635896" y="6309320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2">
                    <a:lumMod val="25000"/>
                  </a:schemeClr>
                </a:solidFill>
              </a:rPr>
              <a:t>Depths &gt; 600 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0" t="1911" r="2130" b="2391"/>
          <a:stretch/>
        </p:blipFill>
        <p:spPr>
          <a:xfrm>
            <a:off x="2771800" y="3055120"/>
            <a:ext cx="2992365" cy="3300521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063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3200" y="0"/>
            <a:ext cx="6490800" cy="836712"/>
          </a:xfrm>
          <a:prstGeom prst="rect">
            <a:avLst/>
          </a:prstGeom>
          <a:solidFill>
            <a:srgbClr val="7A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10"/>
          <a:stretch/>
        </p:blipFill>
        <p:spPr>
          <a:xfrm>
            <a:off x="1475657" y="-338943"/>
            <a:ext cx="7668344" cy="35414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43807" y="504491"/>
            <a:ext cx="6214465" cy="1470025"/>
          </a:xfrm>
        </p:spPr>
        <p:txBody>
          <a:bodyPr/>
          <a:lstStyle/>
          <a:p>
            <a:r>
              <a:rPr lang="en-GB" dirty="0">
                <a:solidFill>
                  <a:srgbClr val="7DB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CONSOLIDATED FISHERIES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9"/>
          <a:stretch/>
        </p:blipFill>
        <p:spPr>
          <a:xfrm>
            <a:off x="1413" y="0"/>
            <a:ext cx="2651787" cy="1738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73"/>
          <a:stretch/>
        </p:blipFill>
        <p:spPr>
          <a:xfrm>
            <a:off x="0" y="1700809"/>
            <a:ext cx="2653200" cy="17004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56992"/>
            <a:ext cx="2653200" cy="17652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1364"/>
          <a:stretch/>
        </p:blipFill>
        <p:spPr>
          <a:xfrm>
            <a:off x="1413" y="5095163"/>
            <a:ext cx="2651787" cy="1762837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653199" y="0"/>
            <a:ext cx="7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42" y="0"/>
            <a:ext cx="1746598" cy="128225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628800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-1" y="3320992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413" y="5045775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2725199" y="2420888"/>
            <a:ext cx="6418801" cy="612072"/>
          </a:xfrm>
        </p:spPr>
        <p:txBody>
          <a:bodyPr/>
          <a:lstStyle/>
          <a:p>
            <a:r>
              <a:rPr lang="en-GB" b="1" dirty="0"/>
              <a:t>Fishing System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6250"/>
                    </a14:imgEffect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287" y="2996952"/>
            <a:ext cx="5616625" cy="37444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Rectangle 12"/>
          <p:cNvSpPr/>
          <p:nvPr/>
        </p:nvSpPr>
        <p:spPr>
          <a:xfrm>
            <a:off x="3635896" y="2985784"/>
            <a:ext cx="4536504" cy="3047372"/>
          </a:xfrm>
          <a:prstGeom prst="rect">
            <a:avLst/>
          </a:prstGeom>
          <a:blipFill dpi="0" rotWithShape="1">
            <a:blip r:embed="rId10">
              <a:alphaModFix amt="81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426430" y="6165304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</a:rPr>
              <a:t>Umbrella system since July 2007</a:t>
            </a:r>
          </a:p>
        </p:txBody>
      </p:sp>
    </p:spTree>
    <p:extLst>
      <p:ext uri="{BB962C8B-B14F-4D97-AF65-F5344CB8AC3E}">
        <p14:creationId xmlns:p14="http://schemas.microsoft.com/office/powerpoint/2010/main" val="410569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3200" y="0"/>
            <a:ext cx="6490800" cy="836712"/>
          </a:xfrm>
          <a:prstGeom prst="rect">
            <a:avLst/>
          </a:prstGeom>
          <a:solidFill>
            <a:srgbClr val="7A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10"/>
          <a:stretch/>
        </p:blipFill>
        <p:spPr>
          <a:xfrm>
            <a:off x="1475657" y="-338943"/>
            <a:ext cx="7668344" cy="35414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43807" y="504491"/>
            <a:ext cx="6214465" cy="1470025"/>
          </a:xfrm>
        </p:spPr>
        <p:txBody>
          <a:bodyPr/>
          <a:lstStyle/>
          <a:p>
            <a:r>
              <a:rPr lang="en-GB" dirty="0">
                <a:solidFill>
                  <a:srgbClr val="7DB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CONSOLIDATED FISHERIES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9"/>
          <a:stretch/>
        </p:blipFill>
        <p:spPr>
          <a:xfrm>
            <a:off x="1413" y="0"/>
            <a:ext cx="2651787" cy="1738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92573"/>
            <a:ext cx="2653199" cy="20097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" y="3356992"/>
            <a:ext cx="2647893" cy="17652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95" b="4695"/>
          <a:stretch/>
        </p:blipFill>
        <p:spPr>
          <a:xfrm>
            <a:off x="2653" y="5081774"/>
            <a:ext cx="2647893" cy="1803609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653199" y="0"/>
            <a:ext cx="7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42" y="0"/>
            <a:ext cx="1746598" cy="128225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628800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-1" y="3320992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413" y="5045775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2725199" y="2420888"/>
            <a:ext cx="6418801" cy="612072"/>
          </a:xfrm>
        </p:spPr>
        <p:txBody>
          <a:bodyPr/>
          <a:lstStyle/>
          <a:p>
            <a:r>
              <a:rPr lang="en-GB" b="1" dirty="0"/>
              <a:t>Is it effective?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6250"/>
                    </a14:imgEffect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287" y="2996952"/>
            <a:ext cx="5616625" cy="37444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TextBox 9"/>
          <p:cNvSpPr txBox="1"/>
          <p:nvPr/>
        </p:nvSpPr>
        <p:spPr>
          <a:xfrm>
            <a:off x="2839215" y="3032960"/>
            <a:ext cx="6192688" cy="1928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800"/>
              </a:spcBef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No trial that would isolate and compare the effects of whale depredation between the two systems was conducted BUT…..</a:t>
            </a:r>
          </a:p>
          <a:p>
            <a:pPr>
              <a:spcBef>
                <a:spcPts val="800"/>
              </a:spcBef>
            </a:pP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spcBef>
                <a:spcPts val="800"/>
              </a:spcBef>
            </a:pPr>
            <a:endParaRPr lang="en-GB" sz="2400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523471009"/>
              </p:ext>
            </p:extLst>
          </p:nvPr>
        </p:nvGraphicFramePr>
        <p:xfrm>
          <a:off x="2346187" y="4310894"/>
          <a:ext cx="3312368" cy="2374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pic>
        <p:nvPicPr>
          <p:cNvPr id="13" name="Picture 12" descr="Happy Captain Picard Day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828" y="4382322"/>
            <a:ext cx="2792075" cy="212756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691985" y="4314419"/>
            <a:ext cx="23399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solidFill>
                  <a:schemeClr val="bg1"/>
                </a:solidFill>
              </a:rPr>
              <a:t>Happy Captains</a:t>
            </a:r>
          </a:p>
        </p:txBody>
      </p:sp>
      <p:sp>
        <p:nvSpPr>
          <p:cNvPr id="17" name="Plus 16"/>
          <p:cNvSpPr/>
          <p:nvPr/>
        </p:nvSpPr>
        <p:spPr>
          <a:xfrm>
            <a:off x="5202966" y="4786716"/>
            <a:ext cx="1091764" cy="964741"/>
          </a:xfrm>
          <a:prstGeom prst="mathPlus">
            <a:avLst/>
          </a:prstGeom>
          <a:solidFill>
            <a:srgbClr val="7A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161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3200" y="0"/>
            <a:ext cx="6490800" cy="836712"/>
          </a:xfrm>
          <a:prstGeom prst="rect">
            <a:avLst/>
          </a:prstGeom>
          <a:solidFill>
            <a:srgbClr val="7A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10"/>
          <a:stretch/>
        </p:blipFill>
        <p:spPr>
          <a:xfrm>
            <a:off x="1475657" y="-338943"/>
            <a:ext cx="7668344" cy="35414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43807" y="504491"/>
            <a:ext cx="6214465" cy="1470025"/>
          </a:xfrm>
        </p:spPr>
        <p:txBody>
          <a:bodyPr/>
          <a:lstStyle/>
          <a:p>
            <a:r>
              <a:rPr lang="en-GB" dirty="0">
                <a:solidFill>
                  <a:srgbClr val="7DB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CONSOLIDATED FISHERIES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9"/>
          <a:stretch/>
        </p:blipFill>
        <p:spPr>
          <a:xfrm>
            <a:off x="1413" y="0"/>
            <a:ext cx="2651787" cy="1738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92573"/>
            <a:ext cx="2653199" cy="20097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" y="3356992"/>
            <a:ext cx="2647893" cy="17652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95" b="4695"/>
          <a:stretch/>
        </p:blipFill>
        <p:spPr>
          <a:xfrm>
            <a:off x="2653" y="5081774"/>
            <a:ext cx="2647893" cy="1803609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653199" y="0"/>
            <a:ext cx="7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42" y="0"/>
            <a:ext cx="1746598" cy="128225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628800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-1" y="3320992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413" y="5045775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2725199" y="2420888"/>
            <a:ext cx="6418801" cy="612072"/>
          </a:xfrm>
        </p:spPr>
        <p:txBody>
          <a:bodyPr/>
          <a:lstStyle/>
          <a:p>
            <a:r>
              <a:rPr lang="en-GB" b="1" dirty="0"/>
              <a:t>Depredation History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6250"/>
                    </a14:imgEffect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287" y="2996952"/>
            <a:ext cx="5616625" cy="37444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TextBox 9"/>
          <p:cNvSpPr txBox="1"/>
          <p:nvPr/>
        </p:nvSpPr>
        <p:spPr>
          <a:xfrm>
            <a:off x="2843808" y="3077279"/>
            <a:ext cx="6192688" cy="4196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Reports of adverse whale interaction moving from seasonal to consistent, reported since 2001</a:t>
            </a: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CFL Pioneer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removed from the Fishery in 2002 due to inability to “out-run” whales.</a:t>
            </a:r>
            <a:endParaRPr lang="en-GB" sz="2400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Killer whales mainly located in NE of the Islands and periodically whereas sperm whales all over the fishery and consistent.</a:t>
            </a:r>
          </a:p>
          <a:p>
            <a:pPr>
              <a:spcBef>
                <a:spcPts val="800"/>
              </a:spcBef>
            </a:pPr>
            <a:endParaRPr lang="en-GB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endParaRPr lang="en-GB" sz="2400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13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3200" y="0"/>
            <a:ext cx="6490800" cy="836712"/>
          </a:xfrm>
          <a:prstGeom prst="rect">
            <a:avLst/>
          </a:prstGeom>
          <a:solidFill>
            <a:srgbClr val="7A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10"/>
          <a:stretch/>
        </p:blipFill>
        <p:spPr>
          <a:xfrm>
            <a:off x="1475657" y="-338943"/>
            <a:ext cx="7668344" cy="35414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43807" y="504491"/>
            <a:ext cx="6214465" cy="1470025"/>
          </a:xfrm>
        </p:spPr>
        <p:txBody>
          <a:bodyPr/>
          <a:lstStyle/>
          <a:p>
            <a:r>
              <a:rPr lang="en-GB" dirty="0">
                <a:solidFill>
                  <a:srgbClr val="7DB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CONSOLIDATED FISHERIES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9"/>
          <a:stretch/>
        </p:blipFill>
        <p:spPr>
          <a:xfrm>
            <a:off x="1413" y="0"/>
            <a:ext cx="2651787" cy="1738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92573"/>
            <a:ext cx="2653199" cy="20097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" y="3356992"/>
            <a:ext cx="2647893" cy="17652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95" b="4695"/>
          <a:stretch/>
        </p:blipFill>
        <p:spPr>
          <a:xfrm>
            <a:off x="2653" y="5081774"/>
            <a:ext cx="2647893" cy="1803609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653199" y="0"/>
            <a:ext cx="7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42" y="0"/>
            <a:ext cx="1746598" cy="128225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628800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-1" y="3320992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413" y="5045775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2725199" y="2420888"/>
            <a:ext cx="6418801" cy="612072"/>
          </a:xfrm>
        </p:spPr>
        <p:txBody>
          <a:bodyPr/>
          <a:lstStyle/>
          <a:p>
            <a:r>
              <a:rPr lang="en-GB" b="1" dirty="0"/>
              <a:t>Depredation History (</a:t>
            </a:r>
            <a:r>
              <a:rPr lang="en-GB" b="1" dirty="0" err="1"/>
              <a:t>cont</a:t>
            </a:r>
            <a:r>
              <a:rPr lang="en-GB" b="1" dirty="0"/>
              <a:t>)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6250"/>
                    </a14:imgEffect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287" y="2996952"/>
            <a:ext cx="5616625" cy="37444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TextBox 9"/>
          <p:cNvSpPr txBox="1"/>
          <p:nvPr/>
        </p:nvSpPr>
        <p:spPr>
          <a:xfrm>
            <a:off x="2843808" y="3077279"/>
            <a:ext cx="6192688" cy="4503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CFL funded an investigation into cetacean interactions in 2003. (James Moir Clarke)</a:t>
            </a: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An ADD was tested unsuccessfully.</a:t>
            </a: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High presence of whales = &gt; CPUE</a:t>
            </a: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CPUE not great method for assessing whale interaction, but no other method is better.</a:t>
            </a: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Estimated catch loss  ≈  2% 2002-2003</a:t>
            </a: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However, field trip estimated 23%</a:t>
            </a:r>
          </a:p>
          <a:p>
            <a:pPr>
              <a:spcBef>
                <a:spcPts val="800"/>
              </a:spcBef>
            </a:pPr>
            <a:endParaRPr lang="en-GB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endParaRPr lang="en-GB" sz="2400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62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3200" y="0"/>
            <a:ext cx="6490800" cy="836712"/>
          </a:xfrm>
          <a:prstGeom prst="rect">
            <a:avLst/>
          </a:prstGeom>
          <a:solidFill>
            <a:srgbClr val="7A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10"/>
          <a:stretch/>
        </p:blipFill>
        <p:spPr>
          <a:xfrm>
            <a:off x="1475657" y="-338943"/>
            <a:ext cx="7668344" cy="35414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43807" y="504491"/>
            <a:ext cx="6214465" cy="1470025"/>
          </a:xfrm>
        </p:spPr>
        <p:txBody>
          <a:bodyPr/>
          <a:lstStyle/>
          <a:p>
            <a:r>
              <a:rPr lang="en-GB" dirty="0">
                <a:solidFill>
                  <a:srgbClr val="7DB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CONSOLIDATED FISHERIES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9"/>
          <a:stretch/>
        </p:blipFill>
        <p:spPr>
          <a:xfrm>
            <a:off x="1413" y="0"/>
            <a:ext cx="2651787" cy="1738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92573"/>
            <a:ext cx="2653199" cy="20097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" y="3356992"/>
            <a:ext cx="2647893" cy="17652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95" b="4695"/>
          <a:stretch/>
        </p:blipFill>
        <p:spPr>
          <a:xfrm>
            <a:off x="2653" y="5081774"/>
            <a:ext cx="2647893" cy="1803609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653199" y="0"/>
            <a:ext cx="7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42" y="0"/>
            <a:ext cx="1746598" cy="128225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628800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-1" y="3320992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413" y="5045775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2725199" y="2420888"/>
            <a:ext cx="6418801" cy="612072"/>
          </a:xfrm>
        </p:spPr>
        <p:txBody>
          <a:bodyPr/>
          <a:lstStyle/>
          <a:p>
            <a:r>
              <a:rPr lang="en-GB" b="1" dirty="0"/>
              <a:t>Depredation Records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6250"/>
                    </a14:imgEffect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287" y="2996952"/>
            <a:ext cx="5616625" cy="37444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TextBox 9"/>
          <p:cNvSpPr txBox="1"/>
          <p:nvPr/>
        </p:nvSpPr>
        <p:spPr>
          <a:xfrm>
            <a:off x="3090287" y="3400360"/>
            <a:ext cx="6192688" cy="2718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Daily interactions recorded by vessel.</a:t>
            </a: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Daily estimate of green weight lost. (Whale and scavenger depredation)</a:t>
            </a: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Observer sightings and records.</a:t>
            </a: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Rate measured in </a:t>
            </a:r>
            <a:r>
              <a:rPr lang="en-GB" sz="24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kgs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lost.</a:t>
            </a: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endParaRPr lang="en-GB" sz="2400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79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3200" y="0"/>
            <a:ext cx="6490800" cy="836712"/>
          </a:xfrm>
          <a:prstGeom prst="rect">
            <a:avLst/>
          </a:prstGeom>
          <a:solidFill>
            <a:srgbClr val="7A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10"/>
          <a:stretch/>
        </p:blipFill>
        <p:spPr>
          <a:xfrm>
            <a:off x="1475657" y="-338943"/>
            <a:ext cx="7668344" cy="35414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43807" y="504491"/>
            <a:ext cx="6214465" cy="1470025"/>
          </a:xfrm>
        </p:spPr>
        <p:txBody>
          <a:bodyPr/>
          <a:lstStyle/>
          <a:p>
            <a:r>
              <a:rPr lang="en-GB" dirty="0">
                <a:solidFill>
                  <a:srgbClr val="7DB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CONSOLIDATED FISHERIES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9"/>
          <a:stretch/>
        </p:blipFill>
        <p:spPr>
          <a:xfrm>
            <a:off x="1413" y="0"/>
            <a:ext cx="2651787" cy="1738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1" y="1628800"/>
            <a:ext cx="2651785" cy="19888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1" y="4952291"/>
            <a:ext cx="2651785" cy="19057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93"/>
          <a:stretch/>
        </p:blipFill>
        <p:spPr>
          <a:xfrm>
            <a:off x="-12266" y="3398527"/>
            <a:ext cx="2653200" cy="172478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42" y="0"/>
            <a:ext cx="1746598" cy="128225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12265" y="1628800"/>
            <a:ext cx="2701464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-6133" y="3326527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-12266" y="5051348"/>
            <a:ext cx="2666878" cy="719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2725199" y="2420888"/>
            <a:ext cx="6418801" cy="612072"/>
          </a:xfrm>
        </p:spPr>
        <p:txBody>
          <a:bodyPr/>
          <a:lstStyle/>
          <a:p>
            <a:r>
              <a:rPr lang="en-GB" b="1" dirty="0"/>
              <a:t>Quota and Depredation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6250"/>
                    </a14:imgEffect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3" y="2996952"/>
            <a:ext cx="5616625" cy="37444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3" name="Rectangle 22"/>
          <p:cNvSpPr/>
          <p:nvPr/>
        </p:nvSpPr>
        <p:spPr>
          <a:xfrm>
            <a:off x="2653199" y="0"/>
            <a:ext cx="7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3799696"/>
              </p:ext>
            </p:extLst>
          </p:nvPr>
        </p:nvGraphicFramePr>
        <p:xfrm>
          <a:off x="2915816" y="3152192"/>
          <a:ext cx="3078701" cy="34339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8" name="Worksheet" r:id="rId11" imgW="3962310" imgH="4419630" progId="Excel.Sheet.8">
                  <p:embed/>
                </p:oleObj>
              </mc:Choice>
              <mc:Fallback>
                <p:oleObj name="Worksheet" r:id="rId11" imgW="3962310" imgH="441963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915816" y="3152192"/>
                        <a:ext cx="3078701" cy="34339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893473"/>
              </p:ext>
            </p:extLst>
          </p:nvPr>
        </p:nvGraphicFramePr>
        <p:xfrm>
          <a:off x="5118032" y="3789040"/>
          <a:ext cx="1356205" cy="18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9" name="Worksheet" r:id="rId13" imgW="1600268" imgH="2124090" progId="Excel.Sheet.8">
                  <p:embed/>
                </p:oleObj>
              </mc:Choice>
              <mc:Fallback>
                <p:oleObj name="Worksheet" r:id="rId13" imgW="1600268" imgH="212409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118032" y="3789040"/>
                        <a:ext cx="1356205" cy="1800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6516216" y="3326527"/>
            <a:ext cx="25202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solidFill>
                  <a:schemeClr val="accent1">
                    <a:lumMod val="75000"/>
                  </a:schemeClr>
                </a:solidFill>
              </a:rPr>
              <a:t>Estimate of “lost” catch</a:t>
            </a:r>
            <a:r>
              <a:rPr lang="en-GB" sz="1600" b="1" dirty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endParaRPr lang="en-GB" sz="16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1600" b="1" dirty="0">
                <a:solidFill>
                  <a:schemeClr val="accent1">
                    <a:lumMod val="75000"/>
                  </a:schemeClr>
                </a:solidFill>
              </a:rPr>
              <a:t>Total product weight of line</a:t>
            </a:r>
          </a:p>
          <a:p>
            <a:r>
              <a:rPr lang="en-GB" sz="1600" b="1" dirty="0">
                <a:solidFill>
                  <a:schemeClr val="accent1">
                    <a:lumMod val="75000"/>
                  </a:schemeClr>
                </a:solidFill>
              </a:rPr>
              <a:t>X</a:t>
            </a:r>
          </a:p>
          <a:p>
            <a:r>
              <a:rPr lang="en-GB" sz="1600" b="1" dirty="0">
                <a:solidFill>
                  <a:schemeClr val="accent1">
                    <a:lumMod val="75000"/>
                  </a:schemeClr>
                </a:solidFill>
              </a:rPr>
              <a:t>Conversion Factor (1.60)</a:t>
            </a:r>
          </a:p>
          <a:p>
            <a:r>
              <a:rPr lang="en-GB" sz="1600" b="1" dirty="0">
                <a:solidFill>
                  <a:schemeClr val="accent1">
                    <a:lumMod val="75000"/>
                  </a:schemeClr>
                </a:solidFill>
              </a:rPr>
              <a:t>/</a:t>
            </a:r>
          </a:p>
          <a:p>
            <a:r>
              <a:rPr lang="en-GB" sz="1600" b="1" dirty="0">
                <a:solidFill>
                  <a:schemeClr val="accent1">
                    <a:lumMod val="75000"/>
                  </a:schemeClr>
                </a:solidFill>
              </a:rPr>
              <a:t>No. of fish on line</a:t>
            </a:r>
          </a:p>
          <a:p>
            <a:r>
              <a:rPr lang="en-GB" sz="1600" b="1" dirty="0">
                <a:solidFill>
                  <a:schemeClr val="accent1">
                    <a:lumMod val="75000"/>
                  </a:schemeClr>
                </a:solidFill>
              </a:rPr>
              <a:t>=</a:t>
            </a:r>
          </a:p>
          <a:p>
            <a:r>
              <a:rPr lang="en-GB" sz="1600" b="1" dirty="0">
                <a:solidFill>
                  <a:schemeClr val="accent1">
                    <a:lumMod val="75000"/>
                  </a:schemeClr>
                </a:solidFill>
              </a:rPr>
              <a:t>Average weight per fish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56176" y="5733256"/>
            <a:ext cx="2736304" cy="830997"/>
          </a:xfrm>
          <a:prstGeom prst="rect">
            <a:avLst/>
          </a:prstGeom>
          <a:solidFill>
            <a:srgbClr val="003478"/>
          </a:solidFill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No. Depredated Fish x </a:t>
            </a:r>
          </a:p>
          <a:p>
            <a:r>
              <a:rPr lang="en-GB" sz="1600" dirty="0">
                <a:solidFill>
                  <a:schemeClr val="bg1"/>
                </a:solidFill>
              </a:rPr>
              <a:t>Average  Weight p/fish =</a:t>
            </a:r>
          </a:p>
          <a:p>
            <a:r>
              <a:rPr lang="en-GB" sz="1600" dirty="0">
                <a:solidFill>
                  <a:schemeClr val="bg1"/>
                </a:solidFill>
              </a:rPr>
              <a:t>Added to Total Catch weight</a:t>
            </a:r>
          </a:p>
        </p:txBody>
      </p:sp>
    </p:spTree>
    <p:extLst>
      <p:ext uri="{BB962C8B-B14F-4D97-AF65-F5344CB8AC3E}">
        <p14:creationId xmlns:p14="http://schemas.microsoft.com/office/powerpoint/2010/main" val="3604089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3200" y="0"/>
            <a:ext cx="6490800" cy="836712"/>
          </a:xfrm>
          <a:prstGeom prst="rect">
            <a:avLst/>
          </a:prstGeom>
          <a:solidFill>
            <a:srgbClr val="7A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10"/>
          <a:stretch/>
        </p:blipFill>
        <p:spPr>
          <a:xfrm>
            <a:off x="1475657" y="-338943"/>
            <a:ext cx="7668344" cy="35414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43807" y="504491"/>
            <a:ext cx="6214465" cy="1470025"/>
          </a:xfrm>
        </p:spPr>
        <p:txBody>
          <a:bodyPr/>
          <a:lstStyle/>
          <a:p>
            <a:r>
              <a:rPr lang="en-GB" dirty="0">
                <a:solidFill>
                  <a:srgbClr val="7DB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CONSOLIDATED FISHERIES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9"/>
          <a:stretch/>
        </p:blipFill>
        <p:spPr>
          <a:xfrm>
            <a:off x="1413" y="0"/>
            <a:ext cx="2651787" cy="1738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1" y="1628800"/>
            <a:ext cx="2651785" cy="19888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1" y="4952291"/>
            <a:ext cx="2651785" cy="19057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93"/>
          <a:stretch/>
        </p:blipFill>
        <p:spPr>
          <a:xfrm>
            <a:off x="-12266" y="3398527"/>
            <a:ext cx="2653200" cy="172478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42" y="0"/>
            <a:ext cx="1746598" cy="128225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12265" y="1628800"/>
            <a:ext cx="2701464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-6133" y="3326527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-12266" y="5051348"/>
            <a:ext cx="2666878" cy="719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2725199" y="2420888"/>
            <a:ext cx="6418801" cy="612072"/>
          </a:xfrm>
        </p:spPr>
        <p:txBody>
          <a:bodyPr/>
          <a:lstStyle/>
          <a:p>
            <a:r>
              <a:rPr lang="en-GB" b="1" dirty="0"/>
              <a:t>Daily Catch Reports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6250"/>
                    </a14:imgEffect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3" y="2996952"/>
            <a:ext cx="5616625" cy="37444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3" name="Rectangle 22"/>
          <p:cNvSpPr/>
          <p:nvPr/>
        </p:nvSpPr>
        <p:spPr>
          <a:xfrm>
            <a:off x="2653199" y="0"/>
            <a:ext cx="7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6" t="6820" r="6199" b="11165"/>
          <a:stretch/>
        </p:blipFill>
        <p:spPr>
          <a:xfrm>
            <a:off x="3230309" y="2996952"/>
            <a:ext cx="2853859" cy="370455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164288" y="5069715"/>
            <a:ext cx="2088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</a:rPr>
              <a:t>Daily Whale sightings recorded and included on Catch reports</a:t>
            </a:r>
          </a:p>
        </p:txBody>
      </p:sp>
      <p:sp>
        <p:nvSpPr>
          <p:cNvPr id="17" name="Down Arrow 16"/>
          <p:cNvSpPr/>
          <p:nvPr/>
        </p:nvSpPr>
        <p:spPr>
          <a:xfrm rot="4997987">
            <a:off x="6237114" y="5191012"/>
            <a:ext cx="476261" cy="1092106"/>
          </a:xfrm>
          <a:prstGeom prst="downArrow">
            <a:avLst/>
          </a:prstGeom>
          <a:solidFill>
            <a:srgbClr val="7A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09"/>
          <a:stretch/>
        </p:blipFill>
        <p:spPr>
          <a:xfrm>
            <a:off x="6287462" y="3032960"/>
            <a:ext cx="2541899" cy="1943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28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3200" y="0"/>
            <a:ext cx="6490800" cy="836712"/>
          </a:xfrm>
          <a:prstGeom prst="rect">
            <a:avLst/>
          </a:prstGeom>
          <a:solidFill>
            <a:srgbClr val="7A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10"/>
          <a:stretch/>
        </p:blipFill>
        <p:spPr>
          <a:xfrm>
            <a:off x="1475657" y="-338943"/>
            <a:ext cx="7668344" cy="35414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43807" y="504491"/>
            <a:ext cx="6214465" cy="1470025"/>
          </a:xfrm>
        </p:spPr>
        <p:txBody>
          <a:bodyPr/>
          <a:lstStyle/>
          <a:p>
            <a:r>
              <a:rPr lang="en-GB" dirty="0">
                <a:solidFill>
                  <a:srgbClr val="7DB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CONSOLIDATED FISHERIES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9"/>
          <a:stretch/>
        </p:blipFill>
        <p:spPr>
          <a:xfrm>
            <a:off x="1413" y="0"/>
            <a:ext cx="2651787" cy="1738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1" y="1628800"/>
            <a:ext cx="2651785" cy="19888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1" y="4952291"/>
            <a:ext cx="2651785" cy="19057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93"/>
          <a:stretch/>
        </p:blipFill>
        <p:spPr>
          <a:xfrm>
            <a:off x="-12266" y="3398527"/>
            <a:ext cx="2653200" cy="172478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42" y="0"/>
            <a:ext cx="1746598" cy="128225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12265" y="1628800"/>
            <a:ext cx="2701464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-6133" y="3326527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-12266" y="5051348"/>
            <a:ext cx="2666878" cy="719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2725199" y="2420888"/>
            <a:ext cx="6418801" cy="612072"/>
          </a:xfrm>
        </p:spPr>
        <p:txBody>
          <a:bodyPr/>
          <a:lstStyle/>
          <a:p>
            <a:r>
              <a:rPr lang="en-GB" b="1" dirty="0"/>
              <a:t>Electronic Logbook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6250"/>
                    </a14:imgEffect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3" y="2996952"/>
            <a:ext cx="5616625" cy="37444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3" name="Rectangle 22"/>
          <p:cNvSpPr/>
          <p:nvPr/>
        </p:nvSpPr>
        <p:spPr>
          <a:xfrm>
            <a:off x="2653199" y="0"/>
            <a:ext cx="7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331" y="3198024"/>
            <a:ext cx="6170667" cy="204321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563888" y="5241237"/>
            <a:ext cx="5184576" cy="92333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</a:rPr>
              <a:t>Dis-General:  Non-retained Catches</a:t>
            </a:r>
          </a:p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</a:rPr>
              <a:t>Dis-</a:t>
            </a:r>
            <a:r>
              <a:rPr lang="en-GB" b="1" dirty="0" err="1">
                <a:solidFill>
                  <a:schemeClr val="bg1">
                    <a:lumMod val="50000"/>
                  </a:schemeClr>
                </a:solidFill>
              </a:rPr>
              <a:t>Scav</a:t>
            </a:r>
            <a:r>
              <a:rPr lang="en-GB" b="1" dirty="0">
                <a:solidFill>
                  <a:schemeClr val="bg1">
                    <a:lumMod val="50000"/>
                  </a:schemeClr>
                </a:solidFill>
              </a:rPr>
              <a:t>:	       Toothfish Depredated by Scavengers</a:t>
            </a:r>
          </a:p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</a:rPr>
              <a:t>Dis-Whale:     Toothfish Depredated by Whales</a:t>
            </a:r>
          </a:p>
        </p:txBody>
      </p:sp>
    </p:spTree>
    <p:extLst>
      <p:ext uri="{BB962C8B-B14F-4D97-AF65-F5344CB8AC3E}">
        <p14:creationId xmlns:p14="http://schemas.microsoft.com/office/powerpoint/2010/main" val="44643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3200" y="0"/>
            <a:ext cx="6490800" cy="836712"/>
          </a:xfrm>
          <a:prstGeom prst="rect">
            <a:avLst/>
          </a:prstGeom>
          <a:solidFill>
            <a:srgbClr val="7A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10"/>
          <a:stretch/>
        </p:blipFill>
        <p:spPr>
          <a:xfrm>
            <a:off x="1475657" y="-338943"/>
            <a:ext cx="7668344" cy="35414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43807" y="504491"/>
            <a:ext cx="6214465" cy="1470025"/>
          </a:xfrm>
        </p:spPr>
        <p:txBody>
          <a:bodyPr/>
          <a:lstStyle/>
          <a:p>
            <a:r>
              <a:rPr lang="en-GB" dirty="0">
                <a:solidFill>
                  <a:srgbClr val="7DB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CONSOLIDATED FISHERIES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9"/>
          <a:stretch/>
        </p:blipFill>
        <p:spPr>
          <a:xfrm>
            <a:off x="1413" y="0"/>
            <a:ext cx="2651787" cy="1738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" y="1700808"/>
            <a:ext cx="2651785" cy="19888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56991"/>
            <a:ext cx="2653197" cy="19898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95163"/>
            <a:ext cx="2663331" cy="1775450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653199" y="0"/>
            <a:ext cx="7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42" y="0"/>
            <a:ext cx="1746598" cy="128225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628800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-1" y="3320992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413" y="5045775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2725199" y="2420888"/>
            <a:ext cx="6418801" cy="612072"/>
          </a:xfrm>
        </p:spPr>
        <p:txBody>
          <a:bodyPr/>
          <a:lstStyle/>
          <a:p>
            <a:r>
              <a:rPr lang="en-GB" b="1" dirty="0"/>
              <a:t>Whale Sightings 2015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6250"/>
                    </a14:imgEffect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287" y="2996952"/>
            <a:ext cx="5616625" cy="3744416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17" name="Chart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6477776"/>
              </p:ext>
            </p:extLst>
          </p:nvPr>
        </p:nvGraphicFramePr>
        <p:xfrm>
          <a:off x="3347864" y="2941782"/>
          <a:ext cx="5534024" cy="38385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2117596"/>
              </p:ext>
            </p:extLst>
          </p:nvPr>
        </p:nvGraphicFramePr>
        <p:xfrm>
          <a:off x="5220072" y="3028242"/>
          <a:ext cx="1941190" cy="571500"/>
        </p:xfrm>
        <a:graphic>
          <a:graphicData uri="http://schemas.openxmlformats.org/drawingml/2006/table">
            <a:tbl>
              <a:tblPr/>
              <a:tblGrid>
                <a:gridCol w="1054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7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1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Sperm Whales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Killer Whales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Discards (Kgs)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35,902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Kgs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642300" y="3648912"/>
            <a:ext cx="2091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2">
                    <a:lumMod val="25000"/>
                  </a:schemeClr>
                </a:solidFill>
              </a:rPr>
              <a:t>2015 = 3.1%</a:t>
            </a:r>
          </a:p>
        </p:txBody>
      </p:sp>
    </p:spTree>
    <p:extLst>
      <p:ext uri="{BB962C8B-B14F-4D97-AF65-F5344CB8AC3E}">
        <p14:creationId xmlns:p14="http://schemas.microsoft.com/office/powerpoint/2010/main" val="423548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3200" y="0"/>
            <a:ext cx="6490800" cy="836712"/>
          </a:xfrm>
          <a:prstGeom prst="rect">
            <a:avLst/>
          </a:prstGeom>
          <a:solidFill>
            <a:srgbClr val="7A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10"/>
          <a:stretch/>
        </p:blipFill>
        <p:spPr>
          <a:xfrm>
            <a:off x="1475657" y="-338943"/>
            <a:ext cx="7668344" cy="35414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43807" y="504491"/>
            <a:ext cx="6214465" cy="1470025"/>
          </a:xfrm>
        </p:spPr>
        <p:txBody>
          <a:bodyPr/>
          <a:lstStyle/>
          <a:p>
            <a:r>
              <a:rPr lang="en-GB" dirty="0">
                <a:solidFill>
                  <a:srgbClr val="7DB5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CONSOLIDATED FISHERIES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9"/>
          <a:stretch/>
        </p:blipFill>
        <p:spPr>
          <a:xfrm>
            <a:off x="1413" y="0"/>
            <a:ext cx="2651787" cy="1738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92573"/>
            <a:ext cx="2653199" cy="20097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" y="3356992"/>
            <a:ext cx="2647893" cy="17652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95" b="4695"/>
          <a:stretch/>
        </p:blipFill>
        <p:spPr>
          <a:xfrm>
            <a:off x="2653" y="5081774"/>
            <a:ext cx="2647893" cy="1803609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653199" y="0"/>
            <a:ext cx="7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42" y="0"/>
            <a:ext cx="1746598" cy="128225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628800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-1" y="3320992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413" y="5045775"/>
            <a:ext cx="2653199" cy="7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2725199" y="2420888"/>
            <a:ext cx="6418801" cy="612072"/>
          </a:xfrm>
        </p:spPr>
        <p:txBody>
          <a:bodyPr/>
          <a:lstStyle/>
          <a:p>
            <a:r>
              <a:rPr lang="en-GB" b="1" dirty="0"/>
              <a:t>Uncertainties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6250"/>
                    </a14:imgEffect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287" y="2996952"/>
            <a:ext cx="5616625" cy="37444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TextBox 9"/>
          <p:cNvSpPr txBox="1"/>
          <p:nvPr/>
        </p:nvSpPr>
        <p:spPr>
          <a:xfrm>
            <a:off x="2843808" y="3077279"/>
            <a:ext cx="6192688" cy="42986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Daily records of discards not always verified by independent observer.</a:t>
            </a: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System relies on fish remains being left on hooks: Killer whales often take the lot.</a:t>
            </a: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Lots of data, but methodology for analysing it not yet put in place.  Work in progress!</a:t>
            </a: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Robust methodology for assessing depredation rates not yet developed.</a:t>
            </a:r>
          </a:p>
          <a:p>
            <a:pPr>
              <a:spcBef>
                <a:spcPts val="800"/>
              </a:spcBef>
            </a:pPr>
            <a:endParaRPr lang="en-GB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457200" indent="-457200">
              <a:spcBef>
                <a:spcPts val="800"/>
              </a:spcBef>
              <a:buFont typeface="Arial" pitchFamily="34" charset="0"/>
              <a:buChar char="•"/>
            </a:pPr>
            <a:endParaRPr lang="en-GB" sz="2400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66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1904</TotalTime>
  <Words>432</Words>
  <Application>Microsoft Office PowerPoint</Application>
  <PresentationFormat>On-screen Show (4:3)</PresentationFormat>
  <Paragraphs>86</Paragraphs>
  <Slides>12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Office Theme</vt:lpstr>
      <vt:lpstr>Worksheet</vt:lpstr>
      <vt:lpstr>CONSOLIDATED FISHERIES</vt:lpstr>
      <vt:lpstr>CONSOLIDATED FISHERIES</vt:lpstr>
      <vt:lpstr>CONSOLIDATED FISHERIES</vt:lpstr>
      <vt:lpstr>CONSOLIDATED FISHERIES</vt:lpstr>
      <vt:lpstr>CONSOLIDATED FISHERIES</vt:lpstr>
      <vt:lpstr>CONSOLIDATED FISHERIES</vt:lpstr>
      <vt:lpstr>CONSOLIDATED FISHERIES</vt:lpstr>
      <vt:lpstr>CONSOLIDATED FISHERIES</vt:lpstr>
      <vt:lpstr>CONSOLIDATED FISHERIES</vt:lpstr>
      <vt:lpstr>CONSOLIDATED FISHERIES</vt:lpstr>
      <vt:lpstr>CONSOLIDATED FISHERIES</vt:lpstr>
      <vt:lpstr>CONSOLIDATED FISHERIES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Janet Robertson</dc:creator>
  <cp:lastModifiedBy>Janet Robertson</cp:lastModifiedBy>
  <cp:revision>348</cp:revision>
  <dcterms:created xsi:type="dcterms:W3CDTF">2015-10-27T14:02:25Z</dcterms:created>
  <dcterms:modified xsi:type="dcterms:W3CDTF">2016-03-15T18:50:55Z</dcterms:modified>
</cp:coreProperties>
</file>