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54" y="-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 u="sng"/>
            </a:pPr>
            <a:r>
              <a:rPr lang="en-US" sz="3200" u="sng"/>
              <a:t>Impact of Initial IUU catches</a:t>
            </a:r>
          </a:p>
        </c:rich>
      </c:tx>
      <c:layout>
        <c:manualLayout>
          <c:xMode val="edge"/>
          <c:yMode val="edge"/>
          <c:x val="0.33584481174119329"/>
          <c:y val="8.68349557047910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3491585884141901E-2"/>
          <c:y val="3.2517711246184168E-2"/>
          <c:w val="0.90801645453756963"/>
          <c:h val="0.926989627190074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Sheet1!$E$1</c:f>
              <c:strCache>
                <c:ptCount val="1"/>
                <c:pt idx="0">
                  <c:v>Legal</c:v>
                </c:pt>
              </c:strCache>
            </c:strRef>
          </c:tx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</c:numCache>
            </c:numRef>
          </c:cat>
          <c:val>
            <c:numRef>
              <c:f>Sheet1!$E$2:$E$9</c:f>
              <c:numCache>
                <c:formatCode>General</c:formatCode>
                <c:ptCount val="8"/>
                <c:pt idx="0">
                  <c:v>2755</c:v>
                </c:pt>
                <c:pt idx="1">
                  <c:v>1225</c:v>
                </c:pt>
                <c:pt idx="2">
                  <c:v>945</c:v>
                </c:pt>
                <c:pt idx="3">
                  <c:v>1577</c:v>
                </c:pt>
                <c:pt idx="4">
                  <c:v>168</c:v>
                </c:pt>
                <c:pt idx="5">
                  <c:v>237</c:v>
                </c:pt>
                <c:pt idx="6">
                  <c:v>251</c:v>
                </c:pt>
                <c:pt idx="7">
                  <c:v>216</c:v>
                </c:pt>
              </c:numCache>
            </c:numRef>
          </c:val>
        </c:ser>
        <c:ser>
          <c:idx val="1"/>
          <c:order val="1"/>
          <c:tx>
            <c:strRef>
              <c:f>Sheet1!$F$1</c:f>
              <c:strCache>
                <c:ptCount val="1"/>
                <c:pt idx="0">
                  <c:v>Illegal</c:v>
                </c:pt>
              </c:strCache>
            </c:strRef>
          </c:tx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</c:numCache>
            </c:numRef>
          </c:cat>
          <c:val>
            <c:numRef>
              <c:f>Sheet1!$F$2:$F$9</c:f>
              <c:numCache>
                <c:formatCode>General</c:formatCode>
                <c:ptCount val="8"/>
                <c:pt idx="0">
                  <c:v>21350</c:v>
                </c:pt>
                <c:pt idx="1">
                  <c:v>1808</c:v>
                </c:pt>
                <c:pt idx="2">
                  <c:v>1014</c:v>
                </c:pt>
                <c:pt idx="3">
                  <c:v>1210</c:v>
                </c:pt>
                <c:pt idx="4">
                  <c:v>352</c:v>
                </c:pt>
                <c:pt idx="5">
                  <c:v>306</c:v>
                </c:pt>
                <c:pt idx="6">
                  <c:v>256</c:v>
                </c:pt>
                <c:pt idx="7">
                  <c:v>156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486400"/>
        <c:axId val="188487936"/>
      </c:barChart>
      <c:catAx>
        <c:axId val="18848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188487936"/>
        <c:crosses val="autoZero"/>
        <c:auto val="1"/>
        <c:lblAlgn val="ctr"/>
        <c:lblOffset val="100"/>
        <c:noMultiLvlLbl val="0"/>
      </c:catAx>
      <c:valAx>
        <c:axId val="188487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/>
            </a:pPr>
            <a:endParaRPr lang="en-US"/>
          </a:p>
        </c:txPr>
        <c:crossAx val="188486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553041039921607"/>
          <c:y val="0.49175489295337754"/>
          <c:w val="0.14041419151963416"/>
          <c:h val="0.17804362005564689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600"/>
              <a:t>Quotas vs Catches</a:t>
            </a:r>
          </a:p>
        </c:rich>
      </c:tx>
      <c:layout>
        <c:manualLayout>
          <c:xMode val="edge"/>
          <c:yMode val="edge"/>
          <c:x val="0.32088193663992676"/>
          <c:y val="0.16559224111146198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4.5387691529783884E-2"/>
          <c:y val="1.4342953075413957E-2"/>
          <c:w val="0.87411535984439559"/>
          <c:h val="0.926989627190074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Sheet2!$E$1</c:f>
              <c:strCache>
                <c:ptCount val="1"/>
                <c:pt idx="0">
                  <c:v>Legal</c:v>
                </c:pt>
              </c:strCache>
            </c:strRef>
          </c:tx>
          <c:invertIfNegative val="0"/>
          <c:cat>
            <c:numRef>
              <c:f>Sheet2!$A$2:$A$14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Sheet2!$E$2:$E$14</c:f>
              <c:numCache>
                <c:formatCode>General</c:formatCode>
                <c:ptCount val="13"/>
                <c:pt idx="0">
                  <c:v>237</c:v>
                </c:pt>
                <c:pt idx="1">
                  <c:v>251</c:v>
                </c:pt>
                <c:pt idx="2">
                  <c:v>216</c:v>
                </c:pt>
                <c:pt idx="3">
                  <c:v>284</c:v>
                </c:pt>
                <c:pt idx="4">
                  <c:v>169</c:v>
                </c:pt>
                <c:pt idx="5">
                  <c:v>245</c:v>
                </c:pt>
                <c:pt idx="6">
                  <c:v>145</c:v>
                </c:pt>
                <c:pt idx="7">
                  <c:v>73</c:v>
                </c:pt>
                <c:pt idx="8">
                  <c:v>224</c:v>
                </c:pt>
                <c:pt idx="9">
                  <c:v>325</c:v>
                </c:pt>
                <c:pt idx="10">
                  <c:v>277</c:v>
                </c:pt>
                <c:pt idx="11">
                  <c:v>265</c:v>
                </c:pt>
                <c:pt idx="12">
                  <c:v>368</c:v>
                </c:pt>
              </c:numCache>
            </c:numRef>
          </c:val>
        </c:ser>
        <c:ser>
          <c:idx val="1"/>
          <c:order val="1"/>
          <c:tx>
            <c:strRef>
              <c:f>Sheet2!$H$1</c:f>
              <c:strCache>
                <c:ptCount val="1"/>
                <c:pt idx="0">
                  <c:v>TAC</c:v>
                </c:pt>
              </c:strCache>
            </c:strRef>
          </c:tx>
          <c:invertIfNegative val="0"/>
          <c:cat>
            <c:numRef>
              <c:f>Sheet2!$A$2:$A$14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Sheet2!$H$2:$H$14</c:f>
              <c:numCache>
                <c:formatCode>General</c:formatCode>
                <c:ptCount val="13"/>
                <c:pt idx="0">
                  <c:v>600</c:v>
                </c:pt>
                <c:pt idx="1">
                  <c:v>500</c:v>
                </c:pt>
                <c:pt idx="2">
                  <c:v>500</c:v>
                </c:pt>
                <c:pt idx="3">
                  <c:v>450</c:v>
                </c:pt>
                <c:pt idx="4">
                  <c:v>450</c:v>
                </c:pt>
                <c:pt idx="5">
                  <c:v>450</c:v>
                </c:pt>
                <c:pt idx="6">
                  <c:v>450</c:v>
                </c:pt>
                <c:pt idx="7">
                  <c:v>450</c:v>
                </c:pt>
                <c:pt idx="8">
                  <c:v>450</c:v>
                </c:pt>
                <c:pt idx="9">
                  <c:v>450</c:v>
                </c:pt>
                <c:pt idx="10">
                  <c:v>320</c:v>
                </c:pt>
                <c:pt idx="11">
                  <c:v>320</c:v>
                </c:pt>
                <c:pt idx="12">
                  <c:v>450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542976"/>
        <c:axId val="188544512"/>
      </c:barChart>
      <c:catAx>
        <c:axId val="188542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i="0" baseline="0"/>
            </a:pPr>
            <a:endParaRPr lang="en-US"/>
          </a:p>
        </c:txPr>
        <c:crossAx val="188544512"/>
        <c:crosses val="autoZero"/>
        <c:auto val="1"/>
        <c:lblAlgn val="ctr"/>
        <c:lblOffset val="100"/>
        <c:noMultiLvlLbl val="0"/>
      </c:catAx>
      <c:valAx>
        <c:axId val="188544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 i="0" u="sng" baseline="0"/>
            </a:pPr>
            <a:endParaRPr lang="en-US"/>
          </a:p>
        </c:txPr>
        <c:crossAx val="188542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837628509264854"/>
          <c:y val="0.3241432342673855"/>
          <c:w val="5.5595539291402082E-2"/>
          <c:h val="7.303390618008562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000" u="sng" baseline="0"/>
              <a:t>Spanish, Pot, Trot</a:t>
            </a:r>
          </a:p>
        </c:rich>
      </c:tx>
      <c:layout>
        <c:manualLayout>
          <c:xMode val="edge"/>
          <c:yMode val="edge"/>
          <c:x val="0.26873603136887853"/>
          <c:y val="0.13377338544921474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4.1829544418311361E-2"/>
          <c:y val="1.5180185080613771E-2"/>
          <c:w val="0.93631960228005917"/>
          <c:h val="0.863901874061771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Longline</c:v>
                </c:pt>
              </c:strCache>
            </c:strRef>
          </c:tx>
          <c:invertIfNegative val="0"/>
          <c:cat>
            <c:numRef>
              <c:f>Sheet1!$A$6:$A$19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Sheet1!$B$6:$B$19</c:f>
              <c:numCache>
                <c:formatCode>General</c:formatCode>
                <c:ptCount val="14"/>
                <c:pt idx="0">
                  <c:v>168</c:v>
                </c:pt>
                <c:pt idx="1">
                  <c:v>237</c:v>
                </c:pt>
                <c:pt idx="2">
                  <c:v>251</c:v>
                </c:pt>
                <c:pt idx="3">
                  <c:v>182</c:v>
                </c:pt>
                <c:pt idx="4">
                  <c:v>143</c:v>
                </c:pt>
                <c:pt idx="5">
                  <c:v>169</c:v>
                </c:pt>
                <c:pt idx="6">
                  <c:v>245</c:v>
                </c:pt>
                <c:pt idx="7">
                  <c:v>89</c:v>
                </c:pt>
                <c:pt idx="8">
                  <c:v>42</c:v>
                </c:pt>
                <c:pt idx="9">
                  <c:v>49</c:v>
                </c:pt>
                <c:pt idx="10">
                  <c:v>1</c:v>
                </c:pt>
                <c:pt idx="11">
                  <c:v>71</c:v>
                </c:pt>
                <c:pt idx="12">
                  <c:v>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Pot</c:v>
                </c:pt>
              </c:strCache>
            </c:strRef>
          </c:tx>
          <c:invertIfNegative val="0"/>
          <c:cat>
            <c:numRef>
              <c:f>Sheet1!$A$6:$A$19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Sheet1!$C$6:$C$19</c:f>
              <c:numCache>
                <c:formatCode>General</c:formatCode>
                <c:ptCount val="14"/>
                <c:pt idx="3">
                  <c:v>34</c:v>
                </c:pt>
                <c:pt idx="4">
                  <c:v>141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Trotline</c:v>
                </c:pt>
              </c:strCache>
            </c:strRef>
          </c:tx>
          <c:invertIfNegative val="0"/>
          <c:cat>
            <c:numRef>
              <c:f>Sheet1!$A$6:$A$19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Sheet1!$D$6:$D$19</c:f>
              <c:numCache>
                <c:formatCode>General</c:formatCode>
                <c:ptCount val="14"/>
                <c:pt idx="7">
                  <c:v>56</c:v>
                </c:pt>
                <c:pt idx="8">
                  <c:v>31</c:v>
                </c:pt>
                <c:pt idx="9">
                  <c:v>175</c:v>
                </c:pt>
                <c:pt idx="10">
                  <c:v>324</c:v>
                </c:pt>
                <c:pt idx="11">
                  <c:v>206</c:v>
                </c:pt>
                <c:pt idx="12">
                  <c:v>215</c:v>
                </c:pt>
                <c:pt idx="13">
                  <c:v>368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93551744"/>
        <c:axId val="193557632"/>
      </c:barChart>
      <c:catAx>
        <c:axId val="19355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 i="0" baseline="0"/>
            </a:pPr>
            <a:endParaRPr lang="en-US"/>
          </a:p>
        </c:txPr>
        <c:crossAx val="193557632"/>
        <c:crosses val="autoZero"/>
        <c:auto val="1"/>
        <c:lblAlgn val="ctr"/>
        <c:lblOffset val="100"/>
        <c:noMultiLvlLbl val="0"/>
      </c:catAx>
      <c:valAx>
        <c:axId val="19355763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 b="1" i="0" baseline="0"/>
            </a:pPr>
            <a:endParaRPr lang="en-US"/>
          </a:p>
        </c:txPr>
        <c:crossAx val="1935517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 u="sng"/>
            </a:pPr>
            <a:r>
              <a:rPr lang="en-US" sz="3200" u="sng"/>
              <a:t>Size Distribution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'BEST PRICE'!$C$13</c:f>
              <c:strCache>
                <c:ptCount val="1"/>
                <c:pt idx="0">
                  <c:v>kg</c:v>
                </c:pt>
              </c:strCache>
            </c:strRef>
          </c:tx>
          <c:invertIfNegative val="0"/>
          <c:cat>
            <c:strRef>
              <c:f>'BEST PRICE'!$A$14:$A$25</c:f>
              <c:strCache>
                <c:ptCount val="12"/>
                <c:pt idx="0">
                  <c:v>0-1 kg</c:v>
                </c:pt>
                <c:pt idx="1">
                  <c:v>1-2 Kg</c:v>
                </c:pt>
                <c:pt idx="2">
                  <c:v>2-3 Kg</c:v>
                </c:pt>
                <c:pt idx="3">
                  <c:v>3-4 Kg</c:v>
                </c:pt>
                <c:pt idx="4">
                  <c:v>4-5 Kg</c:v>
                </c:pt>
                <c:pt idx="5">
                  <c:v>5-6 Kg</c:v>
                </c:pt>
                <c:pt idx="6">
                  <c:v>6-8 Kg</c:v>
                </c:pt>
                <c:pt idx="7">
                  <c:v>8 - 10 kg (Bag)</c:v>
                </c:pt>
                <c:pt idx="8">
                  <c:v>10 - 15 kg (Bag)</c:v>
                </c:pt>
                <c:pt idx="9">
                  <c:v>15 - 20 kg (Bag)</c:v>
                </c:pt>
                <c:pt idx="10">
                  <c:v>20 - 30 kg (Bag)</c:v>
                </c:pt>
                <c:pt idx="11">
                  <c:v> +30kg（Bag）</c:v>
                </c:pt>
              </c:strCache>
            </c:strRef>
          </c:cat>
          <c:val>
            <c:numRef>
              <c:f>'BEST PRICE'!$C$14:$C$25</c:f>
              <c:numCache>
                <c:formatCode>#,##0;"△ "#,##0</c:formatCode>
                <c:ptCount val="12"/>
                <c:pt idx="0">
                  <c:v>420.5</c:v>
                </c:pt>
                <c:pt idx="1">
                  <c:v>3029.1</c:v>
                </c:pt>
                <c:pt idx="2">
                  <c:v>3608.7</c:v>
                </c:pt>
                <c:pt idx="3">
                  <c:v>4139</c:v>
                </c:pt>
                <c:pt idx="4">
                  <c:v>4185</c:v>
                </c:pt>
                <c:pt idx="5">
                  <c:v>4500.8</c:v>
                </c:pt>
                <c:pt idx="6">
                  <c:v>7424.4</c:v>
                </c:pt>
                <c:pt idx="7">
                  <c:v>5977.7</c:v>
                </c:pt>
                <c:pt idx="8">
                  <c:v>8471.2000000000007</c:v>
                </c:pt>
                <c:pt idx="9">
                  <c:v>4862.2</c:v>
                </c:pt>
                <c:pt idx="10">
                  <c:v>4722.7</c:v>
                </c:pt>
                <c:pt idx="11">
                  <c:v>1113.9000000000001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71616"/>
        <c:axId val="18277504"/>
      </c:barChart>
      <c:catAx>
        <c:axId val="18271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18277504"/>
        <c:crosses val="autoZero"/>
        <c:auto val="1"/>
        <c:lblAlgn val="ctr"/>
        <c:lblOffset val="100"/>
        <c:noMultiLvlLbl val="0"/>
      </c:catAx>
      <c:valAx>
        <c:axId val="18277504"/>
        <c:scaling>
          <c:orientation val="minMax"/>
        </c:scaling>
        <c:delete val="0"/>
        <c:axPos val="l"/>
        <c:majorGridlines/>
        <c:numFmt formatCode="#,##0;&quot;△ &quot;#,##0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182716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573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383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003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90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987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1926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811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5217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541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6580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2345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3291A-C5CD-4894-8A05-283122483C8E}" type="datetimeFigureOut">
              <a:rPr lang="en-ZA" smtClean="0"/>
              <a:t>2016/03/15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D6E1F-8061-4672-B618-FF8D68C259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10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South African Toothfish</a:t>
            </a:r>
            <a:endParaRPr lang="en-ZA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long Walk to Recovery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9804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381000"/>
            <a:ext cx="8701892" cy="608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4989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Early 1990s – Nimble poachers, slow officials</a:t>
            </a:r>
            <a:endParaRPr lang="en-ZA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2763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187849"/>
              </p:ext>
            </p:extLst>
          </p:nvPr>
        </p:nvGraphicFramePr>
        <p:xfrm>
          <a:off x="457200" y="381000"/>
          <a:ext cx="8229600" cy="5821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4463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58160"/>
              </p:ext>
            </p:extLst>
          </p:nvPr>
        </p:nvGraphicFramePr>
        <p:xfrm>
          <a:off x="0" y="381000"/>
          <a:ext cx="9299408" cy="607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598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-77704" y="391026"/>
          <a:ext cx="9299408" cy="607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055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u="sng" dirty="0" smtClean="0"/>
              <a:t>Fishing Rights Application Process</a:t>
            </a:r>
            <a:endParaRPr lang="en-ZA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Present 5 Rights Holders operated since 1996</a:t>
            </a:r>
          </a:p>
          <a:p>
            <a:r>
              <a:rPr lang="en-ZA" dirty="0" smtClean="0"/>
              <a:t>10 year rights granted in 2005</a:t>
            </a:r>
          </a:p>
          <a:p>
            <a:r>
              <a:rPr lang="en-ZA" dirty="0" smtClean="0"/>
              <a:t>Re-applications now </a:t>
            </a:r>
            <a:r>
              <a:rPr lang="en-ZA" dirty="0" smtClean="0"/>
              <a:t>underway</a:t>
            </a:r>
          </a:p>
          <a:p>
            <a:r>
              <a:rPr lang="en-ZA" dirty="0" smtClean="0"/>
              <a:t>A fishery that shows how slowly </a:t>
            </a:r>
            <a:r>
              <a:rPr lang="en-ZA" dirty="0" err="1" smtClean="0"/>
              <a:t>longlived</a:t>
            </a:r>
            <a:r>
              <a:rPr lang="en-ZA" dirty="0" smtClean="0"/>
              <a:t> species take to recover.</a:t>
            </a:r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64232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63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South African Toothfish</vt:lpstr>
      <vt:lpstr>PowerPoint Presentation</vt:lpstr>
      <vt:lpstr>Early 1990s – Nimble poachers, slow officials</vt:lpstr>
      <vt:lpstr>PowerPoint Presentation</vt:lpstr>
      <vt:lpstr>PowerPoint Presentation</vt:lpstr>
      <vt:lpstr>PowerPoint Presentation</vt:lpstr>
      <vt:lpstr>Fishing Rights Application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African Toothfish</dc:title>
  <dc:creator>Ric</dc:creator>
  <cp:lastModifiedBy>Richard Ball</cp:lastModifiedBy>
  <cp:revision>11</cp:revision>
  <dcterms:created xsi:type="dcterms:W3CDTF">2016-02-29T07:31:12Z</dcterms:created>
  <dcterms:modified xsi:type="dcterms:W3CDTF">2016-03-15T19:21:31Z</dcterms:modified>
</cp:coreProperties>
</file>