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36" r:id="rId3"/>
    <p:sldId id="345" r:id="rId4"/>
    <p:sldId id="338" r:id="rId5"/>
    <p:sldId id="337" r:id="rId6"/>
    <p:sldId id="339" r:id="rId7"/>
    <p:sldId id="261" r:id="rId8"/>
    <p:sldId id="340" r:id="rId9"/>
    <p:sldId id="342" r:id="rId10"/>
    <p:sldId id="344" r:id="rId11"/>
    <p:sldId id="34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81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ultixier:Downloads:taux%20interaction%20&#224;%20jou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7488342273896"/>
          <c:y val="0.116453768208761"/>
          <c:w val="0.802661622892728"/>
          <c:h val="0.676869624140319"/>
        </c:manualLayout>
      </c:layout>
      <c:lineChart>
        <c:grouping val="standard"/>
        <c:varyColors val="0"/>
        <c:ser>
          <c:idx val="0"/>
          <c:order val="0"/>
          <c:tx>
            <c:strRef>
              <c:f>'graph colto 2016'!$C$2</c:f>
              <c:strCache>
                <c:ptCount val="1"/>
                <c:pt idx="0">
                  <c:v>KER SW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x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'graph colto 2016'!$B$3:$B$15</c:f>
              <c:strCache>
                <c:ptCount val="13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  <c:pt idx="11">
                  <c:v>2013-2014</c:v>
                </c:pt>
                <c:pt idx="12">
                  <c:v>2014-2015</c:v>
                </c:pt>
              </c:strCache>
            </c:strRef>
          </c:cat>
          <c:val>
            <c:numRef>
              <c:f>'graph colto 2016'!$C$3:$C$15</c:f>
              <c:numCache>
                <c:formatCode>0%</c:formatCode>
                <c:ptCount val="13"/>
                <c:pt idx="0">
                  <c:v>0.500719187895025</c:v>
                </c:pt>
                <c:pt idx="1">
                  <c:v>0.566188192934748</c:v>
                </c:pt>
                <c:pt idx="2">
                  <c:v>0.356736867382118</c:v>
                </c:pt>
                <c:pt idx="3">
                  <c:v>0.436322966979294</c:v>
                </c:pt>
                <c:pt idx="4">
                  <c:v>0.462410094621451</c:v>
                </c:pt>
                <c:pt idx="5">
                  <c:v>0.47015098725692</c:v>
                </c:pt>
                <c:pt idx="6">
                  <c:v>0.453630059463898</c:v>
                </c:pt>
                <c:pt idx="7">
                  <c:v>0.435676516187653</c:v>
                </c:pt>
                <c:pt idx="8">
                  <c:v>0.427352171309007</c:v>
                </c:pt>
                <c:pt idx="9">
                  <c:v>0.420629074522133</c:v>
                </c:pt>
                <c:pt idx="10">
                  <c:v>0.438767075705934</c:v>
                </c:pt>
                <c:pt idx="11">
                  <c:v>0.438749018923402</c:v>
                </c:pt>
                <c:pt idx="12">
                  <c:v>0.391778356121316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colto 2016'!$D$2</c:f>
              <c:strCache>
                <c:ptCount val="1"/>
                <c:pt idx="0">
                  <c:v>CRO SW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9900"/>
              </a:solidFill>
              <a:ln>
                <a:solidFill>
                  <a:srgbClr val="900000"/>
                </a:solidFill>
                <a:prstDash val="solid"/>
              </a:ln>
            </c:spPr>
          </c:marker>
          <c:cat>
            <c:strRef>
              <c:f>'graph colto 2016'!$B$3:$B$15</c:f>
              <c:strCache>
                <c:ptCount val="13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  <c:pt idx="11">
                  <c:v>2013-2014</c:v>
                </c:pt>
                <c:pt idx="12">
                  <c:v>2014-2015</c:v>
                </c:pt>
              </c:strCache>
            </c:strRef>
          </c:cat>
          <c:val>
            <c:numRef>
              <c:f>'graph colto 2016'!$D$3:$D$15</c:f>
              <c:numCache>
                <c:formatCode>0%</c:formatCode>
                <c:ptCount val="13"/>
                <c:pt idx="0">
                  <c:v>0.479349216641548</c:v>
                </c:pt>
                <c:pt idx="1">
                  <c:v>0.766673242020726</c:v>
                </c:pt>
                <c:pt idx="2">
                  <c:v>0.674992570920137</c:v>
                </c:pt>
                <c:pt idx="3">
                  <c:v>0.551630699416716</c:v>
                </c:pt>
                <c:pt idx="4">
                  <c:v>0.6218523822762</c:v>
                </c:pt>
                <c:pt idx="5">
                  <c:v>0.517765938120751</c:v>
                </c:pt>
                <c:pt idx="6">
                  <c:v>0.577711134857215</c:v>
                </c:pt>
                <c:pt idx="7">
                  <c:v>0.666119937189683</c:v>
                </c:pt>
                <c:pt idx="8">
                  <c:v>0.661402207368505</c:v>
                </c:pt>
                <c:pt idx="9">
                  <c:v>0.676652585712588</c:v>
                </c:pt>
                <c:pt idx="10">
                  <c:v>0.633935812197324</c:v>
                </c:pt>
                <c:pt idx="11">
                  <c:v>0.566920067784799</c:v>
                </c:pt>
                <c:pt idx="12">
                  <c:v>0.548053225568033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colto 2016'!$E$2</c:f>
              <c:strCache>
                <c:ptCount val="1"/>
                <c:pt idx="0">
                  <c:v>KER KW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'graph colto 2016'!$B$3:$B$15</c:f>
              <c:strCache>
                <c:ptCount val="13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  <c:pt idx="11">
                  <c:v>2013-2014</c:v>
                </c:pt>
                <c:pt idx="12">
                  <c:v>2014-2015</c:v>
                </c:pt>
              </c:strCache>
            </c:strRef>
          </c:cat>
          <c:val>
            <c:numRef>
              <c:f>'graph colto 2016'!$E$3:$E$15</c:f>
              <c:numCache>
                <c:formatCode>0.0%</c:formatCode>
                <c:ptCount val="13"/>
                <c:pt idx="0">
                  <c:v>0.00267912924729234</c:v>
                </c:pt>
                <c:pt idx="1">
                  <c:v>0.00385727241911847</c:v>
                </c:pt>
                <c:pt idx="2">
                  <c:v>0.00179018800960654</c:v>
                </c:pt>
                <c:pt idx="3">
                  <c:v>0.00221799663505766</c:v>
                </c:pt>
                <c:pt idx="4">
                  <c:v>0.00117123027433492</c:v>
                </c:pt>
                <c:pt idx="5">
                  <c:v>0.003916973229466</c:v>
                </c:pt>
                <c:pt idx="6">
                  <c:v>0.00561737027612804</c:v>
                </c:pt>
                <c:pt idx="7">
                  <c:v>0.00288406036684179</c:v>
                </c:pt>
                <c:pt idx="8">
                  <c:v>0.00351629906197197</c:v>
                </c:pt>
                <c:pt idx="9">
                  <c:v>0.0031600645608297</c:v>
                </c:pt>
                <c:pt idx="10">
                  <c:v>0.00156353557606745</c:v>
                </c:pt>
                <c:pt idx="11">
                  <c:v>0.000646861016862474</c:v>
                </c:pt>
                <c:pt idx="12">
                  <c:v>0.000664586796677566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'graph colto 2016'!$F$2</c:f>
              <c:strCache>
                <c:ptCount val="1"/>
                <c:pt idx="0">
                  <c:v>CRO KW</c:v>
                </c:pt>
              </c:strCache>
            </c:strRef>
          </c:tx>
          <c:spPr>
            <a:ln w="25400">
              <a:solidFill>
                <a:srgbClr val="9933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'graph colto 2016'!$B$3:$B$15</c:f>
              <c:strCache>
                <c:ptCount val="13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  <c:pt idx="11">
                  <c:v>2013-2014</c:v>
                </c:pt>
                <c:pt idx="12">
                  <c:v>2014-2015</c:v>
                </c:pt>
              </c:strCache>
            </c:strRef>
          </c:cat>
          <c:val>
            <c:numRef>
              <c:f>'graph colto 2016'!$F$3:$F$15</c:f>
              <c:numCache>
                <c:formatCode>0%</c:formatCode>
                <c:ptCount val="13"/>
                <c:pt idx="0">
                  <c:v>0.424619966746571</c:v>
                </c:pt>
                <c:pt idx="1">
                  <c:v>0.518585630626549</c:v>
                </c:pt>
                <c:pt idx="2">
                  <c:v>0.374150764733733</c:v>
                </c:pt>
                <c:pt idx="3">
                  <c:v>0.356999125548702</c:v>
                </c:pt>
                <c:pt idx="4">
                  <c:v>0.439633331978452</c:v>
                </c:pt>
                <c:pt idx="5">
                  <c:v>0.368926894303572</c:v>
                </c:pt>
                <c:pt idx="6">
                  <c:v>0.432869450879063</c:v>
                </c:pt>
                <c:pt idx="7">
                  <c:v>0.408905314167996</c:v>
                </c:pt>
                <c:pt idx="8">
                  <c:v>0.261383201612833</c:v>
                </c:pt>
                <c:pt idx="9">
                  <c:v>0.363070611003322</c:v>
                </c:pt>
                <c:pt idx="10">
                  <c:v>0.455467505663546</c:v>
                </c:pt>
                <c:pt idx="11">
                  <c:v>0.404906731124477</c:v>
                </c:pt>
                <c:pt idx="12">
                  <c:v>0.440755157967314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855560"/>
        <c:axId val="-2071019192"/>
      </c:lineChart>
      <c:catAx>
        <c:axId val="178685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071019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1019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86855560"/>
        <c:crosses val="autoZero"/>
        <c:crossBetween val="between"/>
      </c:valAx>
      <c:spPr>
        <a:noFill/>
        <a:ln w="3175">
          <a:solidFill>
            <a:schemeClr val="bg1">
              <a:lumMod val="50000"/>
              <a:lumOff val="50000"/>
            </a:schemeClr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5077838178438"/>
          <c:y val="0.0204081293710649"/>
          <c:w val="0.638581622632889"/>
          <c:h val="0.047618968532484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639D-C550-B74D-B9AD-17726816B672}" type="datetimeFigureOut">
              <a:rPr lang="fr-FR" smtClean="0"/>
              <a:pPr/>
              <a:t>15/03/16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EBA2-2195-1C42-8EF9-3A8043E893A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0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99B5-8152-416F-8964-572DD99E1847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F359-2265-4EF5-9774-2068A93F8F5C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029C-98E5-47ED-991D-FEE325C87A78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F0AEF-98F2-41BA-8F81-0137553732CC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6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A40D-F458-4833-8537-EE2AA3005840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FCFE-37CC-4AD3-9E73-60E49880C61D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4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58D1-AD9F-4579-9A42-706A240406DA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9612-4538-4CDB-980A-AB7FA5667797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AABC-78E4-4A19-8FD0-DC20683E33E0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26BB-BE89-458C-A4D8-F35A5369DE64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9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0BC3-3A27-4DB4-940E-2884E0D78289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44C8-7B3B-492B-9FB0-8D9ABEE8D289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28D8-38FF-449C-B012-401BBBD38C29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45F7-93B7-4238-97B8-4470C90C4B30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3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930-65F7-49A6-85A0-9F4891E3D4C4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2B83-5EB5-4482-BD70-B43FF2F3062C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7856-478C-4ED5-9BB2-2D2FD0B89535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CFA7-D629-4077-AF97-B26B727B0664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0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91F-666C-48BA-AD9E-F54C068FDA94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5DDC-726C-4826-BF4D-6DCEC3E5421C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8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AB12-E76B-43A7-BC38-9A360F19C2C1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1B24-5EDA-49E5-A00A-AA04BE74528A}" type="slidenum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1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4000">
              <a:schemeClr val="tx1"/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8DA102BE-FE52-476D-AAB0-E38F1B1AA931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 defTabSz="457200">
                <a:defRPr/>
              </a:pPr>
              <a:t>15/03/16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18D6495A-DCFE-4C30-A0C0-89A3413A2BD9}" type="slidenum">
              <a:rPr lang="fr-FR">
                <a:solidFill>
                  <a:prstClr val="white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61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mp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67546" y="1700808"/>
            <a:ext cx="8048977" cy="2592288"/>
            <a:chOff x="539552" y="1628800"/>
            <a:chExt cx="8048977" cy="2592288"/>
          </a:xfrm>
          <a:effectLst>
            <a:reflection stA="86000" endPos="28000" dist="114300" dir="5400000" sy="-100000" algn="bl" rotWithShape="0"/>
          </a:effectLst>
        </p:grpSpPr>
        <p:pic>
          <p:nvPicPr>
            <p:cNvPr id="21" name="Picture 16" descr="Still 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28800"/>
              <a:ext cx="2021601" cy="13331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25" name="Picture 6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941" b="21959"/>
            <a:stretch>
              <a:fillRect/>
            </a:stretch>
          </p:blipFill>
          <p:spPr bwMode="auto">
            <a:xfrm>
              <a:off x="539552" y="3036042"/>
              <a:ext cx="3305577" cy="118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 26" descr="IMG_0003r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667" r="13086"/>
            <a:stretch>
              <a:fillRect/>
            </a:stretch>
          </p:blipFill>
          <p:spPr>
            <a:xfrm>
              <a:off x="6350812" y="1628800"/>
              <a:ext cx="2237717" cy="2592287"/>
            </a:xfrm>
            <a:prstGeom prst="rect">
              <a:avLst/>
            </a:prstGeom>
          </p:spPr>
        </p:pic>
        <p:pic>
          <p:nvPicPr>
            <p:cNvPr id="28" name="Picture 4" descr="Final cachalot+ligne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46" t="11440" r="12152" b="32628"/>
            <a:stretch/>
          </p:blipFill>
          <p:spPr bwMode="auto">
            <a:xfrm flipH="1">
              <a:off x="3923928" y="3036042"/>
              <a:ext cx="2361101" cy="118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I:\SAVE BUREAU 12 2013\DOCUMENTS\PHOTOGRAPHY\MAGAZINES\Photos_Paul_Tixier\HD\Paul_Tixier (1)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2752" b="11504"/>
            <a:stretch/>
          </p:blipFill>
          <p:spPr bwMode="auto">
            <a:xfrm>
              <a:off x="2592760" y="1628800"/>
              <a:ext cx="3692269" cy="133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/>
          <a:stretch/>
        </p:blipFill>
        <p:spPr bwMode="auto">
          <a:xfrm>
            <a:off x="2286000" y="6096001"/>
            <a:ext cx="990600" cy="6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2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9000"/>
          </a:blip>
          <a:srcRect l="4300" t="4930" r="2625" b="8630"/>
          <a:stretch/>
        </p:blipFill>
        <p:spPr bwMode="auto">
          <a:xfrm>
            <a:off x="3352800" y="6091723"/>
            <a:ext cx="914400" cy="65748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0" y="8367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Crozet and Kerguelen – French Economic Exclusive Zones</a:t>
            </a:r>
            <a:endParaRPr lang="en-US" sz="2400" b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613266" y="1"/>
            <a:ext cx="5940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on </a:t>
            </a:r>
            <a:r>
              <a:rPr lang="fr-F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– Chile – Session 1</a:t>
            </a:r>
          </a:p>
          <a:p>
            <a:pPr algn="ctr">
              <a:defRPr/>
            </a:pPr>
            <a:r>
              <a:rPr lang="fr-F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of </a:t>
            </a:r>
            <a:r>
              <a:rPr lang="fr-F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and trends</a:t>
            </a:r>
            <a:endParaRPr lang="fr-FR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6" name="Image 17" descr="logo cebc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096000"/>
            <a:ext cx="1163272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9" name="Picture 19" descr="cnrs_inee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6096000"/>
            <a:ext cx="914400" cy="57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6"/>
          <p:cNvSpPr txBox="1">
            <a:spLocks noChangeArrowheads="1"/>
          </p:cNvSpPr>
          <p:nvPr/>
        </p:nvSpPr>
        <p:spPr bwMode="auto">
          <a:xfrm>
            <a:off x="2196600" y="5105400"/>
            <a:ext cx="4878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Paul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Tixier</a:t>
            </a:r>
            <a:r>
              <a:rPr lang="fr-FR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1,2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Nicolas Gasco</a:t>
            </a:r>
            <a:r>
              <a:rPr lang="fr-FR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Christophe Guinet</a:t>
            </a:r>
            <a:r>
              <a:rPr lang="fr-FR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endParaRPr lang="fr-FR" b="1" baseline="30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ZoneTexte 26"/>
          <p:cNvSpPr txBox="1">
            <a:spLocks noChangeArrowheads="1"/>
          </p:cNvSpPr>
          <p:nvPr/>
        </p:nvSpPr>
        <p:spPr bwMode="auto">
          <a:xfrm>
            <a:off x="242095" y="5517133"/>
            <a:ext cx="8597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Centre d’études Biologiques de </a:t>
            </a:r>
            <a:r>
              <a:rPr lang="fr-FR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Chizé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fr-FR" sz="12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Réserve Naturelle des Terres Australes Françaises, Terres Australes et Antarctiques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Françaises</a:t>
            </a:r>
          </a:p>
          <a:p>
            <a:r>
              <a:rPr lang="fr-FR" sz="12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Muséum National d’Histoire Naturelle de Paris</a:t>
            </a:r>
            <a:endParaRPr lang="fr-FR" sz="1200" baseline="30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2" name="Picture 20" descr="mnh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5867401"/>
            <a:ext cx="762000" cy="8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00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917084"/>
              </p:ext>
            </p:extLst>
          </p:nvPr>
        </p:nvGraphicFramePr>
        <p:xfrm>
          <a:off x="179512" y="1961456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" name="Rectangle 83"/>
          <p:cNvSpPr/>
          <p:nvPr/>
        </p:nvSpPr>
        <p:spPr>
          <a:xfrm>
            <a:off x="2483768" y="980728"/>
            <a:ext cx="41486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Time </a:t>
            </a:r>
            <a:r>
              <a:rPr lang="fr-FR" sz="2400" b="1" dirty="0" err="1" smtClean="0">
                <a:solidFill>
                  <a:schemeClr val="accent2"/>
                </a:solidFill>
              </a:rPr>
              <a:t>series</a:t>
            </a:r>
            <a:r>
              <a:rPr lang="fr-FR" sz="2400" b="1" dirty="0" smtClean="0">
                <a:solidFill>
                  <a:schemeClr val="accent2"/>
                </a:solidFill>
              </a:rPr>
              <a:t> of interaction rates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(% of all </a:t>
            </a:r>
            <a:r>
              <a:rPr lang="fr-FR" dirty="0" err="1" smtClean="0">
                <a:solidFill>
                  <a:schemeClr val="accent2"/>
                </a:solidFill>
              </a:rPr>
              <a:t>longline</a:t>
            </a:r>
            <a:r>
              <a:rPr lang="fr-FR" dirty="0" smtClean="0">
                <a:solidFill>
                  <a:schemeClr val="accent2"/>
                </a:solidFill>
              </a:rPr>
              <a:t> sets)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20" name="Image 52" descr="Image1 co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04248" y="3861048"/>
            <a:ext cx="1631263" cy="42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orca-family-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76256" y="4221088"/>
            <a:ext cx="753104" cy="41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04248" y="116632"/>
            <a:ext cx="2088232" cy="78319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Image 52" descr="Image1 co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04248" y="3284984"/>
            <a:ext cx="1631263" cy="42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orca-family-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76256" y="5517232"/>
            <a:ext cx="753104" cy="41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668344" y="4293096"/>
            <a:ext cx="79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Crozet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44408" y="3923764"/>
            <a:ext cx="79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Crozet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72400" y="3284984"/>
            <a:ext cx="1028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595959"/>
                </a:solidFill>
              </a:rPr>
              <a:t>Kerguelen</a:t>
            </a:r>
            <a:endParaRPr lang="fr-FR" sz="1600" dirty="0">
              <a:solidFill>
                <a:srgbClr val="595959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40352" y="5589240"/>
            <a:ext cx="1028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595959"/>
                </a:solidFill>
              </a:rPr>
              <a:t>Kerguelen</a:t>
            </a:r>
            <a:endParaRPr lang="fr-FR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7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33400" y="228601"/>
            <a:ext cx="342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solidFill>
                  <a:schemeClr val="accent2"/>
                </a:solidFill>
                <a:latin typeface="+mn-lt"/>
              </a:rPr>
              <a:t>Acknowledgements</a:t>
            </a:r>
            <a:endParaRPr lang="fr-FR" sz="2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5" name="Picture 5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14600"/>
            <a:ext cx="90577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" descr="mnh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9495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28600" y="5029201"/>
            <a:ext cx="8610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140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Photographers</a:t>
            </a:r>
            <a:endParaRPr lang="fr-FR" sz="1000" b="1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just" eaLnBrk="0" hangingPunct="0"/>
            <a:r>
              <a:rPr lang="fr-FR" sz="100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AUBERT Jean Luc; BARRETT-LENNARD Lance; BEILLOEIL; BELBEYC'H Bruno; BERTHET Philippe; BERTRAND Geoffrey; BLANCHARD Pierrick; BOITEAU Christophe;</a:t>
            </a:r>
          </a:p>
          <a:p>
            <a:pPr algn="just" eaLnBrk="0" hangingPunct="0"/>
            <a:r>
              <a:rPr lang="fr-FR" sz="100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BONNET Joël; BOST Charles-André; BURLE Marie-Hélène; CARCAILLET Christopher; CARDOT Gilles; CHEVRIER Claude; DE STEPHANIS Renaud; DERVAUX Antoine;</a:t>
            </a:r>
          </a:p>
          <a:p>
            <a:pPr algn="just" eaLnBrk="0" hangingPunct="0"/>
            <a:r>
              <a:rPr lang="fr-FR" sz="100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DESMARET Rolland; DESPIN Bernard; DONDELINGER Caroline; DOREMUS Ghislain; DUFRENE Rémy; FERNANDEZ Eric; FOURNIER Jean-Charles; GASCO Nicolas GAUTHIER-CLERC Michel; GOUEDARD Yvon; GUINET Christophe; HANDRICH Yves; HANUISE Nicolas; HOARAU Eric; LANGUENOU Roger; LE CORRE Yann; LEGRAN Jérôme; LEMARCHAN Christian; LEQUETTE Benoît; LERIDON Jean; LEROUX Eric; LESCAROUX Jean-Michel; LOUBON Maxime; MAISON Jérome; MANGIN Stéphane; MANILEVE Patrick; MARECHAL Pierre; MELLEE Jean-Luc; MOURIES Jacques; NOORKHAN Alain; NOYAN Patrick; PAULIN Rémy; PAWLOWSKI Frédéric; PERROT Yohann; PETER Jean; RIDOUX Vincent; RINGOT Frédéric; SCHWEBEL Luc; SORIN Dominique; STENBERGER Ludovic;THERON Franck;  TIXIER Paul; VERLAND Henri; VERMANDE Hugues; VILLEMIN Catherine; WEIMERSKIRCH Henri</a:t>
            </a:r>
          </a:p>
        </p:txBody>
      </p:sp>
      <p:pic>
        <p:nvPicPr>
          <p:cNvPr id="41" name="Imag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667002"/>
            <a:ext cx="1295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ZoneTexte 11"/>
          <p:cNvSpPr txBox="1">
            <a:spLocks noChangeArrowheads="1"/>
          </p:cNvSpPr>
          <p:nvPr/>
        </p:nvSpPr>
        <p:spPr bwMode="auto">
          <a:xfrm>
            <a:off x="304800" y="1752600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Terres Australes et Antarctiques Françaises</a:t>
            </a:r>
          </a:p>
        </p:txBody>
      </p:sp>
      <p:pic>
        <p:nvPicPr>
          <p:cNvPr id="43" name="Imag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46363"/>
            <a:ext cx="1282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13"/>
          <p:cNvSpPr txBox="1">
            <a:spLocks noChangeArrowheads="1"/>
          </p:cNvSpPr>
          <p:nvPr/>
        </p:nvSpPr>
        <p:spPr bwMode="auto">
          <a:xfrm>
            <a:off x="1676400" y="1752600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Réserve Naturelle des TAAF</a:t>
            </a:r>
          </a:p>
        </p:txBody>
      </p:sp>
      <p:sp>
        <p:nvSpPr>
          <p:cNvPr id="45" name="ZoneTexte 14"/>
          <p:cNvSpPr txBox="1">
            <a:spLocks noChangeArrowheads="1"/>
          </p:cNvSpPr>
          <p:nvPr/>
        </p:nvSpPr>
        <p:spPr bwMode="auto">
          <a:xfrm>
            <a:off x="2971800" y="1752600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Muséum National d’Histoire Naturelle de Paris</a:t>
            </a:r>
          </a:p>
        </p:txBody>
      </p:sp>
      <p:sp>
        <p:nvSpPr>
          <p:cNvPr id="48" name="ZoneTexte 15"/>
          <p:cNvSpPr txBox="1">
            <a:spLocks noChangeArrowheads="1"/>
          </p:cNvSpPr>
          <p:nvPr/>
        </p:nvSpPr>
        <p:spPr bwMode="auto">
          <a:xfrm>
            <a:off x="5715000" y="1828801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Institut Polaire Français</a:t>
            </a:r>
          </a:p>
        </p:txBody>
      </p:sp>
      <p:pic>
        <p:nvPicPr>
          <p:cNvPr id="49" name="Image 16"/>
          <p:cNvPicPr>
            <a:picLocks noChangeAspect="1"/>
          </p:cNvPicPr>
          <p:nvPr/>
        </p:nvPicPr>
        <p:blipFill>
          <a:blip r:embed="rId6"/>
          <a:srcRect l="29784" t="41296" r="31950"/>
          <a:stretch>
            <a:fillRect/>
          </a:stretch>
        </p:blipFill>
        <p:spPr bwMode="auto">
          <a:xfrm>
            <a:off x="4495800" y="2590801"/>
            <a:ext cx="1447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ZoneTexte 17"/>
          <p:cNvSpPr txBox="1">
            <a:spLocks noChangeArrowheads="1"/>
          </p:cNvSpPr>
          <p:nvPr/>
        </p:nvSpPr>
        <p:spPr bwMode="auto">
          <a:xfrm>
            <a:off x="4383089" y="1752600"/>
            <a:ext cx="1712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Armements de pêche  à la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légine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réunionais</a:t>
            </a:r>
            <a:endParaRPr lang="fr-FR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" name="ZoneTexte 18"/>
          <p:cNvSpPr txBox="1">
            <a:spLocks noChangeArrowheads="1"/>
          </p:cNvSpPr>
          <p:nvPr/>
        </p:nvSpPr>
        <p:spPr bwMode="auto">
          <a:xfrm>
            <a:off x="228601" y="1371600"/>
            <a:ext cx="2575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  <a:latin typeface="Calibri" pitchFamily="34" charset="0"/>
              </a:rPr>
              <a:t>Fundings and Partnership</a:t>
            </a:r>
          </a:p>
        </p:txBody>
      </p:sp>
      <p:sp>
        <p:nvSpPr>
          <p:cNvPr id="52" name="ZoneTexte 19"/>
          <p:cNvSpPr txBox="1">
            <a:spLocks noChangeArrowheads="1"/>
          </p:cNvSpPr>
          <p:nvPr/>
        </p:nvSpPr>
        <p:spPr bwMode="auto">
          <a:xfrm>
            <a:off x="228601" y="3657600"/>
            <a:ext cx="1407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  <a:latin typeface="Calibri" pitchFamily="34" charset="0"/>
              </a:rPr>
              <a:t>Coordinators</a:t>
            </a:r>
          </a:p>
        </p:txBody>
      </p:sp>
      <p:sp>
        <p:nvSpPr>
          <p:cNvPr id="53" name="ZoneTexte 20"/>
          <p:cNvSpPr txBox="1">
            <a:spLocks noChangeArrowheads="1"/>
          </p:cNvSpPr>
          <p:nvPr/>
        </p:nvSpPr>
        <p:spPr bwMode="auto">
          <a:xfrm>
            <a:off x="1944690" y="3702052"/>
            <a:ext cx="52655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2"/>
                </a:solidFill>
                <a:latin typeface="Calibri" pitchFamily="34" charset="0"/>
              </a:rPr>
              <a:t>Dr Christophe Guinet  Cédric Marteau   Pr. Guy Duhamel   Thierry Clot</a:t>
            </a:r>
          </a:p>
        </p:txBody>
      </p:sp>
      <p:sp>
        <p:nvSpPr>
          <p:cNvPr id="54" name="ZoneTexte 22"/>
          <p:cNvSpPr txBox="1">
            <a:spLocks noChangeArrowheads="1"/>
          </p:cNvSpPr>
          <p:nvPr/>
        </p:nvSpPr>
        <p:spPr bwMode="auto">
          <a:xfrm>
            <a:off x="228601" y="4038600"/>
            <a:ext cx="1612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  <a:latin typeface="Calibri" pitchFamily="34" charset="0"/>
              </a:rPr>
              <a:t>Data Collection</a:t>
            </a:r>
          </a:p>
        </p:txBody>
      </p:sp>
      <p:sp>
        <p:nvSpPr>
          <p:cNvPr id="55" name="ZoneTexte 23"/>
          <p:cNvSpPr txBox="1">
            <a:spLocks noChangeArrowheads="1"/>
          </p:cNvSpPr>
          <p:nvPr/>
        </p:nvSpPr>
        <p:spPr bwMode="auto">
          <a:xfrm>
            <a:off x="1981201" y="4100514"/>
            <a:ext cx="6694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Fishery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observers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and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field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workers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of Possession Island –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special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thanks</a:t>
            </a:r>
            <a:r>
              <a:rPr lang="fr-FR" sz="1400" dirty="0">
                <a:solidFill>
                  <a:schemeClr val="bg2"/>
                </a:solidFill>
                <a:latin typeface="Calibri" pitchFamily="34" charset="0"/>
              </a:rPr>
              <a:t> to Nicolas </a:t>
            </a:r>
            <a:r>
              <a:rPr lang="fr-FR" sz="1400" dirty="0" err="1">
                <a:solidFill>
                  <a:schemeClr val="bg2"/>
                </a:solidFill>
                <a:latin typeface="Calibri" pitchFamily="34" charset="0"/>
              </a:rPr>
              <a:t>Gasco</a:t>
            </a:r>
            <a:endParaRPr lang="fr-FR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6" name="Image 24" descr="logo cebc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53847"/>
          <a:stretch>
            <a:fillRect/>
          </a:stretch>
        </p:blipFill>
        <p:spPr bwMode="auto">
          <a:xfrm>
            <a:off x="4953000" y="695326"/>
            <a:ext cx="76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9" descr="cnrs_ine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3115" y="838201"/>
            <a:ext cx="928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ZoneTexte 26"/>
          <p:cNvSpPr txBox="1">
            <a:spLocks noChangeArrowheads="1"/>
          </p:cNvSpPr>
          <p:nvPr/>
        </p:nvSpPr>
        <p:spPr bwMode="auto">
          <a:xfrm>
            <a:off x="6629400" y="1063626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2"/>
                </a:solidFill>
                <a:latin typeface="Calibri" pitchFamily="34" charset="0"/>
              </a:rPr>
              <a:t>CEBC - CNRS</a:t>
            </a:r>
          </a:p>
        </p:txBody>
      </p:sp>
      <p:sp>
        <p:nvSpPr>
          <p:cNvPr id="59" name="ZoneTexte 27"/>
          <p:cNvSpPr txBox="1">
            <a:spLocks noChangeArrowheads="1"/>
          </p:cNvSpPr>
          <p:nvPr/>
        </p:nvSpPr>
        <p:spPr bwMode="auto">
          <a:xfrm>
            <a:off x="228601" y="4430713"/>
            <a:ext cx="1691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  <a:latin typeface="Calibri" pitchFamily="34" charset="0"/>
              </a:rPr>
              <a:t>Help in analyses</a:t>
            </a:r>
          </a:p>
        </p:txBody>
      </p:sp>
      <p:sp>
        <p:nvSpPr>
          <p:cNvPr id="60" name="ZoneTexte 28"/>
          <p:cNvSpPr txBox="1">
            <a:spLocks noChangeArrowheads="1"/>
          </p:cNvSpPr>
          <p:nvPr/>
        </p:nvSpPr>
        <p:spPr bwMode="auto">
          <a:xfrm>
            <a:off x="1981200" y="4492625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2"/>
                </a:solidFill>
                <a:latin typeface="Calibri" pitchFamily="34" charset="0"/>
              </a:rPr>
              <a:t>M. Authier, M. Viviant, C. Barbraud, D. Pardo, D. Pinaud, J. Vacquie Garcia, T. Jeaniard Dudot, P.Monestiez</a:t>
            </a:r>
          </a:p>
        </p:txBody>
      </p:sp>
      <p:pic>
        <p:nvPicPr>
          <p:cNvPr id="27" name="Image 26"/>
          <p:cNvPicPr/>
          <p:nvPr/>
        </p:nvPicPr>
        <p:blipFill>
          <a:blip r:embed="rId9"/>
          <a:stretch>
            <a:fillRect/>
          </a:stretch>
        </p:blipFill>
        <p:spPr>
          <a:xfrm>
            <a:off x="7315200" y="2438400"/>
            <a:ext cx="1676400" cy="838200"/>
          </a:xfrm>
          <a:prstGeom prst="rect">
            <a:avLst/>
          </a:prstGeom>
        </p:spPr>
      </p:pic>
      <p:sp>
        <p:nvSpPr>
          <p:cNvPr id="28" name="ZoneTexte 15"/>
          <p:cNvSpPr txBox="1">
            <a:spLocks noChangeArrowheads="1"/>
          </p:cNvSpPr>
          <p:nvPr/>
        </p:nvSpPr>
        <p:spPr bwMode="auto">
          <a:xfrm>
            <a:off x="7315200" y="1775936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  <a:latin typeface="Calibri" pitchFamily="34" charset="0"/>
              </a:rPr>
              <a:t>Fondation d’entreprises des mers australes</a:t>
            </a:r>
            <a:endParaRPr lang="fr-FR" sz="14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8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" descr="w5911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/>
          <a:stretch>
            <a:fillRect/>
          </a:stretch>
        </p:blipFill>
        <p:spPr bwMode="auto">
          <a:xfrm>
            <a:off x="179512" y="1050108"/>
            <a:ext cx="5811837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1259632" y="692696"/>
            <a:ext cx="3300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The Crozet and Kerguelen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Islands</a:t>
            </a:r>
            <a:endParaRPr lang="fr-FR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323528" y="116632"/>
            <a:ext cx="1773930" cy="40862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44208" y="1124744"/>
            <a:ext cx="179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CROZET ISLANDS</a:t>
            </a:r>
          </a:p>
          <a:p>
            <a:pPr algn="ctr"/>
            <a:r>
              <a:rPr lang="fr-FR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CCAMLR 58.6</a:t>
            </a: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6804248" y="3789040"/>
            <a:ext cx="219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KERGUELEN ISLANDS</a:t>
            </a:r>
          </a:p>
          <a:p>
            <a:pPr algn="ctr"/>
            <a:r>
              <a:rPr lang="fr-FR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CCAMLR 58.5.1</a:t>
            </a: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Oval 12"/>
          <p:cNvSpPr>
            <a:spLocks noChangeArrowheads="1"/>
          </p:cNvSpPr>
          <p:nvPr/>
        </p:nvSpPr>
        <p:spPr bwMode="auto">
          <a:xfrm>
            <a:off x="4716016" y="2276872"/>
            <a:ext cx="576263" cy="431800"/>
          </a:xfrm>
          <a:prstGeom prst="ellipse">
            <a:avLst/>
          </a:prstGeom>
          <a:solidFill>
            <a:schemeClr val="accent2">
              <a:alpha val="37000"/>
            </a:schemeClr>
          </a:solidFill>
          <a:ln w="127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" name="Oval 12"/>
          <p:cNvSpPr>
            <a:spLocks noChangeArrowheads="1"/>
          </p:cNvSpPr>
          <p:nvPr/>
        </p:nvSpPr>
        <p:spPr bwMode="auto">
          <a:xfrm>
            <a:off x="4932040" y="2924944"/>
            <a:ext cx="648072" cy="504056"/>
          </a:xfrm>
          <a:prstGeom prst="ellipse">
            <a:avLst/>
          </a:prstGeom>
          <a:solidFill>
            <a:schemeClr val="accent2">
              <a:alpha val="37000"/>
            </a:schemeClr>
          </a:solidFill>
          <a:ln w="127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" name="Connecteur droit 8"/>
          <p:cNvCxnSpPr>
            <a:endCxn id="7" idx="1"/>
          </p:cNvCxnSpPr>
          <p:nvPr/>
        </p:nvCxnSpPr>
        <p:spPr>
          <a:xfrm flipV="1">
            <a:off x="5220072" y="1447910"/>
            <a:ext cx="1224136" cy="90097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endCxn id="99" idx="1"/>
          </p:cNvCxnSpPr>
          <p:nvPr/>
        </p:nvCxnSpPr>
        <p:spPr>
          <a:xfrm>
            <a:off x="5580112" y="3249850"/>
            <a:ext cx="1224136" cy="862356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04248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9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166270"/>
          </a:xfrm>
          <a:prstGeom prst="rect">
            <a:avLst/>
          </a:prstGeom>
        </p:spPr>
      </p:pic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3131840" y="908720"/>
            <a:ext cx="3300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The Crozet and Kerguelen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Islands</a:t>
            </a:r>
            <a:endParaRPr lang="fr-FR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9832" y="2564904"/>
            <a:ext cx="144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CROZET </a:t>
            </a:r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EEZ</a:t>
            </a:r>
            <a:endParaRPr lang="fr-FR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CCAMLR 58.6</a:t>
            </a: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6732240" y="2924944"/>
            <a:ext cx="171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KERGUELEN </a:t>
            </a:r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EEZ</a:t>
            </a:r>
            <a:endParaRPr lang="fr-FR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CCAMLR 58.5.1</a:t>
            </a: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116632"/>
            <a:ext cx="1773930" cy="40862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04248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93"/>
          <p:cNvSpPr txBox="1">
            <a:spLocks noChangeArrowheads="1"/>
          </p:cNvSpPr>
          <p:nvPr/>
        </p:nvSpPr>
        <p:spPr bwMode="auto">
          <a:xfrm>
            <a:off x="4067944" y="5075892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Illegal</a:t>
            </a:r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activity</a:t>
            </a:r>
            <a:endParaRPr lang="fr-FR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308814" y="4692875"/>
            <a:ext cx="8534400" cy="1588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>
            <a:off x="461214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1040210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rot="5400000">
            <a:off x="1614686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5400000">
            <a:off x="2190750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5400000">
            <a:off x="3054846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3630910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5400000">
            <a:off x="4205386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1963636" y="4279608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1996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3097734" y="4278120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2000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8" name="Connecteur droit 87"/>
          <p:cNvCxnSpPr/>
          <p:nvPr/>
        </p:nvCxnSpPr>
        <p:spPr>
          <a:xfrm rot="5400000">
            <a:off x="4783038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5400000">
            <a:off x="5337220" y="469366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5400000">
            <a:off x="6251620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5400000">
            <a:off x="594840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6614810" y="4279608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2012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7516304" y="4278120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2015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 rot="5400000">
            <a:off x="6550286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5400000">
            <a:off x="687285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à coins arrondis 96"/>
          <p:cNvSpPr/>
          <p:nvPr/>
        </p:nvSpPr>
        <p:spPr>
          <a:xfrm>
            <a:off x="2267755" y="4881349"/>
            <a:ext cx="5637143" cy="152400"/>
          </a:xfrm>
          <a:prstGeom prst="roundRect">
            <a:avLst/>
          </a:prstGeom>
          <a:solidFill>
            <a:srgbClr val="1F497D">
              <a:alpha val="69000"/>
            </a:srgbClr>
          </a:solidFill>
          <a:ln>
            <a:solidFill>
              <a:srgbClr val="1F497D">
                <a:alpha val="7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2272142" y="5169381"/>
            <a:ext cx="1719396" cy="152400"/>
          </a:xfrm>
          <a:prstGeom prst="roundRect">
            <a:avLst/>
          </a:prstGeom>
          <a:solidFill>
            <a:schemeClr val="accent2">
              <a:alpha val="69000"/>
            </a:schemeClr>
          </a:solidFill>
          <a:ln>
            <a:solidFill>
              <a:schemeClr val="accent2"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0" name="Connecteur droit 99"/>
          <p:cNvCxnSpPr/>
          <p:nvPr/>
        </p:nvCxnSpPr>
        <p:spPr>
          <a:xfrm rot="5400000">
            <a:off x="7826305" y="469366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rot="5400000">
            <a:off x="752178" y="469614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rot="5400000">
            <a:off x="1326654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 rot="5400000">
            <a:off x="190271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 rot="5400000">
            <a:off x="2478782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 rot="5400000">
            <a:off x="2766814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5400000">
            <a:off x="334287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rot="5400000">
            <a:off x="3910145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 rot="5400000">
            <a:off x="4496594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rot="5400000">
            <a:off x="5063662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rot="5400000">
            <a:off x="5616859" y="469366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ZoneTexte 172"/>
          <p:cNvSpPr txBox="1"/>
          <p:nvPr/>
        </p:nvSpPr>
        <p:spPr>
          <a:xfrm>
            <a:off x="3953363" y="4278120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2003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4" name="Connecteur droit 173"/>
          <p:cNvCxnSpPr/>
          <p:nvPr/>
        </p:nvCxnSpPr>
        <p:spPr>
          <a:xfrm rot="5400000">
            <a:off x="7178926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 rot="5400000">
            <a:off x="7520930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ZoneTexte 93"/>
          <p:cNvSpPr txBox="1">
            <a:spLocks noChangeArrowheads="1"/>
          </p:cNvSpPr>
          <p:nvPr/>
        </p:nvSpPr>
        <p:spPr bwMode="auto">
          <a:xfrm>
            <a:off x="4067944" y="2123564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Illegal</a:t>
            </a:r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activity</a:t>
            </a:r>
            <a:endParaRPr lang="fr-FR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122" name="Connecteur droit avec flèche 121"/>
          <p:cNvCxnSpPr/>
          <p:nvPr/>
        </p:nvCxnSpPr>
        <p:spPr>
          <a:xfrm>
            <a:off x="308803" y="1440326"/>
            <a:ext cx="8534400" cy="1588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5400000">
            <a:off x="461203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5400000">
            <a:off x="1040199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rot="5400000">
            <a:off x="1614675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rot="5400000">
            <a:off x="2190739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rot="5400000">
            <a:off x="3054835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rot="5400000">
            <a:off x="3630899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4205375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ZoneTexte 129"/>
          <p:cNvSpPr txBox="1"/>
          <p:nvPr/>
        </p:nvSpPr>
        <p:spPr>
          <a:xfrm>
            <a:off x="1963625" y="1027059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1996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097723" y="1025571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2000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2" name="Connecteur droit 131"/>
          <p:cNvCxnSpPr/>
          <p:nvPr/>
        </p:nvCxnSpPr>
        <p:spPr>
          <a:xfrm rot="5400000">
            <a:off x="4783027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5400000">
            <a:off x="5337209" y="144112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5400000">
            <a:off x="6251609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rot="5400000">
            <a:off x="594839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6614799" y="1027059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2012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7516293" y="1025571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2015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rot="5400000">
            <a:off x="6550275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rot="5400000">
            <a:off x="687284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à coins arrondis 139"/>
          <p:cNvSpPr/>
          <p:nvPr/>
        </p:nvSpPr>
        <p:spPr>
          <a:xfrm>
            <a:off x="1403648" y="1628800"/>
            <a:ext cx="6501239" cy="144016"/>
          </a:xfrm>
          <a:prstGeom prst="roundRect">
            <a:avLst/>
          </a:prstGeom>
          <a:solidFill>
            <a:srgbClr val="1F497D">
              <a:alpha val="69000"/>
            </a:srgbClr>
          </a:solidFill>
          <a:ln>
            <a:solidFill>
              <a:srgbClr val="1F497D">
                <a:alpha val="7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à coins arrondis 140"/>
          <p:cNvSpPr/>
          <p:nvPr/>
        </p:nvSpPr>
        <p:spPr>
          <a:xfrm>
            <a:off x="2272131" y="2195572"/>
            <a:ext cx="1719396" cy="152400"/>
          </a:xfrm>
          <a:prstGeom prst="roundRect">
            <a:avLst/>
          </a:prstGeom>
          <a:solidFill>
            <a:schemeClr val="accent2">
              <a:alpha val="69000"/>
            </a:schemeClr>
          </a:solidFill>
          <a:ln>
            <a:solidFill>
              <a:schemeClr val="accent2"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141"/>
          <p:cNvCxnSpPr/>
          <p:nvPr/>
        </p:nvCxnSpPr>
        <p:spPr>
          <a:xfrm rot="5400000">
            <a:off x="7826294" y="144112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5400000">
            <a:off x="752167" y="144360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rot="5400000">
            <a:off x="1326643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5400000">
            <a:off x="190270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rot="5400000">
            <a:off x="2478771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rot="5400000">
            <a:off x="2766803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5400000">
            <a:off x="334286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5400000">
            <a:off x="3910134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5400000">
            <a:off x="4496583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5400000">
            <a:off x="5063651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5400000">
            <a:off x="5616848" y="144112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/>
          <p:nvPr/>
        </p:nvSpPr>
        <p:spPr>
          <a:xfrm>
            <a:off x="3953352" y="1025571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2003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4" name="Connecteur droit 153"/>
          <p:cNvCxnSpPr/>
          <p:nvPr/>
        </p:nvCxnSpPr>
        <p:spPr>
          <a:xfrm rot="5400000">
            <a:off x="7178915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rot="5400000">
            <a:off x="7520919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ZoneTexte 93"/>
          <p:cNvSpPr txBox="1">
            <a:spLocks noChangeArrowheads="1"/>
          </p:cNvSpPr>
          <p:nvPr/>
        </p:nvSpPr>
        <p:spPr bwMode="auto">
          <a:xfrm>
            <a:off x="7956376" y="1484784"/>
            <a:ext cx="1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  <a:latin typeface="Calibri" pitchFamily="34" charset="0"/>
              </a:rPr>
              <a:t>Longlining</a:t>
            </a:r>
            <a:endParaRPr lang="fr-FR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81" name="Rectangle à coins arrondis 180"/>
          <p:cNvSpPr/>
          <p:nvPr/>
        </p:nvSpPr>
        <p:spPr>
          <a:xfrm>
            <a:off x="395537" y="1844824"/>
            <a:ext cx="3312368" cy="144016"/>
          </a:xfrm>
          <a:prstGeom prst="roundRect">
            <a:avLst/>
          </a:prstGeom>
          <a:solidFill>
            <a:schemeClr val="accent3">
              <a:alpha val="69000"/>
            </a:schemeClr>
          </a:solidFill>
          <a:ln>
            <a:solidFill>
              <a:schemeClr val="accent3"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2" name="ZoneTexte 93"/>
          <p:cNvSpPr txBox="1">
            <a:spLocks noChangeArrowheads="1"/>
          </p:cNvSpPr>
          <p:nvPr/>
        </p:nvSpPr>
        <p:spPr bwMode="auto">
          <a:xfrm>
            <a:off x="3707904" y="1700808"/>
            <a:ext cx="989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77933C"/>
                </a:solidFill>
                <a:latin typeface="Calibri" pitchFamily="34" charset="0"/>
              </a:rPr>
              <a:t>Trawling</a:t>
            </a:r>
            <a:endParaRPr lang="fr-FR" dirty="0">
              <a:solidFill>
                <a:srgbClr val="77933C"/>
              </a:solidFill>
              <a:latin typeface="Calibri" pitchFamily="34" charset="0"/>
            </a:endParaRPr>
          </a:p>
        </p:txBody>
      </p:sp>
      <p:sp>
        <p:nvSpPr>
          <p:cNvPr id="183" name="ZoneTexte 93"/>
          <p:cNvSpPr txBox="1">
            <a:spLocks noChangeArrowheads="1"/>
          </p:cNvSpPr>
          <p:nvPr/>
        </p:nvSpPr>
        <p:spPr bwMode="auto">
          <a:xfrm>
            <a:off x="7965004" y="4725144"/>
            <a:ext cx="1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  <a:latin typeface="Calibri" pitchFamily="34" charset="0"/>
              </a:rPr>
              <a:t>Longlining</a:t>
            </a:r>
            <a:endParaRPr lang="fr-FR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836712"/>
            <a:ext cx="1326092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KERGUELEN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251520" y="4077072"/>
            <a:ext cx="930137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CROZET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2195736" y="116632"/>
            <a:ext cx="2324183" cy="44267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6804248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73" descr="petite De trans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C7C7C"/>
              </a:clrFrom>
              <a:clrTo>
                <a:srgbClr val="7C7C7C">
                  <a:alpha val="0"/>
                </a:srgbClr>
              </a:clrTo>
            </a:clrChange>
            <a:alphaModFix/>
          </a:blip>
          <a:srcRect/>
          <a:stretch>
            <a:fillRect/>
          </a:stretch>
        </p:blipFill>
        <p:spPr bwMode="auto">
          <a:xfrm>
            <a:off x="2915816" y="1268760"/>
            <a:ext cx="3223684" cy="864096"/>
          </a:xfrm>
          <a:prstGeom prst="rect">
            <a:avLst/>
          </a:prstGeom>
          <a:noFill/>
        </p:spPr>
      </p:pic>
      <p:sp>
        <p:nvSpPr>
          <p:cNvPr id="177" name="ZoneTexte 93"/>
          <p:cNvSpPr txBox="1">
            <a:spLocks noChangeArrowheads="1"/>
          </p:cNvSpPr>
          <p:nvPr/>
        </p:nvSpPr>
        <p:spPr bwMode="auto">
          <a:xfrm>
            <a:off x="2555776" y="764704"/>
            <a:ext cx="3628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  <a:latin typeface="Calibri" pitchFamily="34" charset="0"/>
              </a:rPr>
              <a:t>Patagonian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Calibri" pitchFamily="34" charset="0"/>
              </a:rPr>
              <a:t>toothfish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Calibri" pitchFamily="34" charset="0"/>
              </a:rPr>
              <a:t>longline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Calibri" pitchFamily="34" charset="0"/>
              </a:rPr>
              <a:t>fishery</a:t>
            </a:r>
            <a:endParaRPr lang="fr-FR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6" name="Freeform 58"/>
          <p:cNvSpPr>
            <a:spLocks/>
          </p:cNvSpPr>
          <p:nvPr/>
        </p:nvSpPr>
        <p:spPr bwMode="auto">
          <a:xfrm>
            <a:off x="418878" y="1904084"/>
            <a:ext cx="1560512" cy="755651"/>
          </a:xfrm>
          <a:custGeom>
            <a:avLst/>
            <a:gdLst>
              <a:gd name="T0" fmla="*/ 1440 w 1488"/>
              <a:gd name="T1" fmla="*/ 0 h 728"/>
              <a:gd name="T2" fmla="*/ 1248 w 1488"/>
              <a:gd name="T3" fmla="*/ 624 h 728"/>
              <a:gd name="T4" fmla="*/ 0 w 1488"/>
              <a:gd name="T5" fmla="*/ 624 h 728"/>
              <a:gd name="T6" fmla="*/ 0 60000 65536"/>
              <a:gd name="T7" fmla="*/ 0 60000 65536"/>
              <a:gd name="T8" fmla="*/ 0 60000 65536"/>
              <a:gd name="T9" fmla="*/ 0 w 1488"/>
              <a:gd name="T10" fmla="*/ 0 h 728"/>
              <a:gd name="T11" fmla="*/ 1488 w 1488"/>
              <a:gd name="T12" fmla="*/ 728 h 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728">
                <a:moveTo>
                  <a:pt x="1440" y="0"/>
                </a:moveTo>
                <a:cubicBezTo>
                  <a:pt x="1464" y="260"/>
                  <a:pt x="1488" y="520"/>
                  <a:pt x="1248" y="624"/>
                </a:cubicBezTo>
                <a:cubicBezTo>
                  <a:pt x="1008" y="728"/>
                  <a:pt x="208" y="624"/>
                  <a:pt x="0" y="624"/>
                </a:cubicBezTo>
              </a:path>
            </a:pathLst>
          </a:custGeom>
          <a:noFill/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7F7F7F"/>
              </a:solidFill>
            </a:endParaRPr>
          </a:p>
        </p:txBody>
      </p:sp>
      <p:sp>
        <p:nvSpPr>
          <p:cNvPr id="101" name="Freeform 67"/>
          <p:cNvSpPr>
            <a:spLocks/>
          </p:cNvSpPr>
          <p:nvPr/>
        </p:nvSpPr>
        <p:spPr bwMode="auto">
          <a:xfrm>
            <a:off x="1002854" y="2574010"/>
            <a:ext cx="52388" cy="138112"/>
          </a:xfrm>
          <a:custGeom>
            <a:avLst/>
            <a:gdLst>
              <a:gd name="T0" fmla="*/ 88 w 328"/>
              <a:gd name="T1" fmla="*/ 0 h 376"/>
              <a:gd name="T2" fmla="*/ 40 w 328"/>
              <a:gd name="T3" fmla="*/ 336 h 376"/>
              <a:gd name="T4" fmla="*/ 328 w 328"/>
              <a:gd name="T5" fmla="*/ 240 h 376"/>
              <a:gd name="T6" fmla="*/ 0 60000 65536"/>
              <a:gd name="T7" fmla="*/ 0 60000 65536"/>
              <a:gd name="T8" fmla="*/ 0 60000 65536"/>
              <a:gd name="T9" fmla="*/ 0 w 328"/>
              <a:gd name="T10" fmla="*/ 0 h 376"/>
              <a:gd name="T11" fmla="*/ 328 w 328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376">
                <a:moveTo>
                  <a:pt x="88" y="0"/>
                </a:moveTo>
                <a:cubicBezTo>
                  <a:pt x="44" y="148"/>
                  <a:pt x="0" y="296"/>
                  <a:pt x="40" y="336"/>
                </a:cubicBezTo>
                <a:cubicBezTo>
                  <a:pt x="80" y="376"/>
                  <a:pt x="204" y="308"/>
                  <a:pt x="328" y="240"/>
                </a:cubicBezTo>
              </a:path>
            </a:pathLst>
          </a:custGeom>
          <a:noFill/>
          <a:ln w="12700" cmpd="sng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7F7F7F"/>
              </a:solidFill>
            </a:endParaRPr>
          </a:p>
        </p:txBody>
      </p:sp>
      <p:sp>
        <p:nvSpPr>
          <p:cNvPr id="105" name="Freeform 68"/>
          <p:cNvSpPr>
            <a:spLocks/>
          </p:cNvSpPr>
          <p:nvPr/>
        </p:nvSpPr>
        <p:spPr bwMode="auto">
          <a:xfrm>
            <a:off x="1455300" y="2581952"/>
            <a:ext cx="52387" cy="138113"/>
          </a:xfrm>
          <a:custGeom>
            <a:avLst/>
            <a:gdLst>
              <a:gd name="T0" fmla="*/ 88 w 328"/>
              <a:gd name="T1" fmla="*/ 0 h 376"/>
              <a:gd name="T2" fmla="*/ 40 w 328"/>
              <a:gd name="T3" fmla="*/ 336 h 376"/>
              <a:gd name="T4" fmla="*/ 328 w 328"/>
              <a:gd name="T5" fmla="*/ 240 h 376"/>
              <a:gd name="T6" fmla="*/ 0 60000 65536"/>
              <a:gd name="T7" fmla="*/ 0 60000 65536"/>
              <a:gd name="T8" fmla="*/ 0 60000 65536"/>
              <a:gd name="T9" fmla="*/ 0 w 328"/>
              <a:gd name="T10" fmla="*/ 0 h 376"/>
              <a:gd name="T11" fmla="*/ 328 w 328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376">
                <a:moveTo>
                  <a:pt x="88" y="0"/>
                </a:moveTo>
                <a:cubicBezTo>
                  <a:pt x="44" y="148"/>
                  <a:pt x="0" y="296"/>
                  <a:pt x="40" y="336"/>
                </a:cubicBezTo>
                <a:cubicBezTo>
                  <a:pt x="80" y="376"/>
                  <a:pt x="204" y="308"/>
                  <a:pt x="328" y="240"/>
                </a:cubicBezTo>
              </a:path>
            </a:pathLst>
          </a:custGeom>
          <a:noFill/>
          <a:ln w="12700" cmpd="sng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7F7F7F"/>
              </a:solidFill>
            </a:endParaRPr>
          </a:p>
        </p:txBody>
      </p:sp>
      <p:sp>
        <p:nvSpPr>
          <p:cNvPr id="106" name="Freeform 69"/>
          <p:cNvSpPr>
            <a:spLocks/>
          </p:cNvSpPr>
          <p:nvPr/>
        </p:nvSpPr>
        <p:spPr bwMode="auto">
          <a:xfrm>
            <a:off x="1860104" y="2437487"/>
            <a:ext cx="52388" cy="136525"/>
          </a:xfrm>
          <a:custGeom>
            <a:avLst/>
            <a:gdLst>
              <a:gd name="T0" fmla="*/ 88 w 328"/>
              <a:gd name="T1" fmla="*/ 0 h 376"/>
              <a:gd name="T2" fmla="*/ 40 w 328"/>
              <a:gd name="T3" fmla="*/ 336 h 376"/>
              <a:gd name="T4" fmla="*/ 328 w 328"/>
              <a:gd name="T5" fmla="*/ 240 h 376"/>
              <a:gd name="T6" fmla="*/ 0 60000 65536"/>
              <a:gd name="T7" fmla="*/ 0 60000 65536"/>
              <a:gd name="T8" fmla="*/ 0 60000 65536"/>
              <a:gd name="T9" fmla="*/ 0 w 328"/>
              <a:gd name="T10" fmla="*/ 0 h 376"/>
              <a:gd name="T11" fmla="*/ 328 w 328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376">
                <a:moveTo>
                  <a:pt x="88" y="0"/>
                </a:moveTo>
                <a:cubicBezTo>
                  <a:pt x="44" y="148"/>
                  <a:pt x="0" y="296"/>
                  <a:pt x="40" y="336"/>
                </a:cubicBezTo>
                <a:cubicBezTo>
                  <a:pt x="80" y="376"/>
                  <a:pt x="204" y="308"/>
                  <a:pt x="328" y="240"/>
                </a:cubicBezTo>
              </a:path>
            </a:pathLst>
          </a:custGeom>
          <a:noFill/>
          <a:ln w="12700" cmpd="sng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7F7F7F"/>
              </a:solidFill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>
            <a:off x="107504" y="2651796"/>
            <a:ext cx="1917700" cy="15875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Freeform 67"/>
          <p:cNvSpPr>
            <a:spLocks/>
          </p:cNvSpPr>
          <p:nvPr/>
        </p:nvSpPr>
        <p:spPr bwMode="auto">
          <a:xfrm>
            <a:off x="545654" y="2513684"/>
            <a:ext cx="52388" cy="138112"/>
          </a:xfrm>
          <a:custGeom>
            <a:avLst/>
            <a:gdLst>
              <a:gd name="T0" fmla="*/ 88 w 328"/>
              <a:gd name="T1" fmla="*/ 0 h 376"/>
              <a:gd name="T2" fmla="*/ 40 w 328"/>
              <a:gd name="T3" fmla="*/ 336 h 376"/>
              <a:gd name="T4" fmla="*/ 328 w 328"/>
              <a:gd name="T5" fmla="*/ 240 h 376"/>
              <a:gd name="T6" fmla="*/ 0 60000 65536"/>
              <a:gd name="T7" fmla="*/ 0 60000 65536"/>
              <a:gd name="T8" fmla="*/ 0 60000 65536"/>
              <a:gd name="T9" fmla="*/ 0 w 328"/>
              <a:gd name="T10" fmla="*/ 0 h 376"/>
              <a:gd name="T11" fmla="*/ 328 w 328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376">
                <a:moveTo>
                  <a:pt x="88" y="0"/>
                </a:moveTo>
                <a:cubicBezTo>
                  <a:pt x="44" y="148"/>
                  <a:pt x="0" y="296"/>
                  <a:pt x="40" y="336"/>
                </a:cubicBezTo>
                <a:cubicBezTo>
                  <a:pt x="80" y="376"/>
                  <a:pt x="204" y="308"/>
                  <a:pt x="328" y="240"/>
                </a:cubicBezTo>
              </a:path>
            </a:pathLst>
          </a:custGeom>
          <a:noFill/>
          <a:ln w="12700" cmpd="sng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7F7F7F"/>
              </a:solidFill>
            </a:endParaRPr>
          </a:p>
        </p:txBody>
      </p:sp>
      <p:sp>
        <p:nvSpPr>
          <p:cNvPr id="111" name="Rectangle 1053"/>
          <p:cNvSpPr>
            <a:spLocks noChangeArrowheads="1"/>
          </p:cNvSpPr>
          <p:nvPr/>
        </p:nvSpPr>
        <p:spPr bwMode="auto">
          <a:xfrm>
            <a:off x="323528" y="2780928"/>
            <a:ext cx="18356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 err="1" smtClean="0">
                <a:solidFill>
                  <a:srgbClr val="7F7F7F"/>
                </a:solidFill>
                <a:latin typeface="+mj-lt"/>
              </a:rPr>
              <a:t>Demersal</a:t>
            </a:r>
            <a:r>
              <a:rPr lang="fr-FR" sz="1600" dirty="0" smtClean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7F7F7F"/>
                </a:solidFill>
                <a:latin typeface="+mj-lt"/>
              </a:rPr>
              <a:t>longlining</a:t>
            </a:r>
            <a:endParaRPr lang="fr-FR" sz="1600" dirty="0" smtClean="0">
              <a:solidFill>
                <a:srgbClr val="7F7F7F"/>
              </a:solidFill>
              <a:latin typeface="+mj-lt"/>
            </a:endParaRPr>
          </a:p>
          <a:p>
            <a:r>
              <a:rPr lang="fr-FR" sz="1600" dirty="0" err="1" smtClean="0">
                <a:solidFill>
                  <a:srgbClr val="7F7F7F"/>
                </a:solidFill>
                <a:latin typeface="+mj-lt"/>
              </a:rPr>
              <a:t>Autoline</a:t>
            </a:r>
            <a:r>
              <a:rPr lang="fr-FR" sz="1600" dirty="0" smtClean="0">
                <a:solidFill>
                  <a:srgbClr val="7F7F7F"/>
                </a:solidFill>
                <a:latin typeface="+mj-lt"/>
              </a:rPr>
              <a:t> system</a:t>
            </a:r>
            <a:endParaRPr lang="fr-FR" sz="16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12" name="Picture 1054" descr="IMG_0078"/>
          <p:cNvPicPr>
            <a:picLocks noChangeAspect="1" noChangeArrowheads="1"/>
          </p:cNvPicPr>
          <p:nvPr/>
        </p:nvPicPr>
        <p:blipFill>
          <a:blip r:embed="rId3"/>
          <a:srcRect l="16318" r="17110"/>
          <a:stretch>
            <a:fillRect/>
          </a:stretch>
        </p:blipFill>
        <p:spPr bwMode="auto">
          <a:xfrm>
            <a:off x="5715000" y="2590805"/>
            <a:ext cx="2667000" cy="418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056" descr="_DSC8619r"/>
          <p:cNvPicPr>
            <a:picLocks noChangeAspect="1" noChangeArrowheads="1"/>
          </p:cNvPicPr>
          <p:nvPr/>
        </p:nvPicPr>
        <p:blipFill>
          <a:blip r:embed="rId4"/>
          <a:srcRect l="17208" r="15381"/>
          <a:stretch>
            <a:fillRect/>
          </a:stretch>
        </p:blipFill>
        <p:spPr bwMode="auto">
          <a:xfrm>
            <a:off x="5712732" y="2590800"/>
            <a:ext cx="266926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65" descr="TRN_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9704" y="908720"/>
            <a:ext cx="1263650" cy="111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619672" y="3429000"/>
            <a:ext cx="2741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7F7F7F"/>
                </a:solidFill>
              </a:rPr>
              <a:t>7 </a:t>
            </a:r>
            <a:r>
              <a:rPr lang="fr-FR" sz="2000" dirty="0" err="1" smtClean="0">
                <a:solidFill>
                  <a:srgbClr val="7F7F7F"/>
                </a:solidFill>
              </a:rPr>
              <a:t>licensed</a:t>
            </a:r>
            <a:r>
              <a:rPr lang="fr-FR" sz="2000" dirty="0" smtClean="0">
                <a:solidFill>
                  <a:srgbClr val="7F7F7F"/>
                </a:solidFill>
              </a:rPr>
              <a:t> </a:t>
            </a:r>
            <a:r>
              <a:rPr lang="fr-FR" sz="2000" dirty="0" err="1" smtClean="0">
                <a:solidFill>
                  <a:srgbClr val="7F7F7F"/>
                </a:solidFill>
              </a:rPr>
              <a:t>vessels</a:t>
            </a:r>
            <a:endParaRPr lang="fr-FR" sz="2000" dirty="0" smtClean="0">
              <a:solidFill>
                <a:srgbClr val="7F7F7F"/>
              </a:solidFill>
            </a:endParaRPr>
          </a:p>
          <a:p>
            <a:pPr algn="ctr"/>
            <a:endParaRPr lang="fr-FR" sz="2000" dirty="0">
              <a:solidFill>
                <a:srgbClr val="7F7F7F"/>
              </a:solidFill>
            </a:endParaRPr>
          </a:p>
          <a:p>
            <a:pPr algn="ctr"/>
            <a:r>
              <a:rPr lang="fr-FR" sz="2000" dirty="0" smtClean="0">
                <a:solidFill>
                  <a:srgbClr val="7F7F7F"/>
                </a:solidFill>
              </a:rPr>
              <a:t>100% observer </a:t>
            </a:r>
            <a:r>
              <a:rPr lang="fr-FR" sz="2000" dirty="0" err="1" smtClean="0">
                <a:solidFill>
                  <a:srgbClr val="7F7F7F"/>
                </a:solidFill>
              </a:rPr>
              <a:t>coverage</a:t>
            </a:r>
            <a:endParaRPr lang="fr-FR" sz="2000" dirty="0" smtClean="0">
              <a:solidFill>
                <a:srgbClr val="7F7F7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18842" y="4797152"/>
            <a:ext cx="60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F7F7F"/>
                </a:solidFill>
              </a:rPr>
              <a:t>TAC</a:t>
            </a:r>
            <a:endParaRPr lang="fr-FR" sz="2000" b="1" dirty="0">
              <a:solidFill>
                <a:srgbClr val="7F7F7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5238492"/>
            <a:ext cx="158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Crozet</a:t>
            </a:r>
          </a:p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7</a:t>
            </a:r>
            <a:r>
              <a:rPr lang="fr-FR" sz="2400" dirty="0">
                <a:solidFill>
                  <a:srgbClr val="7F7F7F"/>
                </a:solidFill>
              </a:rPr>
              <a:t>5</a:t>
            </a:r>
            <a:r>
              <a:rPr lang="fr-FR" sz="2400" dirty="0" smtClean="0">
                <a:solidFill>
                  <a:srgbClr val="7F7F7F"/>
                </a:solidFill>
              </a:rPr>
              <a:t>0 tonnes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3260926" y="5238492"/>
            <a:ext cx="174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Kerguelen</a:t>
            </a:r>
          </a:p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5100 tonnes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44009" y="116632"/>
            <a:ext cx="2088232" cy="44267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5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93"/>
          <p:cNvSpPr txBox="1">
            <a:spLocks noChangeArrowheads="1"/>
          </p:cNvSpPr>
          <p:nvPr/>
        </p:nvSpPr>
        <p:spPr bwMode="auto">
          <a:xfrm>
            <a:off x="4067944" y="5075892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Illegal</a:t>
            </a:r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activity</a:t>
            </a:r>
            <a:endParaRPr lang="fr-FR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308814" y="4692875"/>
            <a:ext cx="8534400" cy="1588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>
            <a:off x="461214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1040210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rot="5400000">
            <a:off x="1614686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5400000">
            <a:off x="2190750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5400000">
            <a:off x="3054846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3630910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5400000">
            <a:off x="4205386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1963636" y="4279608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1996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3097734" y="4278120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2000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8" name="Connecteur droit 87"/>
          <p:cNvCxnSpPr/>
          <p:nvPr/>
        </p:nvCxnSpPr>
        <p:spPr>
          <a:xfrm rot="5400000">
            <a:off x="4783038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5400000">
            <a:off x="5337220" y="469366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5400000">
            <a:off x="6251620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5400000">
            <a:off x="594840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6614810" y="4279608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2012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7516304" y="4278120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2015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 rot="5400000">
            <a:off x="6550286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5400000">
            <a:off x="687285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à coins arrondis 96"/>
          <p:cNvSpPr/>
          <p:nvPr/>
        </p:nvSpPr>
        <p:spPr>
          <a:xfrm>
            <a:off x="2267755" y="4881349"/>
            <a:ext cx="5637143" cy="152400"/>
          </a:xfrm>
          <a:prstGeom prst="roundRect">
            <a:avLst/>
          </a:prstGeom>
          <a:solidFill>
            <a:srgbClr val="1F497D">
              <a:alpha val="69000"/>
            </a:srgbClr>
          </a:solidFill>
          <a:ln>
            <a:solidFill>
              <a:srgbClr val="1F497D">
                <a:alpha val="7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2272142" y="5169381"/>
            <a:ext cx="1719396" cy="152400"/>
          </a:xfrm>
          <a:prstGeom prst="roundRect">
            <a:avLst/>
          </a:prstGeom>
          <a:solidFill>
            <a:schemeClr val="accent2">
              <a:alpha val="69000"/>
            </a:schemeClr>
          </a:solidFill>
          <a:ln>
            <a:solidFill>
              <a:schemeClr val="accent2"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0" name="Connecteur droit 99"/>
          <p:cNvCxnSpPr/>
          <p:nvPr/>
        </p:nvCxnSpPr>
        <p:spPr>
          <a:xfrm rot="5400000">
            <a:off x="7826305" y="469366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rot="5400000">
            <a:off x="752178" y="469614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rot="5400000">
            <a:off x="1326654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 rot="5400000">
            <a:off x="190271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 rot="5400000">
            <a:off x="2478782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 rot="5400000">
            <a:off x="2766814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5400000">
            <a:off x="3342878" y="4692081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rot="5400000">
            <a:off x="3910145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 rot="5400000">
            <a:off x="4496594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rot="5400000">
            <a:off x="5063662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rot="5400000">
            <a:off x="5616859" y="4693669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ZoneTexte 172"/>
          <p:cNvSpPr txBox="1"/>
          <p:nvPr/>
        </p:nvSpPr>
        <p:spPr>
          <a:xfrm>
            <a:off x="3953363" y="4278120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2003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4" name="Connecteur droit 173"/>
          <p:cNvCxnSpPr/>
          <p:nvPr/>
        </p:nvCxnSpPr>
        <p:spPr>
          <a:xfrm rot="5400000">
            <a:off x="7178926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 rot="5400000">
            <a:off x="7520930" y="4701107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Rectangle à coins arrondis 177"/>
          <p:cNvSpPr/>
          <p:nvPr/>
        </p:nvSpPr>
        <p:spPr>
          <a:xfrm>
            <a:off x="2261893" y="5646273"/>
            <a:ext cx="5637143" cy="152400"/>
          </a:xfrm>
          <a:prstGeom prst="roundRect">
            <a:avLst/>
          </a:prstGeom>
          <a:solidFill>
            <a:schemeClr val="accent6">
              <a:lumMod val="75000"/>
              <a:alpha val="69000"/>
            </a:schemeClr>
          </a:solidFill>
          <a:ln>
            <a:solidFill>
              <a:schemeClr val="accent6">
                <a:lumMod val="75000"/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5" name="Picture 5" descr="orca-family-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3968" y="6103473"/>
            <a:ext cx="882591" cy="4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Image 52" descr="Image1 co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22987" y="6007467"/>
            <a:ext cx="2545062" cy="66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ZoneTexte 93"/>
          <p:cNvSpPr txBox="1">
            <a:spLocks noChangeArrowheads="1"/>
          </p:cNvSpPr>
          <p:nvPr/>
        </p:nvSpPr>
        <p:spPr bwMode="auto">
          <a:xfrm>
            <a:off x="7884368" y="5517232"/>
            <a:ext cx="1361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Depredation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1" name="ZoneTexte 93"/>
          <p:cNvSpPr txBox="1">
            <a:spLocks noChangeArrowheads="1"/>
          </p:cNvSpPr>
          <p:nvPr/>
        </p:nvSpPr>
        <p:spPr bwMode="auto">
          <a:xfrm>
            <a:off x="4067944" y="2123564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Illegal</a:t>
            </a:r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</a:rPr>
              <a:t>activity</a:t>
            </a:r>
            <a:endParaRPr lang="fr-FR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122" name="Connecteur droit avec flèche 121"/>
          <p:cNvCxnSpPr/>
          <p:nvPr/>
        </p:nvCxnSpPr>
        <p:spPr>
          <a:xfrm>
            <a:off x="308803" y="1440326"/>
            <a:ext cx="8534400" cy="1588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5400000">
            <a:off x="461203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5400000">
            <a:off x="1040199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rot="5400000">
            <a:off x="1614675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rot="5400000">
            <a:off x="2190739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rot="5400000">
            <a:off x="3054835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rot="5400000">
            <a:off x="3630899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4205375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ZoneTexte 129"/>
          <p:cNvSpPr txBox="1"/>
          <p:nvPr/>
        </p:nvSpPr>
        <p:spPr>
          <a:xfrm>
            <a:off x="1963625" y="1027059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1996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097723" y="1025571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2000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2" name="Connecteur droit 131"/>
          <p:cNvCxnSpPr/>
          <p:nvPr/>
        </p:nvCxnSpPr>
        <p:spPr>
          <a:xfrm rot="5400000">
            <a:off x="4783027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5400000">
            <a:off x="5337209" y="144112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5400000">
            <a:off x="6251609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rot="5400000">
            <a:off x="594839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6614799" y="1027059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2012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7516293" y="1025571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2015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rot="5400000">
            <a:off x="6550275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rot="5400000">
            <a:off x="687284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à coins arrondis 139"/>
          <p:cNvSpPr/>
          <p:nvPr/>
        </p:nvSpPr>
        <p:spPr>
          <a:xfrm>
            <a:off x="1403648" y="1628800"/>
            <a:ext cx="6501239" cy="144016"/>
          </a:xfrm>
          <a:prstGeom prst="roundRect">
            <a:avLst/>
          </a:prstGeom>
          <a:solidFill>
            <a:srgbClr val="1F497D">
              <a:alpha val="69000"/>
            </a:srgbClr>
          </a:solidFill>
          <a:ln>
            <a:solidFill>
              <a:srgbClr val="1F497D">
                <a:alpha val="7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à coins arrondis 140"/>
          <p:cNvSpPr/>
          <p:nvPr/>
        </p:nvSpPr>
        <p:spPr>
          <a:xfrm>
            <a:off x="2272131" y="2195572"/>
            <a:ext cx="1719396" cy="152400"/>
          </a:xfrm>
          <a:prstGeom prst="roundRect">
            <a:avLst/>
          </a:prstGeom>
          <a:solidFill>
            <a:schemeClr val="accent2">
              <a:alpha val="69000"/>
            </a:schemeClr>
          </a:solidFill>
          <a:ln>
            <a:solidFill>
              <a:schemeClr val="accent2"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141"/>
          <p:cNvCxnSpPr/>
          <p:nvPr/>
        </p:nvCxnSpPr>
        <p:spPr>
          <a:xfrm rot="5400000">
            <a:off x="7826294" y="144112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5400000">
            <a:off x="752167" y="144360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rot="5400000">
            <a:off x="1326643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5400000">
            <a:off x="190270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rot="5400000">
            <a:off x="2478771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rot="5400000">
            <a:off x="2766803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5400000">
            <a:off x="3342867" y="1439532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5400000">
            <a:off x="3910134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5400000">
            <a:off x="4496583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5400000">
            <a:off x="5063651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5400000">
            <a:off x="5616848" y="1441120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/>
          <p:nvPr/>
        </p:nvSpPr>
        <p:spPr>
          <a:xfrm>
            <a:off x="3953352" y="1025571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2003</a:t>
            </a:r>
            <a:endParaRPr lang="fr-FR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4" name="Connecteur droit 153"/>
          <p:cNvCxnSpPr/>
          <p:nvPr/>
        </p:nvCxnSpPr>
        <p:spPr>
          <a:xfrm rot="5400000">
            <a:off x="7178915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rot="5400000">
            <a:off x="7520919" y="1448558"/>
            <a:ext cx="1524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à coins arrondis 159"/>
          <p:cNvSpPr/>
          <p:nvPr/>
        </p:nvSpPr>
        <p:spPr>
          <a:xfrm>
            <a:off x="1460999" y="2628528"/>
            <a:ext cx="6423369" cy="152400"/>
          </a:xfrm>
          <a:prstGeom prst="roundRect">
            <a:avLst/>
          </a:prstGeom>
          <a:solidFill>
            <a:schemeClr val="accent6">
              <a:lumMod val="75000"/>
              <a:alpha val="69000"/>
            </a:schemeClr>
          </a:solidFill>
          <a:ln>
            <a:solidFill>
              <a:schemeClr val="accent6">
                <a:lumMod val="75000"/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1" name="Picture 5" descr="orca-family-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39952" y="2852936"/>
            <a:ext cx="882591" cy="4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Image 52" descr="Image1 co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7704" y="2852936"/>
            <a:ext cx="2545062" cy="66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ZoneTexte 93"/>
          <p:cNvSpPr txBox="1">
            <a:spLocks noChangeArrowheads="1"/>
          </p:cNvSpPr>
          <p:nvPr/>
        </p:nvSpPr>
        <p:spPr bwMode="auto">
          <a:xfrm>
            <a:off x="7884368" y="2492896"/>
            <a:ext cx="1361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Depredation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0" name="ZoneTexte 93"/>
          <p:cNvSpPr txBox="1">
            <a:spLocks noChangeArrowheads="1"/>
          </p:cNvSpPr>
          <p:nvPr/>
        </p:nvSpPr>
        <p:spPr bwMode="auto">
          <a:xfrm>
            <a:off x="7956376" y="1484784"/>
            <a:ext cx="1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  <a:latin typeface="Calibri" pitchFamily="34" charset="0"/>
              </a:rPr>
              <a:t>Longlining</a:t>
            </a:r>
            <a:endParaRPr lang="fr-FR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81" name="Rectangle à coins arrondis 180"/>
          <p:cNvSpPr/>
          <p:nvPr/>
        </p:nvSpPr>
        <p:spPr>
          <a:xfrm>
            <a:off x="395537" y="1844824"/>
            <a:ext cx="3312368" cy="144016"/>
          </a:xfrm>
          <a:prstGeom prst="roundRect">
            <a:avLst/>
          </a:prstGeom>
          <a:solidFill>
            <a:schemeClr val="accent3">
              <a:alpha val="69000"/>
            </a:schemeClr>
          </a:solidFill>
          <a:ln>
            <a:solidFill>
              <a:schemeClr val="accent3">
                <a:alpha val="7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2" name="ZoneTexte 93"/>
          <p:cNvSpPr txBox="1">
            <a:spLocks noChangeArrowheads="1"/>
          </p:cNvSpPr>
          <p:nvPr/>
        </p:nvSpPr>
        <p:spPr bwMode="auto">
          <a:xfrm>
            <a:off x="3707904" y="1700808"/>
            <a:ext cx="989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77933C"/>
                </a:solidFill>
                <a:latin typeface="Calibri" pitchFamily="34" charset="0"/>
              </a:rPr>
              <a:t>Trawling</a:t>
            </a:r>
            <a:endParaRPr lang="fr-FR" dirty="0">
              <a:solidFill>
                <a:srgbClr val="77933C"/>
              </a:solidFill>
              <a:latin typeface="Calibri" pitchFamily="34" charset="0"/>
            </a:endParaRPr>
          </a:p>
        </p:txBody>
      </p:sp>
      <p:sp>
        <p:nvSpPr>
          <p:cNvPr id="183" name="ZoneTexte 93"/>
          <p:cNvSpPr txBox="1">
            <a:spLocks noChangeArrowheads="1"/>
          </p:cNvSpPr>
          <p:nvPr/>
        </p:nvSpPr>
        <p:spPr bwMode="auto">
          <a:xfrm>
            <a:off x="7965004" y="4725144"/>
            <a:ext cx="1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  <a:latin typeface="Calibri" pitchFamily="34" charset="0"/>
              </a:rPr>
              <a:t>Longlining</a:t>
            </a:r>
            <a:endParaRPr lang="fr-FR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836712"/>
            <a:ext cx="1326092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KERGUELEN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251520" y="4077072"/>
            <a:ext cx="930137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CROZET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6804248" y="116632"/>
            <a:ext cx="2088232" cy="78319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9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/>
          <p:cNvPicPr>
            <a:picLocks noChangeAspect="1"/>
          </p:cNvPicPr>
          <p:nvPr/>
        </p:nvPicPr>
        <p:blipFill>
          <a:blip r:embed="rId2"/>
          <a:srcRect l="51597"/>
          <a:stretch>
            <a:fillRect/>
          </a:stretch>
        </p:blipFill>
        <p:spPr>
          <a:xfrm>
            <a:off x="5451652" y="2564904"/>
            <a:ext cx="3368820" cy="352839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"/>
          <a:srcRect r="48403"/>
          <a:stretch>
            <a:fillRect/>
          </a:stretch>
        </p:blipFill>
        <p:spPr>
          <a:xfrm>
            <a:off x="692840" y="2564904"/>
            <a:ext cx="3591128" cy="3528392"/>
          </a:xfrm>
          <a:prstGeom prst="rect">
            <a:avLst/>
          </a:prstGeom>
        </p:spPr>
      </p:pic>
      <p:pic>
        <p:nvPicPr>
          <p:cNvPr id="58" name="Picture 5" descr="orca-family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9671" y="3010198"/>
            <a:ext cx="1012078" cy="5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 descr="orca-family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5576" y="4365104"/>
            <a:ext cx="1012078" cy="5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 descr="orca-family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32240" y="2650158"/>
            <a:ext cx="1012078" cy="5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52" descr="Image1 copi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7504" y="3933056"/>
            <a:ext cx="2185022" cy="5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52" descr="Image1 copi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627784" y="5157192"/>
            <a:ext cx="2185022" cy="5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52" descr="Image1 copi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59564" y="3933056"/>
            <a:ext cx="2185022" cy="5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95736" y="1988840"/>
            <a:ext cx="1006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F7F7F"/>
                </a:solidFill>
              </a:rPr>
              <a:t>Crozet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351907" y="1988840"/>
            <a:ext cx="14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F7F7F"/>
                </a:solidFill>
              </a:rPr>
              <a:t>Kerguelen</a:t>
            </a:r>
            <a:endParaRPr lang="fr-FR" sz="2400" b="1" dirty="0">
              <a:solidFill>
                <a:srgbClr val="7F7F7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347864" y="764704"/>
            <a:ext cx="27839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Interaction rate</a:t>
            </a:r>
          </a:p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% of all </a:t>
            </a:r>
            <a:r>
              <a:rPr lang="fr-FR" sz="2400" b="1" dirty="0" err="1" smtClean="0">
                <a:solidFill>
                  <a:schemeClr val="accent2"/>
                </a:solidFill>
              </a:rPr>
              <a:t>longline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smtClean="0">
                <a:solidFill>
                  <a:schemeClr val="accent2"/>
                </a:solidFill>
              </a:rPr>
              <a:t>sets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(2003-2014)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04248" y="116632"/>
            <a:ext cx="2088232" cy="78319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1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771800" y="908720"/>
            <a:ext cx="363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Distribution of interactions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19" name="Image 18" descr="Spatial interaction rate - Crozet &amp; Kerguelen - 2008-2015 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9938" r="5003" b="3703"/>
          <a:stretch/>
        </p:blipFill>
        <p:spPr>
          <a:xfrm>
            <a:off x="467544" y="1772816"/>
            <a:ext cx="8312727" cy="4788943"/>
          </a:xfrm>
          <a:prstGeom prst="rect">
            <a:avLst/>
          </a:prstGeom>
        </p:spPr>
      </p:pic>
      <p:pic>
        <p:nvPicPr>
          <p:cNvPr id="20" name="Image 52" descr="Image1 co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59832" y="2204864"/>
            <a:ext cx="2185022" cy="5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3923928" y="1340768"/>
            <a:ext cx="149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7F7F7F"/>
                </a:solidFill>
              </a:rPr>
              <a:t>Sperm</a:t>
            </a:r>
            <a:r>
              <a:rPr lang="fr-FR" dirty="0" smtClean="0">
                <a:solidFill>
                  <a:srgbClr val="7F7F7F"/>
                </a:solidFill>
              </a:rPr>
              <a:t> </a:t>
            </a:r>
            <a:r>
              <a:rPr lang="fr-FR" dirty="0" err="1" smtClean="0">
                <a:solidFill>
                  <a:srgbClr val="7F7F7F"/>
                </a:solidFill>
              </a:rPr>
              <a:t>whales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04248" y="116632"/>
            <a:ext cx="2088232" cy="78319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771800" y="1052736"/>
            <a:ext cx="363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Distribution of interactions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20" name="Image 52" descr="Image1 copi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59832" y="2204864"/>
            <a:ext cx="2185022" cy="5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Spatial interaction rate - Crozet &amp; Kerguelen - 2008-2015 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9999" r="5202" b="6212"/>
          <a:stretch/>
        </p:blipFill>
        <p:spPr>
          <a:xfrm>
            <a:off x="539552" y="1988840"/>
            <a:ext cx="8194118" cy="4655798"/>
          </a:xfrm>
          <a:prstGeom prst="rect">
            <a:avLst/>
          </a:prstGeom>
        </p:spPr>
      </p:pic>
      <p:pic>
        <p:nvPicPr>
          <p:cNvPr id="12" name="Picture 5" descr="orca-family-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63888" y="2420888"/>
            <a:ext cx="1012078" cy="5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923928" y="1484784"/>
            <a:ext cx="136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F7F7F"/>
                </a:solidFill>
              </a:rPr>
              <a:t>Killer </a:t>
            </a:r>
            <a:r>
              <a:rPr lang="fr-FR" dirty="0" err="1" smtClean="0">
                <a:solidFill>
                  <a:srgbClr val="7F7F7F"/>
                </a:solidFill>
              </a:rPr>
              <a:t>whales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528" y="116632"/>
            <a:ext cx="1773930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Fishing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areas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5736" y="116632"/>
            <a:ext cx="2324183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History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9" y="116632"/>
            <a:ext cx="2088232" cy="37457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</a:t>
            </a:r>
            <a:r>
              <a:rPr 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situation</a:t>
            </a:r>
            <a:endParaRPr 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04248" y="116632"/>
            <a:ext cx="2088232" cy="78319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Depredation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levels</a:t>
            </a:r>
            <a:endParaRPr lang="fr-F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7960</TotalTime>
  <Words>548</Words>
  <Application>Microsoft Macintosh PowerPoint</Application>
  <PresentationFormat>Présentation à l'écran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Tixier</dc:creator>
  <cp:lastModifiedBy>Paul Tixier</cp:lastModifiedBy>
  <cp:revision>82</cp:revision>
  <dcterms:created xsi:type="dcterms:W3CDTF">2015-08-06T07:00:00Z</dcterms:created>
  <dcterms:modified xsi:type="dcterms:W3CDTF">2016-03-15T22:05:23Z</dcterms:modified>
</cp:coreProperties>
</file>