
<file path=[Content_Types].xml><?xml version="1.0" encoding="utf-8"?>
<Types xmlns="http://schemas.openxmlformats.org/package/2006/content-types"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tmp" ContentType="image/png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61" r:id="rId3"/>
    <p:sldId id="312" r:id="rId4"/>
    <p:sldId id="325" r:id="rId5"/>
    <p:sldId id="334" r:id="rId6"/>
    <p:sldId id="314" r:id="rId7"/>
    <p:sldId id="308" r:id="rId8"/>
    <p:sldId id="313" r:id="rId9"/>
    <p:sldId id="311" r:id="rId10"/>
    <p:sldId id="320" r:id="rId11"/>
    <p:sldId id="321" r:id="rId12"/>
    <p:sldId id="322" r:id="rId13"/>
    <p:sldId id="286" r:id="rId14"/>
    <p:sldId id="346" r:id="rId15"/>
    <p:sldId id="279" r:id="rId16"/>
    <p:sldId id="326" r:id="rId17"/>
    <p:sldId id="336" r:id="rId18"/>
    <p:sldId id="341" r:id="rId19"/>
    <p:sldId id="338" r:id="rId20"/>
    <p:sldId id="340" r:id="rId21"/>
    <p:sldId id="337" r:id="rId22"/>
    <p:sldId id="344" r:id="rId23"/>
    <p:sldId id="342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624" y="-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639D-C550-B74D-B9AD-17726816B672}" type="datetimeFigureOut">
              <a:rPr lang="fr-FR" smtClean="0"/>
              <a:pPr/>
              <a:t>15/03/16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EEBA2-2195-1C42-8EF9-3A8043E893A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70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99B5-8152-416F-8964-572DD99E1847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F359-2265-4EF5-9774-2068A93F8F5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2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0029C-98E5-47ED-991D-FEE325C87A78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F0AEF-98F2-41BA-8F81-0137553732C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6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4A40D-F458-4833-8537-EE2AA3005840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DFCFE-37CC-4AD3-9E73-60E49880C61D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4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58D1-AD9F-4579-9A42-706A240406DA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9612-4538-4CDB-980A-AB7FA5667797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7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CAABC-78E4-4A19-8FD0-DC20683E33E0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26BB-BE89-458C-A4D8-F35A5369DE64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9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90BC3-3A27-4DB4-940E-2884E0D78289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444C8-7B3B-492B-9FB0-8D9ABEE8D289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5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C28D8-38FF-449C-B012-401BBBD38C29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45F7-93B7-4238-97B8-4470C90C4B30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3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69930-65F7-49A6-85A0-9F4891E3D4C4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2B83-5EB5-4482-BD70-B43FF2F3062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7856-478C-4ED5-9BB2-2D2FD0B89535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1CFA7-D629-4077-AF97-B26B727B0664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0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AA91F-666C-48BA-AD9E-F54C068FDA94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5DDC-726C-4826-BF4D-6DCEC3E5421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8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DAB12-E76B-43A7-BC38-9A360F19C2C1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1B24-5EDA-49E5-A00A-AA04BE74528A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84000">
              <a:schemeClr val="tx1"/>
            </a:gs>
            <a:gs pos="100000">
              <a:schemeClr val="bg1">
                <a:lumMod val="50000"/>
                <a:lumOff val="5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8DA102BE-FE52-476D-AAB0-E38F1B1AA931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 defTabSz="457200"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18D6495A-DCFE-4C30-A0C0-89A3413A2BD9}" type="slidenum">
              <a:rPr lang="fr-FR">
                <a:solidFill>
                  <a:prstClr val="white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61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4" Type="http://schemas.openxmlformats.org/officeDocument/2006/relationships/image" Target="../media/image1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4.png"/><Relationship Id="rId5" Type="http://schemas.openxmlformats.org/officeDocument/2006/relationships/image" Target="../media/image7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Excel_97_-_20041.xls"/><Relationship Id="rId4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67544" y="2132856"/>
            <a:ext cx="8048977" cy="2592288"/>
            <a:chOff x="539552" y="1628800"/>
            <a:chExt cx="8048977" cy="2592288"/>
          </a:xfrm>
          <a:effectLst>
            <a:reflection stA="86000" endPos="28000" dist="114300" dir="5400000" sy="-100000" algn="bl" rotWithShape="0"/>
          </a:effectLst>
        </p:grpSpPr>
        <p:pic>
          <p:nvPicPr>
            <p:cNvPr id="21" name="Picture 16" descr="Still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628800"/>
              <a:ext cx="2021601" cy="13331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25" name="Picture 6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941" b="21959"/>
            <a:stretch>
              <a:fillRect/>
            </a:stretch>
          </p:blipFill>
          <p:spPr bwMode="auto">
            <a:xfrm>
              <a:off x="539552" y="3036042"/>
              <a:ext cx="3305577" cy="118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 26" descr="IMG_0003rr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667" r="13086"/>
            <a:stretch>
              <a:fillRect/>
            </a:stretch>
          </p:blipFill>
          <p:spPr>
            <a:xfrm>
              <a:off x="6350812" y="1628800"/>
              <a:ext cx="2237717" cy="2592287"/>
            </a:xfrm>
            <a:prstGeom prst="rect">
              <a:avLst/>
            </a:prstGeom>
          </p:spPr>
        </p:pic>
        <p:pic>
          <p:nvPicPr>
            <p:cNvPr id="28" name="Picture 4" descr="Final cachalot+lign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46" t="11440" r="12152" b="32628"/>
            <a:stretch/>
          </p:blipFill>
          <p:spPr bwMode="auto">
            <a:xfrm flipH="1">
              <a:off x="3923928" y="3036042"/>
              <a:ext cx="2361101" cy="118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I:\SAVE BUREAU 12 2013\DOCUMENTS\PHOTOGRAPHY\MAGAZINES\Photos_Paul_Tixier\HD\Paul_Tixier (1)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2752" b="11504"/>
            <a:stretch/>
          </p:blipFill>
          <p:spPr bwMode="auto">
            <a:xfrm>
              <a:off x="2592760" y="1628800"/>
              <a:ext cx="3692269" cy="133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/>
          <a:stretch/>
        </p:blipFill>
        <p:spPr bwMode="auto">
          <a:xfrm>
            <a:off x="2286000" y="6096000"/>
            <a:ext cx="990600" cy="6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9000"/>
          </a:blip>
          <a:srcRect l="4300" t="4930" r="2625" b="8630"/>
          <a:stretch/>
        </p:blipFill>
        <p:spPr bwMode="auto">
          <a:xfrm>
            <a:off x="3352800" y="6091722"/>
            <a:ext cx="914400" cy="65748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20" name="ZoneTexte 14"/>
          <p:cNvSpPr txBox="1">
            <a:spLocks noChangeArrowheads="1"/>
          </p:cNvSpPr>
          <p:nvPr/>
        </p:nvSpPr>
        <p:spPr bwMode="auto">
          <a:xfrm>
            <a:off x="0" y="5406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Combining research on fishing 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practices 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and whale ecology to mitigate depredation</a:t>
            </a:r>
            <a:endParaRPr lang="en-US" sz="2400" b="1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13266" y="0"/>
            <a:ext cx="5940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Workshop on </a:t>
            </a:r>
            <a:r>
              <a:rPr lang="fr-FR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depredation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– Chile – Session 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</a:t>
            </a:r>
            <a:endParaRPr lang="fr-FR" sz="1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ctr">
              <a:defRPr/>
            </a:pPr>
            <a:r>
              <a:rPr lang="en-AU" sz="1200" b="1" dirty="0">
                <a:solidFill>
                  <a:srgbClr val="595959"/>
                </a:solidFill>
              </a:rPr>
              <a:t>Mitigation by developing knowledge on whales and acting on fishing practice</a:t>
            </a:r>
            <a:r>
              <a:rPr lang="fr-FR" sz="1200" dirty="0">
                <a:solidFill>
                  <a:srgbClr val="595959"/>
                </a:solidFill>
              </a:rPr>
              <a:t> </a:t>
            </a:r>
            <a:endParaRPr lang="fr-FR" sz="1200" dirty="0">
              <a:solidFill>
                <a:srgbClr val="595959"/>
              </a:solidFill>
            </a:endParaRPr>
          </a:p>
        </p:txBody>
      </p:sp>
      <p:pic>
        <p:nvPicPr>
          <p:cNvPr id="26" name="Image 17" descr="logo cebc.jpg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6096000"/>
            <a:ext cx="1163272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29" name="Picture 19" descr="cnrs_inee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6096000"/>
            <a:ext cx="914400" cy="5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6"/>
          <p:cNvSpPr txBox="1">
            <a:spLocks noChangeArrowheads="1"/>
          </p:cNvSpPr>
          <p:nvPr/>
        </p:nvSpPr>
        <p:spPr bwMode="auto">
          <a:xfrm>
            <a:off x="2196599" y="5105400"/>
            <a:ext cx="4865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Paul 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Tixier</a:t>
            </a:r>
            <a:r>
              <a:rPr lang="fr-FR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1,2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Nicolas Gasco</a:t>
            </a:r>
            <a:r>
              <a:rPr lang="fr-FR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Christophe Guinet</a:t>
            </a:r>
            <a:r>
              <a:rPr lang="fr-FR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endParaRPr lang="fr-FR" b="1" baseline="30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1" name="ZoneTexte 26"/>
          <p:cNvSpPr txBox="1">
            <a:spLocks noChangeArrowheads="1"/>
          </p:cNvSpPr>
          <p:nvPr/>
        </p:nvSpPr>
        <p:spPr bwMode="auto">
          <a:xfrm>
            <a:off x="242093" y="5517131"/>
            <a:ext cx="8520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Centre d’études Biologiques de </a:t>
            </a:r>
            <a:r>
              <a:rPr lang="fr-FR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Chizé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fr-FR" sz="12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 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Réserve Naturelle des Terres Australes Françaises, Terres Australes et Antarctiques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Françaises</a:t>
            </a:r>
          </a:p>
          <a:p>
            <a:r>
              <a:rPr lang="fr-FR" sz="12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Muséum National d’Histoire Naturelle de Paris</a:t>
            </a:r>
            <a:endParaRPr lang="fr-FR" sz="1200" baseline="30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2" name="Picture 20" descr="mnh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29400" y="5867400"/>
            <a:ext cx="762000" cy="85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100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19400" y="990600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2"/>
                </a:solidFill>
              </a:rPr>
              <a:t>Efficacy</a:t>
            </a:r>
            <a:r>
              <a:rPr lang="fr-FR" b="1" dirty="0" smtClean="0">
                <a:solidFill>
                  <a:schemeClr val="accent2"/>
                </a:solidFill>
              </a:rPr>
              <a:t> of </a:t>
            </a:r>
            <a:r>
              <a:rPr lang="fr-FR" b="1" dirty="0" err="1" smtClean="0">
                <a:solidFill>
                  <a:schemeClr val="accent2"/>
                </a:solidFill>
              </a:rPr>
              <a:t>changing</a:t>
            </a:r>
            <a:r>
              <a:rPr lang="fr-FR" b="1" dirty="0" smtClean="0">
                <a:solidFill>
                  <a:schemeClr val="accent2"/>
                </a:solidFill>
              </a:rPr>
              <a:t> </a:t>
            </a:r>
            <a:r>
              <a:rPr lang="fr-FR" b="1" dirty="0" err="1" smtClean="0">
                <a:solidFill>
                  <a:schemeClr val="accent2"/>
                </a:solidFill>
              </a:rPr>
              <a:t>fishing</a:t>
            </a:r>
            <a:r>
              <a:rPr lang="fr-FR" b="1" dirty="0" smtClean="0">
                <a:solidFill>
                  <a:schemeClr val="accent2"/>
                </a:solidFill>
              </a:rPr>
              <a:t> practice</a:t>
            </a:r>
            <a:endParaRPr lang="fr-FR" b="1" dirty="0">
              <a:solidFill>
                <a:schemeClr val="bg2"/>
              </a:solidFill>
            </a:endParaRPr>
          </a:p>
        </p:txBody>
      </p:sp>
      <p:grpSp>
        <p:nvGrpSpPr>
          <p:cNvPr id="2" name="Grouper 70"/>
          <p:cNvGrpSpPr/>
          <p:nvPr/>
        </p:nvGrpSpPr>
        <p:grpSpPr>
          <a:xfrm>
            <a:off x="146050" y="3016250"/>
            <a:ext cx="5700713" cy="3367088"/>
            <a:chOff x="146050" y="3016250"/>
            <a:chExt cx="5700713" cy="3367088"/>
          </a:xfrm>
        </p:grpSpPr>
        <p:grpSp>
          <p:nvGrpSpPr>
            <p:cNvPr id="3" name="Grouper 21"/>
            <p:cNvGrpSpPr/>
            <p:nvPr/>
          </p:nvGrpSpPr>
          <p:grpSpPr>
            <a:xfrm>
              <a:off x="146050" y="3016250"/>
              <a:ext cx="5700713" cy="3365500"/>
              <a:chOff x="146050" y="3016250"/>
              <a:chExt cx="5700713" cy="3365500"/>
            </a:xfrm>
          </p:grpSpPr>
          <p:pic>
            <p:nvPicPr>
              <p:cNvPr id="74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9388" y="3498850"/>
                <a:ext cx="5667375" cy="288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Text Box 19"/>
              <p:cNvSpPr txBox="1">
                <a:spLocks noChangeArrowheads="1"/>
              </p:cNvSpPr>
              <p:nvPr/>
            </p:nvSpPr>
            <p:spPr bwMode="auto">
              <a:xfrm>
                <a:off x="146050" y="3016250"/>
                <a:ext cx="48353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fr-FR" dirty="0">
                    <a:solidFill>
                      <a:srgbClr val="1F497D"/>
                    </a:solidFill>
                  </a:rPr>
                  <a:t>Changes in </a:t>
                </a:r>
                <a:r>
                  <a:rPr lang="fr-FR" dirty="0" err="1">
                    <a:solidFill>
                      <a:srgbClr val="1F497D"/>
                    </a:solidFill>
                  </a:rPr>
                  <a:t>fishing</a:t>
                </a:r>
                <a:r>
                  <a:rPr lang="fr-FR" dirty="0">
                    <a:solidFill>
                      <a:srgbClr val="1F497D"/>
                    </a:solidFill>
                  </a:rPr>
                  <a:t> </a:t>
                </a:r>
                <a:r>
                  <a:rPr lang="fr-FR" dirty="0" err="1">
                    <a:solidFill>
                      <a:srgbClr val="1F497D"/>
                    </a:solidFill>
                  </a:rPr>
                  <a:t>behavior</a:t>
                </a:r>
                <a:r>
                  <a:rPr lang="fr-FR" dirty="0">
                    <a:solidFill>
                      <a:srgbClr val="1F497D"/>
                    </a:solidFill>
                  </a:rPr>
                  <a:t> </a:t>
                </a:r>
                <a:r>
                  <a:rPr lang="fr-FR" dirty="0" err="1">
                    <a:solidFill>
                      <a:schemeClr val="accent2"/>
                    </a:solidFill>
                  </a:rPr>
                  <a:t>before</a:t>
                </a:r>
                <a:r>
                  <a:rPr lang="fr-FR" dirty="0">
                    <a:solidFill>
                      <a:schemeClr val="accent2"/>
                    </a:solidFill>
                  </a:rPr>
                  <a:t> and </a:t>
                </a:r>
                <a:r>
                  <a:rPr lang="fr-FR" dirty="0" err="1">
                    <a:solidFill>
                      <a:schemeClr val="accent2"/>
                    </a:solidFill>
                  </a:rPr>
                  <a:t>after</a:t>
                </a:r>
                <a:r>
                  <a:rPr lang="fr-FR" dirty="0">
                    <a:solidFill>
                      <a:schemeClr val="accent2"/>
                    </a:solidFill>
                  </a:rPr>
                  <a:t> 2009</a:t>
                </a:r>
              </a:p>
            </p:txBody>
          </p:sp>
        </p:grpSp>
        <p:sp>
          <p:nvSpPr>
            <p:cNvPr id="73" name="Line 3"/>
            <p:cNvSpPr>
              <a:spLocks noChangeShapeType="1"/>
            </p:cNvSpPr>
            <p:nvPr/>
          </p:nvSpPr>
          <p:spPr bwMode="auto">
            <a:xfrm>
              <a:off x="3822700" y="3500438"/>
              <a:ext cx="0" cy="28829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er 75"/>
          <p:cNvGrpSpPr/>
          <p:nvPr/>
        </p:nvGrpSpPr>
        <p:grpSpPr>
          <a:xfrm>
            <a:off x="179388" y="3284538"/>
            <a:ext cx="8732837" cy="1793875"/>
            <a:chOff x="179388" y="3284538"/>
            <a:chExt cx="8732837" cy="1793875"/>
          </a:xfrm>
        </p:grpSpPr>
        <p:sp>
          <p:nvSpPr>
            <p:cNvPr id="77" name="Rectangle 76"/>
            <p:cNvSpPr/>
            <p:nvPr/>
          </p:nvSpPr>
          <p:spPr>
            <a:xfrm>
              <a:off x="179388" y="4221163"/>
              <a:ext cx="5667375" cy="649287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6588125" y="3284538"/>
              <a:ext cx="1631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fr-FR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Vessels</a:t>
              </a:r>
              <a:r>
                <a:rPr lang="fr-FR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A &amp; B</a:t>
              </a:r>
            </a:p>
          </p:txBody>
        </p:sp>
        <p:sp>
          <p:nvSpPr>
            <p:cNvPr id="79" name="Text Box 13"/>
            <p:cNvSpPr txBox="1">
              <a:spLocks noChangeArrowheads="1"/>
            </p:cNvSpPr>
            <p:nvPr/>
          </p:nvSpPr>
          <p:spPr bwMode="auto">
            <a:xfrm>
              <a:off x="5846763" y="3644900"/>
              <a:ext cx="28520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fr-FR" sz="1600" dirty="0" err="1">
                  <a:solidFill>
                    <a:srgbClr val="1F497D"/>
                  </a:solidFill>
                </a:rPr>
                <a:t>Respected</a:t>
              </a:r>
              <a:r>
                <a:rPr lang="fr-FR" sz="1600" dirty="0">
                  <a:solidFill>
                    <a:srgbClr val="1F497D"/>
                  </a:solidFill>
                </a:rPr>
                <a:t> all </a:t>
              </a:r>
              <a:r>
                <a:rPr lang="fr-FR" sz="1600" dirty="0" err="1" smtClean="0">
                  <a:solidFill>
                    <a:srgbClr val="1F497D"/>
                  </a:solidFill>
                </a:rPr>
                <a:t>recommendations</a:t>
              </a:r>
              <a:endParaRPr lang="fr-FR" sz="1600" dirty="0">
                <a:solidFill>
                  <a:srgbClr val="1F497D"/>
                </a:solidFill>
              </a:endParaRPr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7451725" y="4076700"/>
              <a:ext cx="0" cy="288925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Text Box 15"/>
            <p:cNvSpPr txBox="1">
              <a:spLocks noChangeArrowheads="1"/>
            </p:cNvSpPr>
            <p:nvPr/>
          </p:nvSpPr>
          <p:spPr bwMode="auto">
            <a:xfrm>
              <a:off x="6011863" y="4437063"/>
              <a:ext cx="29003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/>
              <a:r>
                <a:rPr lang="fr-FR" dirty="0" err="1">
                  <a:solidFill>
                    <a:srgbClr val="D99694"/>
                  </a:solidFill>
                </a:rPr>
                <a:t>Significant</a:t>
              </a:r>
              <a:r>
                <a:rPr lang="fr-FR" dirty="0">
                  <a:solidFill>
                    <a:srgbClr val="D99694"/>
                  </a:solidFill>
                </a:rPr>
                <a:t> </a:t>
              </a:r>
              <a:r>
                <a:rPr lang="fr-FR" dirty="0" err="1" smtClean="0">
                  <a:solidFill>
                    <a:srgbClr val="D99694"/>
                  </a:solidFill>
                </a:rPr>
                <a:t>effects</a:t>
              </a:r>
              <a:r>
                <a:rPr lang="fr-FR" dirty="0" smtClean="0">
                  <a:solidFill>
                    <a:srgbClr val="D99694"/>
                  </a:solidFill>
                </a:rPr>
                <a:t> </a:t>
              </a:r>
              <a:r>
                <a:rPr lang="fr-FR" dirty="0">
                  <a:solidFill>
                    <a:srgbClr val="D99694"/>
                  </a:solidFill>
                </a:rPr>
                <a:t>on CPUE and Interaction rate</a:t>
              </a:r>
            </a:p>
          </p:txBody>
        </p:sp>
      </p:grpSp>
      <p:sp>
        <p:nvSpPr>
          <p:cNvPr id="82" name="Text Box 16"/>
          <p:cNvSpPr txBox="1">
            <a:spLocks noChangeArrowheads="1"/>
          </p:cNvSpPr>
          <p:nvPr/>
        </p:nvSpPr>
        <p:spPr bwMode="auto">
          <a:xfrm>
            <a:off x="238125" y="1878013"/>
            <a:ext cx="34702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2009: </a:t>
            </a:r>
            <a:r>
              <a:rPr lang="fr-FR" dirty="0" err="1">
                <a:solidFill>
                  <a:schemeClr val="bg2"/>
                </a:solidFill>
              </a:rPr>
              <a:t>Results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converted</a:t>
            </a:r>
            <a:r>
              <a:rPr lang="fr-FR" dirty="0">
                <a:solidFill>
                  <a:schemeClr val="bg2"/>
                </a:solidFill>
              </a:rPr>
              <a:t> to </a:t>
            </a:r>
            <a:r>
              <a:rPr lang="fr-FR" dirty="0" err="1" smtClean="0">
                <a:solidFill>
                  <a:schemeClr val="bg2"/>
                </a:solidFill>
              </a:rPr>
              <a:t>recommendations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>
                <a:solidFill>
                  <a:schemeClr val="bg2"/>
                </a:solidFill>
              </a:rPr>
              <a:t>to </a:t>
            </a:r>
            <a:r>
              <a:rPr lang="fr-FR" dirty="0" err="1">
                <a:solidFill>
                  <a:schemeClr val="bg2"/>
                </a:solidFill>
              </a:rPr>
              <a:t>fishing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vessels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83" name="Line 17"/>
          <p:cNvSpPr>
            <a:spLocks noChangeShapeType="1"/>
          </p:cNvSpPr>
          <p:nvPr/>
        </p:nvSpPr>
        <p:spPr bwMode="auto">
          <a:xfrm>
            <a:off x="3494088" y="2468563"/>
            <a:ext cx="1222375" cy="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5003800" y="1878013"/>
            <a:ext cx="41005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1F497D"/>
                </a:solidFill>
              </a:rPr>
              <a:t>Preliminary</a:t>
            </a:r>
            <a:r>
              <a:rPr lang="fr-FR" dirty="0">
                <a:solidFill>
                  <a:srgbClr val="1F497D"/>
                </a:solidFill>
              </a:rPr>
              <a:t> analyses on the </a:t>
            </a:r>
            <a:r>
              <a:rPr lang="fr-FR" dirty="0" err="1">
                <a:solidFill>
                  <a:srgbClr val="1F497D"/>
                </a:solidFill>
              </a:rPr>
              <a:t>efficiency</a:t>
            </a:r>
            <a:r>
              <a:rPr lang="fr-FR" dirty="0">
                <a:solidFill>
                  <a:srgbClr val="1F497D"/>
                </a:solidFill>
              </a:rPr>
              <a:t> of </a:t>
            </a:r>
            <a:r>
              <a:rPr lang="fr-FR" dirty="0" err="1">
                <a:solidFill>
                  <a:srgbClr val="1F497D"/>
                </a:solidFill>
              </a:rPr>
              <a:t>these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recommendations</a:t>
            </a:r>
            <a:r>
              <a:rPr lang="fr-FR" dirty="0">
                <a:solidFill>
                  <a:srgbClr val="1F497D"/>
                </a:solidFill>
              </a:rPr>
              <a:t> to </a:t>
            </a:r>
            <a:r>
              <a:rPr lang="fr-FR" dirty="0" err="1">
                <a:solidFill>
                  <a:srgbClr val="1F497D"/>
                </a:solidFill>
              </a:rPr>
              <a:t>reduce</a:t>
            </a:r>
            <a:r>
              <a:rPr lang="fr-FR" dirty="0">
                <a:solidFill>
                  <a:srgbClr val="1F497D"/>
                </a:solidFill>
              </a:rPr>
              <a:t> killer </a:t>
            </a:r>
            <a:r>
              <a:rPr lang="fr-FR" dirty="0" err="1">
                <a:solidFill>
                  <a:srgbClr val="1F497D"/>
                </a:solidFill>
              </a:rPr>
              <a:t>whale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depredation</a:t>
            </a:r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4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19400" y="990600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2"/>
                </a:solidFill>
              </a:rPr>
              <a:t>Efficacy</a:t>
            </a:r>
            <a:r>
              <a:rPr lang="fr-FR" b="1" dirty="0" smtClean="0">
                <a:solidFill>
                  <a:schemeClr val="accent2"/>
                </a:solidFill>
              </a:rPr>
              <a:t> of </a:t>
            </a:r>
            <a:r>
              <a:rPr lang="fr-FR" b="1" dirty="0" err="1" smtClean="0">
                <a:solidFill>
                  <a:schemeClr val="accent2"/>
                </a:solidFill>
              </a:rPr>
              <a:t>changing</a:t>
            </a:r>
            <a:r>
              <a:rPr lang="fr-FR" b="1" dirty="0" smtClean="0">
                <a:solidFill>
                  <a:schemeClr val="accent2"/>
                </a:solidFill>
              </a:rPr>
              <a:t> </a:t>
            </a:r>
            <a:r>
              <a:rPr lang="fr-FR" b="1" dirty="0" err="1" smtClean="0">
                <a:solidFill>
                  <a:schemeClr val="accent2"/>
                </a:solidFill>
              </a:rPr>
              <a:t>fishing</a:t>
            </a:r>
            <a:r>
              <a:rPr lang="fr-FR" b="1" dirty="0" smtClean="0">
                <a:solidFill>
                  <a:schemeClr val="accent2"/>
                </a:solidFill>
              </a:rPr>
              <a:t> practice</a:t>
            </a:r>
            <a:endParaRPr lang="fr-FR" b="1" dirty="0">
              <a:solidFill>
                <a:schemeClr val="bg2"/>
              </a:solidFill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498850"/>
            <a:ext cx="566737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Line 3"/>
          <p:cNvSpPr>
            <a:spLocks noChangeShapeType="1"/>
          </p:cNvSpPr>
          <p:nvPr/>
        </p:nvSpPr>
        <p:spPr bwMode="auto">
          <a:xfrm>
            <a:off x="3822700" y="3500438"/>
            <a:ext cx="0" cy="2882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179388" y="5730875"/>
            <a:ext cx="5667375" cy="506413"/>
          </a:xfrm>
          <a:prstGeom prst="rect">
            <a:avLst/>
          </a:prstGeom>
          <a:solidFill>
            <a:schemeClr val="accent2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2" name="Text Box 12"/>
          <p:cNvSpPr txBox="1">
            <a:spLocks noChangeArrowheads="1"/>
          </p:cNvSpPr>
          <p:nvPr/>
        </p:nvSpPr>
        <p:spPr bwMode="auto">
          <a:xfrm>
            <a:off x="6588125" y="3284538"/>
            <a:ext cx="164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Vessels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 &amp; G</a:t>
            </a: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6300788" y="3644900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F497D"/>
                </a:solidFill>
                <a:cs typeface="Arial" charset="0"/>
              </a:rPr>
              <a:t>↓</a:t>
            </a:r>
            <a:r>
              <a:rPr lang="fr-FR" dirty="0">
                <a:solidFill>
                  <a:srgbClr val="1F497D"/>
                </a:solidFill>
              </a:rPr>
              <a:t> distance </a:t>
            </a:r>
            <a:r>
              <a:rPr lang="fr-FR" dirty="0" err="1">
                <a:solidFill>
                  <a:srgbClr val="1F497D"/>
                </a:solidFill>
              </a:rPr>
              <a:t>travelled</a:t>
            </a:r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64" name="Line 14"/>
          <p:cNvSpPr>
            <a:spLocks noChangeShapeType="1"/>
          </p:cNvSpPr>
          <p:nvPr/>
        </p:nvSpPr>
        <p:spPr bwMode="auto">
          <a:xfrm>
            <a:off x="7451725" y="4076700"/>
            <a:ext cx="0" cy="288925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5" name="Text Box 16"/>
          <p:cNvSpPr txBox="1">
            <a:spLocks noChangeArrowheads="1"/>
          </p:cNvSpPr>
          <p:nvPr/>
        </p:nvSpPr>
        <p:spPr bwMode="auto">
          <a:xfrm>
            <a:off x="238125" y="1878013"/>
            <a:ext cx="34702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2009: </a:t>
            </a:r>
            <a:r>
              <a:rPr lang="fr-FR" dirty="0" err="1">
                <a:solidFill>
                  <a:schemeClr val="bg2"/>
                </a:solidFill>
              </a:rPr>
              <a:t>Results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converted</a:t>
            </a:r>
            <a:r>
              <a:rPr lang="fr-FR" dirty="0">
                <a:solidFill>
                  <a:schemeClr val="bg2"/>
                </a:solidFill>
              </a:rPr>
              <a:t> to </a:t>
            </a:r>
            <a:r>
              <a:rPr lang="fr-FR" dirty="0" err="1">
                <a:solidFill>
                  <a:schemeClr val="bg2"/>
                </a:solidFill>
              </a:rPr>
              <a:t>recommendations</a:t>
            </a:r>
            <a:r>
              <a:rPr lang="fr-FR" dirty="0">
                <a:solidFill>
                  <a:schemeClr val="bg2"/>
                </a:solidFill>
              </a:rPr>
              <a:t> to </a:t>
            </a:r>
            <a:r>
              <a:rPr lang="fr-FR" dirty="0" err="1">
                <a:solidFill>
                  <a:schemeClr val="bg2"/>
                </a:solidFill>
              </a:rPr>
              <a:t>fishing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vessels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66" name="Line 17"/>
          <p:cNvSpPr>
            <a:spLocks noChangeShapeType="1"/>
          </p:cNvSpPr>
          <p:nvPr/>
        </p:nvSpPr>
        <p:spPr bwMode="auto">
          <a:xfrm>
            <a:off x="3494088" y="2468563"/>
            <a:ext cx="12223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5003800" y="1878013"/>
            <a:ext cx="41005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1F497D"/>
                </a:solidFill>
              </a:rPr>
              <a:t>Preliminary</a:t>
            </a:r>
            <a:r>
              <a:rPr lang="fr-FR" dirty="0">
                <a:solidFill>
                  <a:srgbClr val="1F497D"/>
                </a:solidFill>
              </a:rPr>
              <a:t> analyses on the </a:t>
            </a:r>
            <a:r>
              <a:rPr lang="fr-FR" dirty="0" err="1">
                <a:solidFill>
                  <a:srgbClr val="1F497D"/>
                </a:solidFill>
              </a:rPr>
              <a:t>efficiency</a:t>
            </a:r>
            <a:r>
              <a:rPr lang="fr-FR" dirty="0">
                <a:solidFill>
                  <a:srgbClr val="1F497D"/>
                </a:solidFill>
              </a:rPr>
              <a:t> of </a:t>
            </a:r>
            <a:r>
              <a:rPr lang="fr-FR" dirty="0" err="1">
                <a:solidFill>
                  <a:srgbClr val="1F497D"/>
                </a:solidFill>
              </a:rPr>
              <a:t>these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recommendations</a:t>
            </a:r>
            <a:r>
              <a:rPr lang="fr-FR" dirty="0">
                <a:solidFill>
                  <a:srgbClr val="1F497D"/>
                </a:solidFill>
              </a:rPr>
              <a:t> to </a:t>
            </a:r>
            <a:r>
              <a:rPr lang="fr-FR" dirty="0" err="1">
                <a:solidFill>
                  <a:srgbClr val="1F497D"/>
                </a:solidFill>
              </a:rPr>
              <a:t>reduce</a:t>
            </a:r>
            <a:r>
              <a:rPr lang="fr-FR" dirty="0">
                <a:solidFill>
                  <a:srgbClr val="1F497D"/>
                </a:solidFill>
              </a:rPr>
              <a:t> killer </a:t>
            </a:r>
            <a:r>
              <a:rPr lang="fr-FR" dirty="0" err="1">
                <a:solidFill>
                  <a:srgbClr val="1F497D"/>
                </a:solidFill>
              </a:rPr>
              <a:t>whale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depredation</a:t>
            </a:r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146050" y="3016250"/>
            <a:ext cx="4835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F497D"/>
                </a:solidFill>
              </a:rPr>
              <a:t>Changes in </a:t>
            </a:r>
            <a:r>
              <a:rPr lang="fr-FR" dirty="0" err="1">
                <a:solidFill>
                  <a:srgbClr val="1F497D"/>
                </a:solidFill>
              </a:rPr>
              <a:t>fishing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behavior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before</a:t>
            </a:r>
            <a:r>
              <a:rPr lang="fr-FR" dirty="0">
                <a:solidFill>
                  <a:schemeClr val="accent2"/>
                </a:solidFill>
              </a:rPr>
              <a:t> and </a:t>
            </a:r>
            <a:r>
              <a:rPr lang="fr-FR" dirty="0" err="1">
                <a:solidFill>
                  <a:schemeClr val="accent2"/>
                </a:solidFill>
              </a:rPr>
              <a:t>after</a:t>
            </a:r>
            <a:r>
              <a:rPr lang="fr-FR" dirty="0">
                <a:solidFill>
                  <a:schemeClr val="accent2"/>
                </a:solidFill>
              </a:rPr>
              <a:t> 2009</a:t>
            </a:r>
          </a:p>
        </p:txBody>
      </p: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6953250" y="5180013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99694"/>
                </a:solidFill>
                <a:cs typeface="Arial" charset="0"/>
              </a:rPr>
              <a:t>↓</a:t>
            </a:r>
            <a:r>
              <a:rPr lang="fr-FR" dirty="0">
                <a:solidFill>
                  <a:srgbClr val="D99694"/>
                </a:solidFill>
              </a:rPr>
              <a:t> CPUE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6554788" y="4581525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99694"/>
                </a:solidFill>
                <a:cs typeface="Arial" charset="0"/>
              </a:rPr>
              <a:t>↑</a:t>
            </a:r>
            <a:r>
              <a:rPr lang="fr-FR" dirty="0">
                <a:solidFill>
                  <a:srgbClr val="D99694"/>
                </a:solidFill>
              </a:rPr>
              <a:t> Interaction rate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4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999935" y="1206331"/>
            <a:ext cx="5227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2"/>
                </a:solidFill>
              </a:rPr>
              <a:t>Behavioural</a:t>
            </a:r>
            <a:r>
              <a:rPr lang="fr-FR" b="1" dirty="0" smtClean="0">
                <a:solidFill>
                  <a:schemeClr val="accent2"/>
                </a:solidFill>
              </a:rPr>
              <a:t> </a:t>
            </a:r>
            <a:r>
              <a:rPr lang="fr-FR" b="1" dirty="0" err="1" smtClean="0">
                <a:solidFill>
                  <a:schemeClr val="accent2"/>
                </a:solidFill>
              </a:rPr>
              <a:t>approach</a:t>
            </a:r>
            <a:r>
              <a:rPr lang="fr-FR" b="1" dirty="0" smtClean="0">
                <a:solidFill>
                  <a:schemeClr val="accent2"/>
                </a:solidFill>
              </a:rPr>
              <a:t>: killer </a:t>
            </a:r>
            <a:r>
              <a:rPr lang="fr-FR" b="1" dirty="0" err="1" smtClean="0">
                <a:solidFill>
                  <a:schemeClr val="accent2"/>
                </a:solidFill>
              </a:rPr>
              <a:t>whales</a:t>
            </a:r>
            <a:endParaRPr lang="fr-FR" b="1" dirty="0" smtClean="0">
              <a:solidFill>
                <a:schemeClr val="accent2"/>
              </a:solidFill>
            </a:endParaRPr>
          </a:p>
          <a:p>
            <a:pPr algn="ctr"/>
            <a:endParaRPr lang="fr-FR" b="1" dirty="0" smtClean="0">
              <a:solidFill>
                <a:schemeClr val="accent2"/>
              </a:solidFill>
            </a:endParaRPr>
          </a:p>
          <a:p>
            <a:pPr algn="ctr"/>
            <a:r>
              <a:rPr lang="fr-FR" b="1" dirty="0" err="1" smtClean="0">
                <a:solidFill>
                  <a:schemeClr val="bg2"/>
                </a:solidFill>
              </a:rPr>
              <a:t>Spatio-temporal</a:t>
            </a:r>
            <a:r>
              <a:rPr lang="fr-FR" b="1" dirty="0" smtClean="0">
                <a:solidFill>
                  <a:schemeClr val="bg2"/>
                </a:solidFill>
              </a:rPr>
              <a:t> patterns of killer </a:t>
            </a:r>
            <a:r>
              <a:rPr lang="fr-FR" b="1" dirty="0" err="1" smtClean="0">
                <a:solidFill>
                  <a:schemeClr val="bg2"/>
                </a:solidFill>
              </a:rPr>
              <a:t>whale</a:t>
            </a:r>
            <a:r>
              <a:rPr lang="fr-FR" b="1" dirty="0" smtClean="0">
                <a:solidFill>
                  <a:schemeClr val="bg2"/>
                </a:solidFill>
              </a:rPr>
              <a:t> </a:t>
            </a:r>
            <a:r>
              <a:rPr lang="fr-FR" b="1" dirty="0" err="1" smtClean="0">
                <a:solidFill>
                  <a:schemeClr val="bg2"/>
                </a:solidFill>
              </a:rPr>
              <a:t>depredation</a:t>
            </a:r>
            <a:endParaRPr lang="fr-FR" b="1" dirty="0">
              <a:solidFill>
                <a:schemeClr val="bg2"/>
              </a:solidFill>
            </a:endParaRPr>
          </a:p>
        </p:txBody>
      </p:sp>
      <p:grpSp>
        <p:nvGrpSpPr>
          <p:cNvPr id="2" name="Grouper 38"/>
          <p:cNvGrpSpPr>
            <a:grpSpLocks/>
          </p:cNvGrpSpPr>
          <p:nvPr/>
        </p:nvGrpSpPr>
        <p:grpSpPr bwMode="auto">
          <a:xfrm>
            <a:off x="1914551" y="2962375"/>
            <a:ext cx="2514600" cy="1122402"/>
            <a:chOff x="152400" y="3810000"/>
            <a:chExt cx="2514600" cy="1122401"/>
          </a:xfrm>
        </p:grpSpPr>
        <p:sp>
          <p:nvSpPr>
            <p:cNvPr id="12" name="ZoneTexte 12"/>
            <p:cNvSpPr txBox="1">
              <a:spLocks noChangeArrowheads="1"/>
            </p:cNvSpPr>
            <p:nvPr/>
          </p:nvSpPr>
          <p:spPr bwMode="auto">
            <a:xfrm>
              <a:off x="152400" y="4286071"/>
              <a:ext cx="2514600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err="1" smtClean="0">
                  <a:solidFill>
                    <a:schemeClr val="bg2"/>
                  </a:solidFill>
                  <a:latin typeface="Calibri" pitchFamily="34" charset="0"/>
                </a:rPr>
                <a:t>Seasonal</a:t>
              </a:r>
              <a:r>
                <a:rPr lang="fr-FR" dirty="0" smtClean="0">
                  <a:solidFill>
                    <a:schemeClr val="bg2"/>
                  </a:solidFill>
                  <a:latin typeface="Calibri" pitchFamily="34" charset="0"/>
                </a:rPr>
                <a:t> variations of </a:t>
              </a:r>
              <a:r>
                <a:rPr lang="fr-FR" dirty="0" err="1" smtClean="0">
                  <a:solidFill>
                    <a:schemeClr val="bg2"/>
                  </a:solidFill>
                  <a:latin typeface="Calibri" pitchFamily="34" charset="0"/>
                </a:rPr>
                <a:t>depredation</a:t>
              </a:r>
              <a:endParaRPr lang="fr-FR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746697" y="3810000"/>
              <a:ext cx="12763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chemeClr val="bg2"/>
                  </a:solidFill>
                  <a:latin typeface="Calibri" pitchFamily="34" charset="0"/>
                </a:rPr>
                <a:t>Seasonality</a:t>
              </a:r>
              <a:endParaRPr lang="fr-FR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691680" y="2827040"/>
            <a:ext cx="2952328" cy="1440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r 39"/>
          <p:cNvGrpSpPr>
            <a:grpSpLocks/>
          </p:cNvGrpSpPr>
          <p:nvPr/>
        </p:nvGrpSpPr>
        <p:grpSpPr bwMode="auto">
          <a:xfrm>
            <a:off x="4771735" y="2893223"/>
            <a:ext cx="2840038" cy="1225375"/>
            <a:chOff x="3124200" y="3810000"/>
            <a:chExt cx="2840116" cy="1128781"/>
          </a:xfrm>
        </p:grpSpPr>
        <p:sp>
          <p:nvSpPr>
            <p:cNvPr id="27" name="ZoneTexte 13"/>
            <p:cNvSpPr txBox="1">
              <a:spLocks noChangeArrowheads="1"/>
            </p:cNvSpPr>
            <p:nvPr/>
          </p:nvSpPr>
          <p:spPr bwMode="auto">
            <a:xfrm>
              <a:off x="3810000" y="3810000"/>
              <a:ext cx="1600200" cy="340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2"/>
                  </a:solidFill>
                  <a:latin typeface="Calibri" pitchFamily="34" charset="0"/>
                </a:rPr>
                <a:t>Distribution</a:t>
              </a:r>
              <a:endParaRPr lang="fr-FR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28" name="ZoneTexte 18"/>
            <p:cNvSpPr txBox="1">
              <a:spLocks noChangeArrowheads="1"/>
            </p:cNvSpPr>
            <p:nvPr/>
          </p:nvSpPr>
          <p:spPr bwMode="auto">
            <a:xfrm>
              <a:off x="3124200" y="4343399"/>
              <a:ext cx="2840116" cy="595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2"/>
                  </a:solidFill>
                  <a:latin typeface="Calibri" pitchFamily="34" charset="0"/>
                </a:rPr>
                <a:t>Spatial variations of interaction rates</a:t>
              </a:r>
              <a:endParaRPr lang="fr-FR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4715590" y="2827040"/>
            <a:ext cx="2952328" cy="1440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64088" y="116632"/>
            <a:ext cx="144016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76256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3347864" y="162880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% of </a:t>
            </a:r>
            <a:r>
              <a:rPr lang="fr-FR" dirty="0" err="1" smtClean="0">
                <a:solidFill>
                  <a:schemeClr val="bg2"/>
                </a:solidFill>
              </a:rPr>
              <a:t>depredated</a:t>
            </a:r>
            <a:r>
              <a:rPr lang="fr-FR" dirty="0" smtClean="0">
                <a:solidFill>
                  <a:schemeClr val="bg2"/>
                </a:solidFill>
              </a:rPr>
              <a:t> sets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0400" y="11430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Distribution of interactions</a:t>
            </a:r>
            <a:endParaRPr lang="fr-FR" b="1" dirty="0">
              <a:solidFill>
                <a:srgbClr val="C0504D"/>
              </a:solidFill>
            </a:endParaRPr>
          </a:p>
        </p:txBody>
      </p:sp>
      <p:pic>
        <p:nvPicPr>
          <p:cNvPr id="19" name="Image 18" descr="Spatial interaction rate - Crozet &amp; Kerguelen - 2008-2015 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t="29229" r="67314" b="40163"/>
          <a:stretch/>
        </p:blipFill>
        <p:spPr>
          <a:xfrm>
            <a:off x="4355976" y="2636912"/>
            <a:ext cx="3965493" cy="2952328"/>
          </a:xfrm>
          <a:prstGeom prst="rect">
            <a:avLst/>
          </a:prstGeom>
        </p:spPr>
      </p:pic>
      <p:pic>
        <p:nvPicPr>
          <p:cNvPr id="23" name="Image 22" descr="Spatial interaction rate - Crozet &amp; Kerguelen - 2008-2015 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33706" r="70080" b="38424"/>
          <a:stretch/>
        </p:blipFill>
        <p:spPr>
          <a:xfrm>
            <a:off x="251520" y="2636912"/>
            <a:ext cx="3947147" cy="2952328"/>
          </a:xfrm>
          <a:prstGeom prst="rect">
            <a:avLst/>
          </a:prstGeom>
        </p:spPr>
      </p:pic>
      <p:pic>
        <p:nvPicPr>
          <p:cNvPr id="24" name="Picture 5" descr="orca-family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7704" y="2132856"/>
            <a:ext cx="12334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52" descr="Image1 copi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364088" y="2204864"/>
            <a:ext cx="2461902" cy="64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 descr="Spatial interaction rate - Crozet &amp; Kerguelen - 2008-2015 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9" t="19938" r="5003" b="3703"/>
          <a:stretch/>
        </p:blipFill>
        <p:spPr>
          <a:xfrm>
            <a:off x="8316416" y="1700808"/>
            <a:ext cx="769502" cy="4104455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364088" y="116632"/>
            <a:ext cx="144016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76256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2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2195736" y="1556792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>
                <a:solidFill>
                  <a:schemeClr val="bg2"/>
                </a:solidFill>
              </a:rPr>
              <a:t>Mean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number</a:t>
            </a:r>
            <a:r>
              <a:rPr lang="fr-FR" dirty="0" smtClean="0">
                <a:solidFill>
                  <a:schemeClr val="bg2"/>
                </a:solidFill>
              </a:rPr>
              <a:t> of </a:t>
            </a:r>
            <a:r>
              <a:rPr lang="fr-FR" dirty="0" err="1" smtClean="0">
                <a:solidFill>
                  <a:schemeClr val="bg2"/>
                </a:solidFill>
              </a:rPr>
              <a:t>individuals</a:t>
            </a:r>
            <a:r>
              <a:rPr lang="fr-FR" dirty="0" smtClean="0">
                <a:solidFill>
                  <a:schemeClr val="bg2"/>
                </a:solidFill>
              </a:rPr>
              <a:t> per </a:t>
            </a:r>
            <a:r>
              <a:rPr lang="fr-FR" dirty="0" err="1" smtClean="0">
                <a:solidFill>
                  <a:schemeClr val="bg2"/>
                </a:solidFill>
              </a:rPr>
              <a:t>depredated</a:t>
            </a:r>
            <a:r>
              <a:rPr lang="fr-FR" dirty="0" smtClean="0">
                <a:solidFill>
                  <a:schemeClr val="bg2"/>
                </a:solidFill>
              </a:rPr>
              <a:t> set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0400" y="11430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Distribution of interactions</a:t>
            </a:r>
            <a:endParaRPr lang="fr-FR" b="1" dirty="0">
              <a:solidFill>
                <a:srgbClr val="C0504D"/>
              </a:solidFill>
            </a:endParaRPr>
          </a:p>
        </p:txBody>
      </p:sp>
      <p:pic>
        <p:nvPicPr>
          <p:cNvPr id="24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204864"/>
            <a:ext cx="12334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52" descr="Image1 copi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364088" y="2204864"/>
            <a:ext cx="2461902" cy="64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364088" y="116632"/>
            <a:ext cx="144016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76256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9706" r="15780" b="8209"/>
          <a:stretch/>
        </p:blipFill>
        <p:spPr bwMode="auto">
          <a:xfrm>
            <a:off x="179512" y="3068960"/>
            <a:ext cx="3744416" cy="24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9777" r="13656" b="4806"/>
          <a:stretch/>
        </p:blipFill>
        <p:spPr bwMode="auto">
          <a:xfrm>
            <a:off x="4716016" y="3068960"/>
            <a:ext cx="3744416" cy="241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8" t="142" r="5078" b="33322"/>
          <a:stretch/>
        </p:blipFill>
        <p:spPr bwMode="auto">
          <a:xfrm>
            <a:off x="3995936" y="3068960"/>
            <a:ext cx="576064" cy="238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3" t="181" r="-1206" b="30295"/>
          <a:stretch/>
        </p:blipFill>
        <p:spPr bwMode="auto">
          <a:xfrm>
            <a:off x="8460432" y="3068960"/>
            <a:ext cx="68356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34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200400" y="11430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Distribution of interactions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609600" y="2006024"/>
            <a:ext cx="3810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Negative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correlation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with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the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depth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at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which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longlines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are set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66800" y="5715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</a:rPr>
              <a:t>Whales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may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be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naturally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distributed</a:t>
            </a:r>
            <a:r>
              <a:rPr lang="fr-FR" dirty="0" smtClean="0">
                <a:solidFill>
                  <a:schemeClr val="accent2"/>
                </a:solidFill>
              </a:rPr>
              <a:t> on the </a:t>
            </a:r>
            <a:r>
              <a:rPr lang="fr-FR" dirty="0" err="1" smtClean="0">
                <a:solidFill>
                  <a:schemeClr val="accent2"/>
                </a:solidFill>
              </a:rPr>
              <a:t>insular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shelf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closer</a:t>
            </a:r>
            <a:r>
              <a:rPr lang="fr-FR" dirty="0" smtClean="0">
                <a:solidFill>
                  <a:schemeClr val="accent2"/>
                </a:solidFill>
              </a:rPr>
              <a:t> to </a:t>
            </a:r>
            <a:r>
              <a:rPr lang="fr-FR" dirty="0" err="1" smtClean="0">
                <a:solidFill>
                  <a:schemeClr val="accent2"/>
                </a:solidFill>
              </a:rPr>
              <a:t>islands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19" name="Image 18" descr="Tixier et al killer whale depredation and fishing practice Figure 3.tif"/>
          <p:cNvPicPr>
            <a:picLocks noChangeAspect="1"/>
          </p:cNvPicPr>
          <p:nvPr/>
        </p:nvPicPr>
        <p:blipFill>
          <a:blip r:embed="rId2"/>
          <a:srcRect t="11863" b="5097"/>
          <a:stretch>
            <a:fillRect/>
          </a:stretch>
        </p:blipFill>
        <p:spPr>
          <a:xfrm>
            <a:off x="406051" y="2590800"/>
            <a:ext cx="4089749" cy="31242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90800"/>
            <a:ext cx="4135573" cy="3124200"/>
          </a:xfrm>
          <a:prstGeom prst="rect">
            <a:avLst/>
          </a:prstGeom>
        </p:spPr>
      </p:pic>
      <p:sp>
        <p:nvSpPr>
          <p:cNvPr id="22" name="ZoneTexte 13"/>
          <p:cNvSpPr txBox="1">
            <a:spLocks noChangeArrowheads="1"/>
          </p:cNvSpPr>
          <p:nvPr/>
        </p:nvSpPr>
        <p:spPr bwMode="auto">
          <a:xfrm>
            <a:off x="4953000" y="2209800"/>
            <a:ext cx="381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Positive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correlation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with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toothfish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density</a:t>
            </a:r>
            <a:endParaRPr lang="fr-FR" sz="1600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86400" y="5715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</a:rPr>
              <a:t>Whales</a:t>
            </a:r>
            <a:r>
              <a:rPr lang="fr-FR" dirty="0" smtClean="0">
                <a:solidFill>
                  <a:schemeClr val="accent2"/>
                </a:solidFill>
              </a:rPr>
              <a:t> are more </a:t>
            </a:r>
            <a:r>
              <a:rPr lang="fr-FR" dirty="0" err="1" smtClean="0">
                <a:solidFill>
                  <a:schemeClr val="accent2"/>
                </a:solidFill>
              </a:rPr>
              <a:t>likely</a:t>
            </a:r>
            <a:r>
              <a:rPr lang="fr-FR" dirty="0" smtClean="0">
                <a:solidFill>
                  <a:schemeClr val="accent2"/>
                </a:solidFill>
              </a:rPr>
              <a:t> to </a:t>
            </a:r>
            <a:r>
              <a:rPr lang="fr-FR" dirty="0" err="1" smtClean="0">
                <a:solidFill>
                  <a:schemeClr val="accent2"/>
                </a:solidFill>
              </a:rPr>
              <a:t>depredate</a:t>
            </a:r>
            <a:r>
              <a:rPr lang="fr-FR" dirty="0" smtClean="0">
                <a:solidFill>
                  <a:schemeClr val="accent2"/>
                </a:solidFill>
              </a:rPr>
              <a:t> on productive </a:t>
            </a:r>
            <a:r>
              <a:rPr lang="fr-FR" dirty="0" err="1" smtClean="0">
                <a:solidFill>
                  <a:schemeClr val="accent2"/>
                </a:solidFill>
              </a:rPr>
              <a:t>fishing</a:t>
            </a:r>
            <a:r>
              <a:rPr lang="fr-FR" dirty="0" smtClean="0">
                <a:solidFill>
                  <a:schemeClr val="accent2"/>
                </a:solidFill>
              </a:rPr>
              <a:t> grounds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962400" y="6550223"/>
            <a:ext cx="483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P. Tixier, N. </a:t>
            </a:r>
            <a:r>
              <a:rPr lang="fr-FR" sz="14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C. </a:t>
            </a:r>
            <a:r>
              <a:rPr lang="fr-FR" sz="14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ICES Journal Marine Science, 2015</a:t>
            </a:r>
            <a:endParaRPr lang="fr-FR" sz="14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5" descr="orca-family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1484784"/>
            <a:ext cx="12334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64088" y="116632"/>
            <a:ext cx="144016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876256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7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962400" y="12192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rgbClr val="C0504D"/>
                </a:solidFill>
              </a:rPr>
              <a:t>Seasonality</a:t>
            </a:r>
            <a:endParaRPr lang="fr-FR" b="1" dirty="0">
              <a:solidFill>
                <a:srgbClr val="C0504D"/>
              </a:solidFill>
            </a:endParaRPr>
          </a:p>
        </p:txBody>
      </p:sp>
      <p:pic>
        <p:nvPicPr>
          <p:cNvPr id="16" name="Image 15" descr="saison inter.jpg"/>
          <p:cNvPicPr>
            <a:picLocks noChangeAspect="1"/>
          </p:cNvPicPr>
          <p:nvPr/>
        </p:nvPicPr>
        <p:blipFill>
          <a:blip r:embed="rId2"/>
          <a:srcRect l="2968" t="10582" r="5039" b="2914"/>
          <a:stretch>
            <a:fillRect/>
          </a:stretch>
        </p:blipFill>
        <p:spPr>
          <a:xfrm>
            <a:off x="251520" y="2204864"/>
            <a:ext cx="5311776" cy="3769647"/>
          </a:xfrm>
          <a:prstGeom prst="rect">
            <a:avLst/>
          </a:prstGeom>
        </p:spPr>
      </p:pic>
      <p:pic>
        <p:nvPicPr>
          <p:cNvPr id="20" name="Picture 5" descr="orca-famil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276600"/>
            <a:ext cx="12334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13"/>
          <p:cNvSpPr txBox="1">
            <a:spLocks noChangeArrowheads="1"/>
          </p:cNvSpPr>
          <p:nvPr/>
        </p:nvSpPr>
        <p:spPr bwMode="auto">
          <a:xfrm>
            <a:off x="6019800" y="4191000"/>
            <a:ext cx="22564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Oct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–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Dec</a:t>
            </a:r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ctr"/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ctr"/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Lower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interaction rate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02697" y="2350447"/>
            <a:ext cx="990599" cy="3048000"/>
          </a:xfrm>
          <a:prstGeom prst="rect">
            <a:avLst/>
          </a:prstGeom>
          <a:solidFill>
            <a:schemeClr val="accent2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 rot="16200000">
            <a:off x="-1132618" y="3825395"/>
            <a:ext cx="322845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Probability</a:t>
            </a:r>
            <a:r>
              <a:rPr lang="fr-FR" sz="1400" dirty="0" smtClean="0">
                <a:solidFill>
                  <a:schemeClr val="bg1"/>
                </a:solidFill>
              </a:rPr>
              <a:t> of interaction </a:t>
            </a:r>
            <a:r>
              <a:rPr lang="fr-FR" sz="1400" dirty="0" err="1" smtClean="0">
                <a:solidFill>
                  <a:schemeClr val="bg1"/>
                </a:solidFill>
              </a:rPr>
              <a:t>with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longlines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844470" y="5666734"/>
            <a:ext cx="68365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Month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62400" y="6550223"/>
            <a:ext cx="4908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P. Tixier, N. </a:t>
            </a:r>
            <a:r>
              <a:rPr lang="fr-FR" sz="14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G. Duhamel, C. </a:t>
            </a:r>
            <a:r>
              <a:rPr lang="fr-FR" sz="14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CCAMLR Science, 2010</a:t>
            </a:r>
            <a:endParaRPr lang="fr-FR" sz="14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364088" y="116632"/>
            <a:ext cx="144016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76256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1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962400" y="12192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rgbClr val="C0504D"/>
                </a:solidFill>
              </a:rPr>
              <a:t>Seasonality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21" name="ZoneTexte 13"/>
          <p:cNvSpPr txBox="1">
            <a:spLocks noChangeArrowheads="1"/>
          </p:cNvSpPr>
          <p:nvPr/>
        </p:nvSpPr>
        <p:spPr bwMode="auto">
          <a:xfrm>
            <a:off x="5940152" y="4221088"/>
            <a:ext cx="22564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May -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September</a:t>
            </a:r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ctr"/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ctr"/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Lower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interaction rate</a:t>
            </a:r>
          </a:p>
        </p:txBody>
      </p:sp>
      <p:pic>
        <p:nvPicPr>
          <p:cNvPr id="18" name="Image 17" descr="C:\Users\tixier\Documents\CACHALOTS 2014\Figure_2_a_b_final.jpeg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2" t="8168"/>
          <a:stretch/>
        </p:blipFill>
        <p:spPr bwMode="auto">
          <a:xfrm>
            <a:off x="251520" y="1916832"/>
            <a:ext cx="4640384" cy="4298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979712" y="2564904"/>
            <a:ext cx="1368152" cy="3048000"/>
          </a:xfrm>
          <a:prstGeom prst="rect">
            <a:avLst/>
          </a:prstGeom>
          <a:solidFill>
            <a:schemeClr val="accent2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9" name="Image 52" descr="Image1 copi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868144" y="3284984"/>
            <a:ext cx="2461902" cy="64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555787" y="6516055"/>
            <a:ext cx="6599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Labadie, G., 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Fay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R., Barbraud, C.,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2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In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Prep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J.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Mammalogy</a:t>
            </a:r>
            <a:r>
              <a:rPr lang="en-US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endParaRPr lang="fr-FR" sz="12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364088" y="116632"/>
            <a:ext cx="144016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876256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47864" y="1988840"/>
            <a:ext cx="113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Kerguelen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35896" y="2348880"/>
            <a:ext cx="79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Crozet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979766"/>
            <a:ext cx="4536504" cy="53012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60032" y="6216605"/>
            <a:ext cx="28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A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33891" y="6216605"/>
            <a:ext cx="282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B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96136" y="6216605"/>
            <a:ext cx="280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C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28184" y="6216605"/>
            <a:ext cx="295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D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660232" y="6216605"/>
            <a:ext cx="272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E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64288" y="6216605"/>
            <a:ext cx="267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F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96336" y="6216605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G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28384" y="6216605"/>
            <a:ext cx="29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595959"/>
                </a:solidFill>
              </a:rPr>
              <a:t>H</a:t>
            </a:r>
            <a:endParaRPr lang="fr-FR" sz="1400" dirty="0">
              <a:solidFill>
                <a:srgbClr val="595959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28184" y="6453336"/>
            <a:ext cx="86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595959"/>
                </a:solidFill>
              </a:rPr>
              <a:t>Vessels</a:t>
            </a:r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2996952"/>
            <a:ext cx="2802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595959"/>
                </a:solidFill>
              </a:rPr>
              <a:t>Great </a:t>
            </a:r>
            <a:r>
              <a:rPr lang="fr-FR" dirty="0" err="1" smtClean="0">
                <a:solidFill>
                  <a:srgbClr val="595959"/>
                </a:solidFill>
              </a:rPr>
              <a:t>between</a:t>
            </a:r>
            <a:r>
              <a:rPr lang="fr-FR" dirty="0" smtClean="0">
                <a:solidFill>
                  <a:srgbClr val="595959"/>
                </a:solidFill>
              </a:rPr>
              <a:t>-skippers variations of the </a:t>
            </a:r>
            <a:r>
              <a:rPr lang="fr-FR" dirty="0" err="1" smtClean="0">
                <a:solidFill>
                  <a:srgbClr val="595959"/>
                </a:solidFill>
              </a:rPr>
              <a:t>probability</a:t>
            </a:r>
            <a:r>
              <a:rPr lang="fr-FR" dirty="0" smtClean="0">
                <a:solidFill>
                  <a:srgbClr val="595959"/>
                </a:solidFill>
              </a:rPr>
              <a:t> of interaction </a:t>
            </a:r>
            <a:r>
              <a:rPr lang="fr-FR" dirty="0" err="1" smtClean="0">
                <a:solidFill>
                  <a:srgbClr val="595959"/>
                </a:solidFill>
              </a:rPr>
              <a:t>with</a:t>
            </a:r>
            <a:r>
              <a:rPr lang="fr-FR" dirty="0" smtClean="0">
                <a:solidFill>
                  <a:srgbClr val="595959"/>
                </a:solidFill>
              </a:rPr>
              <a:t> killer </a:t>
            </a:r>
            <a:r>
              <a:rPr lang="fr-FR" dirty="0" err="1" smtClean="0">
                <a:solidFill>
                  <a:srgbClr val="595959"/>
                </a:solidFill>
              </a:rPr>
              <a:t>whales</a:t>
            </a:r>
            <a:endParaRPr lang="fr-FR" dirty="0">
              <a:solidFill>
                <a:srgbClr val="595959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364088" y="1772816"/>
            <a:ext cx="0" cy="158417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508104" y="1988840"/>
            <a:ext cx="0" cy="158417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5652120" y="1772816"/>
            <a:ext cx="0" cy="158417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932040" y="1052736"/>
            <a:ext cx="256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Different</a:t>
            </a:r>
            <a:r>
              <a:rPr lang="fr-FR" dirty="0" smtClean="0">
                <a:solidFill>
                  <a:srgbClr val="FF0000"/>
                </a:solidFill>
              </a:rPr>
              <a:t> skippers </a:t>
            </a:r>
            <a:r>
              <a:rPr lang="fr-FR" dirty="0" err="1" smtClean="0">
                <a:solidFill>
                  <a:srgbClr val="FF0000"/>
                </a:solidFill>
              </a:rPr>
              <a:t>using</a:t>
            </a:r>
            <a:r>
              <a:rPr lang="fr-FR" dirty="0" smtClean="0">
                <a:solidFill>
                  <a:srgbClr val="FF0000"/>
                </a:solidFill>
              </a:rPr>
              <a:t> the </a:t>
            </a:r>
            <a:r>
              <a:rPr lang="fr-FR" dirty="0" err="1" smtClean="0">
                <a:solidFill>
                  <a:srgbClr val="FF0000"/>
                </a:solidFill>
              </a:rPr>
              <a:t>same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vessel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9552" y="1556792"/>
            <a:ext cx="319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2"/>
                </a:solidFill>
              </a:rPr>
              <a:t>Depredation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at</a:t>
            </a:r>
            <a:r>
              <a:rPr lang="fr-FR" dirty="0" smtClean="0">
                <a:solidFill>
                  <a:schemeClr val="accent2"/>
                </a:solidFill>
              </a:rPr>
              <a:t> the skipper </a:t>
            </a:r>
            <a:r>
              <a:rPr lang="fr-FR" dirty="0" err="1" smtClean="0">
                <a:solidFill>
                  <a:schemeClr val="accent2"/>
                </a:solidFill>
              </a:rPr>
              <a:t>level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364088" y="116632"/>
            <a:ext cx="144016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876256" y="116632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19888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595959"/>
                </a:solidFill>
              </a:rPr>
              <a:t>(</a:t>
            </a:r>
            <a:r>
              <a:rPr lang="fr-FR" sz="1400" dirty="0" err="1" smtClean="0">
                <a:solidFill>
                  <a:srgbClr val="595959"/>
                </a:solidFill>
              </a:rPr>
              <a:t>Work</a:t>
            </a:r>
            <a:r>
              <a:rPr lang="fr-FR" sz="1400" dirty="0" smtClean="0">
                <a:solidFill>
                  <a:srgbClr val="595959"/>
                </a:solidFill>
              </a:rPr>
              <a:t> of Ga</a:t>
            </a:r>
            <a:r>
              <a:rPr lang="fr-FR" sz="1400" dirty="0" smtClean="0">
                <a:solidFill>
                  <a:srgbClr val="595959"/>
                </a:solidFill>
              </a:rPr>
              <a:t>ëtan Richard – </a:t>
            </a:r>
            <a:r>
              <a:rPr lang="fr-FR" sz="1400" dirty="0" err="1" smtClean="0">
                <a:solidFill>
                  <a:srgbClr val="595959"/>
                </a:solidFill>
              </a:rPr>
              <a:t>Ph.D</a:t>
            </a:r>
            <a:r>
              <a:rPr lang="fr-FR" sz="1400" dirty="0" smtClean="0">
                <a:solidFill>
                  <a:srgbClr val="595959"/>
                </a:solidFill>
              </a:rPr>
              <a:t>. </a:t>
            </a:r>
            <a:r>
              <a:rPr lang="fr-FR" sz="1400" dirty="0" err="1" smtClean="0">
                <a:solidFill>
                  <a:srgbClr val="595959"/>
                </a:solidFill>
              </a:rPr>
              <a:t>student</a:t>
            </a:r>
            <a:r>
              <a:rPr lang="fr-FR" sz="1400" dirty="0" smtClean="0">
                <a:solidFill>
                  <a:srgbClr val="595959"/>
                </a:solidFill>
              </a:rPr>
              <a:t> </a:t>
            </a:r>
            <a:r>
              <a:rPr lang="fr-FR" sz="1400" dirty="0" err="1" smtClean="0">
                <a:solidFill>
                  <a:srgbClr val="595959"/>
                </a:solidFill>
              </a:rPr>
              <a:t>at</a:t>
            </a:r>
            <a:r>
              <a:rPr lang="fr-FR" sz="1400" dirty="0" smtClean="0">
                <a:solidFill>
                  <a:srgbClr val="595959"/>
                </a:solidFill>
              </a:rPr>
              <a:t> CEBC – CNRS)</a:t>
            </a:r>
            <a:endParaRPr lang="fr-FR" sz="1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9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555787" y="6516055"/>
            <a:ext cx="6599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Labadie, G., 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Fay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R., Barbraud, C.,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2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In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Prep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J.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Mammalogy</a:t>
            </a:r>
            <a:r>
              <a:rPr lang="en-US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endParaRPr lang="fr-FR" sz="12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 bwMode="auto">
          <a:xfrm>
            <a:off x="251520" y="1124744"/>
            <a:ext cx="5904656" cy="501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508104" y="1124744"/>
            <a:ext cx="68780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CPUE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058766" y="2265839"/>
            <a:ext cx="324036" cy="26683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355976" y="1988840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accent2"/>
                </a:solidFill>
              </a:rPr>
              <a:t>Leaving</a:t>
            </a:r>
            <a:r>
              <a:rPr lang="fr-FR" sz="1600" b="1" dirty="0" smtClean="0">
                <a:solidFill>
                  <a:schemeClr val="accent2"/>
                </a:solidFill>
              </a:rPr>
              <a:t> a </a:t>
            </a:r>
            <a:r>
              <a:rPr lang="fr-FR" sz="1600" b="1" dirty="0" err="1" smtClean="0">
                <a:solidFill>
                  <a:schemeClr val="accent2"/>
                </a:solidFill>
              </a:rPr>
              <a:t>fishing</a:t>
            </a:r>
            <a:r>
              <a:rPr lang="fr-FR" sz="1600" b="1" dirty="0" smtClean="0">
                <a:solidFill>
                  <a:schemeClr val="accent2"/>
                </a:solidFill>
              </a:rPr>
              <a:t> area?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72200" y="2492896"/>
            <a:ext cx="264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C0504D"/>
                </a:solidFill>
              </a:rPr>
              <a:t>Analysis</a:t>
            </a:r>
            <a:r>
              <a:rPr lang="fr-FR" dirty="0" smtClean="0">
                <a:solidFill>
                  <a:srgbClr val="C0504D"/>
                </a:solidFill>
              </a:rPr>
              <a:t> of the </a:t>
            </a:r>
            <a:r>
              <a:rPr lang="fr-FR" dirty="0" err="1" smtClean="0">
                <a:solidFill>
                  <a:srgbClr val="C0504D"/>
                </a:solidFill>
              </a:rPr>
              <a:t>behaviour</a:t>
            </a:r>
            <a:r>
              <a:rPr lang="fr-FR" dirty="0" smtClean="0">
                <a:solidFill>
                  <a:srgbClr val="C0504D"/>
                </a:solidFill>
              </a:rPr>
              <a:t> of 1 skipper – 1 </a:t>
            </a:r>
            <a:r>
              <a:rPr lang="fr-FR" dirty="0" err="1" smtClean="0">
                <a:solidFill>
                  <a:srgbClr val="C0504D"/>
                </a:solidFill>
              </a:rPr>
              <a:t>vessel</a:t>
            </a:r>
            <a:endParaRPr lang="fr-FR" dirty="0">
              <a:solidFill>
                <a:srgbClr val="C0504D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364088" y="116632"/>
            <a:ext cx="144016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76256" y="116632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44208" y="3501008"/>
            <a:ext cx="243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595959"/>
                </a:solidFill>
              </a:rPr>
              <a:t>Optimal </a:t>
            </a:r>
            <a:r>
              <a:rPr lang="fr-FR" dirty="0" err="1" smtClean="0">
                <a:solidFill>
                  <a:srgbClr val="595959"/>
                </a:solidFill>
              </a:rPr>
              <a:t>foraging</a:t>
            </a:r>
            <a:r>
              <a:rPr lang="fr-FR" dirty="0" smtClean="0">
                <a:solidFill>
                  <a:srgbClr val="595959"/>
                </a:solidFill>
              </a:rPr>
              <a:t> </a:t>
            </a:r>
            <a:r>
              <a:rPr lang="fr-FR" dirty="0" err="1" smtClean="0">
                <a:solidFill>
                  <a:srgbClr val="595959"/>
                </a:solidFill>
              </a:rPr>
              <a:t>theory</a:t>
            </a:r>
            <a:endParaRPr lang="fr-FR" dirty="0" smtClean="0">
              <a:solidFill>
                <a:srgbClr val="595959"/>
              </a:solidFill>
            </a:endParaRPr>
          </a:p>
          <a:p>
            <a:pPr algn="ctr"/>
            <a:r>
              <a:rPr lang="fr-FR" dirty="0" smtClean="0">
                <a:solidFill>
                  <a:srgbClr val="595959"/>
                </a:solidFill>
              </a:rPr>
              <a:t>=</a:t>
            </a:r>
          </a:p>
          <a:p>
            <a:pPr algn="ctr"/>
            <a:r>
              <a:rPr lang="fr-FR" dirty="0" err="1" smtClean="0">
                <a:solidFill>
                  <a:srgbClr val="595959"/>
                </a:solidFill>
              </a:rPr>
              <a:t>Maximizing</a:t>
            </a:r>
            <a:r>
              <a:rPr lang="fr-FR" dirty="0" smtClean="0">
                <a:solidFill>
                  <a:srgbClr val="595959"/>
                </a:solidFill>
              </a:rPr>
              <a:t> CPUE</a:t>
            </a:r>
            <a:endParaRPr lang="fr-FR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0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48" descr="carte fish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9752" y="3481388"/>
            <a:ext cx="516572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Connecteur droit 62"/>
          <p:cNvCxnSpPr/>
          <p:nvPr/>
        </p:nvCxnSpPr>
        <p:spPr>
          <a:xfrm rot="5400000">
            <a:off x="7280846" y="2818606"/>
            <a:ext cx="0" cy="15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5" descr="TRN_1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3877" y="2895600"/>
            <a:ext cx="1149350" cy="101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Grouper 38"/>
          <p:cNvGrpSpPr/>
          <p:nvPr/>
        </p:nvGrpSpPr>
        <p:grpSpPr>
          <a:xfrm>
            <a:off x="3009677" y="1429109"/>
            <a:ext cx="2433638" cy="1416050"/>
            <a:chOff x="127000" y="1384300"/>
            <a:chExt cx="2971800" cy="1768475"/>
          </a:xfrm>
        </p:grpSpPr>
        <p:sp>
          <p:nvSpPr>
            <p:cNvPr id="67" name="Forme libre 66"/>
            <p:cNvSpPr/>
            <p:nvPr/>
          </p:nvSpPr>
          <p:spPr bwMode="auto">
            <a:xfrm>
              <a:off x="906463" y="2576513"/>
              <a:ext cx="157162" cy="242887"/>
            </a:xfrm>
            <a:custGeom>
              <a:avLst/>
              <a:gdLst>
                <a:gd name="connsiteX0" fmla="*/ 156307 w 317500"/>
                <a:gd name="connsiteY0" fmla="*/ 45589 h 753858"/>
                <a:gd name="connsiteX1" fmla="*/ 48846 w 317500"/>
                <a:gd name="connsiteY1" fmla="*/ 221436 h 753858"/>
                <a:gd name="connsiteX2" fmla="*/ 9769 w 317500"/>
                <a:gd name="connsiteY2" fmla="*/ 602436 h 753858"/>
                <a:gd name="connsiteX3" fmla="*/ 107461 w 317500"/>
                <a:gd name="connsiteY3" fmla="*/ 670820 h 753858"/>
                <a:gd name="connsiteX4" fmla="*/ 302846 w 317500"/>
                <a:gd name="connsiteY4" fmla="*/ 104205 h 753858"/>
                <a:gd name="connsiteX5" fmla="*/ 156307 w 317500"/>
                <a:gd name="connsiteY5" fmla="*/ 45589 h 75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" h="753858">
                  <a:moveTo>
                    <a:pt x="156307" y="45589"/>
                  </a:moveTo>
                  <a:cubicBezTo>
                    <a:pt x="113974" y="65127"/>
                    <a:pt x="73269" y="128628"/>
                    <a:pt x="48846" y="221436"/>
                  </a:cubicBezTo>
                  <a:cubicBezTo>
                    <a:pt x="24423" y="314244"/>
                    <a:pt x="0" y="527539"/>
                    <a:pt x="9769" y="602436"/>
                  </a:cubicBezTo>
                  <a:cubicBezTo>
                    <a:pt x="19538" y="677333"/>
                    <a:pt x="58615" y="753858"/>
                    <a:pt x="107461" y="670820"/>
                  </a:cubicBezTo>
                  <a:cubicBezTo>
                    <a:pt x="156307" y="587782"/>
                    <a:pt x="288192" y="208410"/>
                    <a:pt x="302846" y="104205"/>
                  </a:cubicBezTo>
                  <a:cubicBezTo>
                    <a:pt x="317500" y="0"/>
                    <a:pt x="198640" y="26051"/>
                    <a:pt x="156307" y="45589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68" name="Forme libre 67"/>
            <p:cNvSpPr/>
            <p:nvPr/>
          </p:nvSpPr>
          <p:spPr bwMode="auto">
            <a:xfrm rot="19781855">
              <a:off x="1608138" y="2278063"/>
              <a:ext cx="157162" cy="406400"/>
            </a:xfrm>
            <a:custGeom>
              <a:avLst/>
              <a:gdLst>
                <a:gd name="connsiteX0" fmla="*/ 156307 w 317500"/>
                <a:gd name="connsiteY0" fmla="*/ 45589 h 753858"/>
                <a:gd name="connsiteX1" fmla="*/ 48846 w 317500"/>
                <a:gd name="connsiteY1" fmla="*/ 221436 h 753858"/>
                <a:gd name="connsiteX2" fmla="*/ 9769 w 317500"/>
                <a:gd name="connsiteY2" fmla="*/ 602436 h 753858"/>
                <a:gd name="connsiteX3" fmla="*/ 107461 w 317500"/>
                <a:gd name="connsiteY3" fmla="*/ 670820 h 753858"/>
                <a:gd name="connsiteX4" fmla="*/ 302846 w 317500"/>
                <a:gd name="connsiteY4" fmla="*/ 104205 h 753858"/>
                <a:gd name="connsiteX5" fmla="*/ 156307 w 317500"/>
                <a:gd name="connsiteY5" fmla="*/ 45589 h 75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" h="753858">
                  <a:moveTo>
                    <a:pt x="156307" y="45589"/>
                  </a:moveTo>
                  <a:cubicBezTo>
                    <a:pt x="113974" y="65127"/>
                    <a:pt x="73269" y="128628"/>
                    <a:pt x="48846" y="221436"/>
                  </a:cubicBezTo>
                  <a:cubicBezTo>
                    <a:pt x="24423" y="314244"/>
                    <a:pt x="0" y="527539"/>
                    <a:pt x="9769" y="602436"/>
                  </a:cubicBezTo>
                  <a:cubicBezTo>
                    <a:pt x="19538" y="677333"/>
                    <a:pt x="58615" y="753858"/>
                    <a:pt x="107461" y="670820"/>
                  </a:cubicBezTo>
                  <a:cubicBezTo>
                    <a:pt x="156307" y="587782"/>
                    <a:pt x="288192" y="208410"/>
                    <a:pt x="302846" y="104205"/>
                  </a:cubicBezTo>
                  <a:cubicBezTo>
                    <a:pt x="317500" y="0"/>
                    <a:pt x="198640" y="26051"/>
                    <a:pt x="156307" y="45589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69" name="Forme libre 68"/>
            <p:cNvSpPr/>
            <p:nvPr/>
          </p:nvSpPr>
          <p:spPr bwMode="auto">
            <a:xfrm rot="8535469">
              <a:off x="1071563" y="2165350"/>
              <a:ext cx="288925" cy="407988"/>
            </a:xfrm>
            <a:custGeom>
              <a:avLst/>
              <a:gdLst>
                <a:gd name="connsiteX0" fmla="*/ 156307 w 317500"/>
                <a:gd name="connsiteY0" fmla="*/ 45589 h 753858"/>
                <a:gd name="connsiteX1" fmla="*/ 48846 w 317500"/>
                <a:gd name="connsiteY1" fmla="*/ 221436 h 753858"/>
                <a:gd name="connsiteX2" fmla="*/ 9769 w 317500"/>
                <a:gd name="connsiteY2" fmla="*/ 602436 h 753858"/>
                <a:gd name="connsiteX3" fmla="*/ 107461 w 317500"/>
                <a:gd name="connsiteY3" fmla="*/ 670820 h 753858"/>
                <a:gd name="connsiteX4" fmla="*/ 302846 w 317500"/>
                <a:gd name="connsiteY4" fmla="*/ 104205 h 753858"/>
                <a:gd name="connsiteX5" fmla="*/ 156307 w 317500"/>
                <a:gd name="connsiteY5" fmla="*/ 45589 h 75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" h="753858">
                  <a:moveTo>
                    <a:pt x="156307" y="45589"/>
                  </a:moveTo>
                  <a:cubicBezTo>
                    <a:pt x="113974" y="65127"/>
                    <a:pt x="73269" y="128628"/>
                    <a:pt x="48846" y="221436"/>
                  </a:cubicBezTo>
                  <a:cubicBezTo>
                    <a:pt x="24423" y="314244"/>
                    <a:pt x="0" y="527539"/>
                    <a:pt x="9769" y="602436"/>
                  </a:cubicBezTo>
                  <a:cubicBezTo>
                    <a:pt x="19538" y="677333"/>
                    <a:pt x="58615" y="753858"/>
                    <a:pt x="107461" y="670820"/>
                  </a:cubicBezTo>
                  <a:cubicBezTo>
                    <a:pt x="156307" y="587782"/>
                    <a:pt x="288192" y="208410"/>
                    <a:pt x="302846" y="104205"/>
                  </a:cubicBezTo>
                  <a:cubicBezTo>
                    <a:pt x="317500" y="0"/>
                    <a:pt x="198640" y="26051"/>
                    <a:pt x="156307" y="45589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0" name="Forme libre 69"/>
            <p:cNvSpPr/>
            <p:nvPr/>
          </p:nvSpPr>
          <p:spPr bwMode="auto">
            <a:xfrm rot="10027800">
              <a:off x="1697038" y="2279650"/>
              <a:ext cx="322262" cy="392113"/>
            </a:xfrm>
            <a:custGeom>
              <a:avLst/>
              <a:gdLst>
                <a:gd name="connsiteX0" fmla="*/ 156307 w 317500"/>
                <a:gd name="connsiteY0" fmla="*/ 45589 h 753858"/>
                <a:gd name="connsiteX1" fmla="*/ 48846 w 317500"/>
                <a:gd name="connsiteY1" fmla="*/ 221436 h 753858"/>
                <a:gd name="connsiteX2" fmla="*/ 9769 w 317500"/>
                <a:gd name="connsiteY2" fmla="*/ 602436 h 753858"/>
                <a:gd name="connsiteX3" fmla="*/ 107461 w 317500"/>
                <a:gd name="connsiteY3" fmla="*/ 670820 h 753858"/>
                <a:gd name="connsiteX4" fmla="*/ 302846 w 317500"/>
                <a:gd name="connsiteY4" fmla="*/ 104205 h 753858"/>
                <a:gd name="connsiteX5" fmla="*/ 156307 w 317500"/>
                <a:gd name="connsiteY5" fmla="*/ 45589 h 75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0" h="753858">
                  <a:moveTo>
                    <a:pt x="156307" y="45589"/>
                  </a:moveTo>
                  <a:cubicBezTo>
                    <a:pt x="113974" y="65127"/>
                    <a:pt x="73269" y="128628"/>
                    <a:pt x="48846" y="221436"/>
                  </a:cubicBezTo>
                  <a:cubicBezTo>
                    <a:pt x="24423" y="314244"/>
                    <a:pt x="0" y="527539"/>
                    <a:pt x="9769" y="602436"/>
                  </a:cubicBezTo>
                  <a:cubicBezTo>
                    <a:pt x="19538" y="677333"/>
                    <a:pt x="58615" y="753858"/>
                    <a:pt x="107461" y="670820"/>
                  </a:cubicBezTo>
                  <a:cubicBezTo>
                    <a:pt x="156307" y="587782"/>
                    <a:pt x="288192" y="208410"/>
                    <a:pt x="302846" y="104205"/>
                  </a:cubicBezTo>
                  <a:cubicBezTo>
                    <a:pt x="317500" y="0"/>
                    <a:pt x="198640" y="26051"/>
                    <a:pt x="156307" y="45589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1" name="Forme libre 70"/>
            <p:cNvSpPr/>
            <p:nvPr/>
          </p:nvSpPr>
          <p:spPr bwMode="auto">
            <a:xfrm>
              <a:off x="127000" y="1570038"/>
              <a:ext cx="442913" cy="206375"/>
            </a:xfrm>
            <a:custGeom>
              <a:avLst/>
              <a:gdLst>
                <a:gd name="connsiteX0" fmla="*/ 50474 w 900397"/>
                <a:gd name="connsiteY0" fmla="*/ 170962 h 382628"/>
                <a:gd name="connsiteX1" fmla="*/ 89551 w 900397"/>
                <a:gd name="connsiteY1" fmla="*/ 356577 h 382628"/>
                <a:gd name="connsiteX2" fmla="*/ 587782 w 900397"/>
                <a:gd name="connsiteY2" fmla="*/ 219808 h 382628"/>
                <a:gd name="connsiteX3" fmla="*/ 802705 w 900397"/>
                <a:gd name="connsiteY3" fmla="*/ 376115 h 382628"/>
                <a:gd name="connsiteX4" fmla="*/ 890628 w 900397"/>
                <a:gd name="connsiteY4" fmla="*/ 258885 h 382628"/>
                <a:gd name="connsiteX5" fmla="*/ 744090 w 900397"/>
                <a:gd name="connsiteY5" fmla="*/ 34192 h 382628"/>
                <a:gd name="connsiteX6" fmla="*/ 314244 w 900397"/>
                <a:gd name="connsiteY6" fmla="*/ 53731 h 382628"/>
                <a:gd name="connsiteX7" fmla="*/ 50474 w 900397"/>
                <a:gd name="connsiteY7" fmla="*/ 170962 h 38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397" h="382628">
                  <a:moveTo>
                    <a:pt x="50474" y="170962"/>
                  </a:moveTo>
                  <a:cubicBezTo>
                    <a:pt x="13025" y="221436"/>
                    <a:pt x="0" y="348436"/>
                    <a:pt x="89551" y="356577"/>
                  </a:cubicBezTo>
                  <a:cubicBezTo>
                    <a:pt x="179102" y="364718"/>
                    <a:pt x="468923" y="216552"/>
                    <a:pt x="587782" y="219808"/>
                  </a:cubicBezTo>
                  <a:cubicBezTo>
                    <a:pt x="706641" y="223064"/>
                    <a:pt x="752231" y="369602"/>
                    <a:pt x="802705" y="376115"/>
                  </a:cubicBezTo>
                  <a:cubicBezTo>
                    <a:pt x="853179" y="382628"/>
                    <a:pt x="900397" y="315872"/>
                    <a:pt x="890628" y="258885"/>
                  </a:cubicBezTo>
                  <a:cubicBezTo>
                    <a:pt x="880859" y="201898"/>
                    <a:pt x="840154" y="68384"/>
                    <a:pt x="744090" y="34192"/>
                  </a:cubicBezTo>
                  <a:cubicBezTo>
                    <a:pt x="648026" y="0"/>
                    <a:pt x="428218" y="32564"/>
                    <a:pt x="314244" y="53731"/>
                  </a:cubicBezTo>
                  <a:cubicBezTo>
                    <a:pt x="200270" y="74898"/>
                    <a:pt x="87923" y="120488"/>
                    <a:pt x="50474" y="170962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1885950" y="2700338"/>
              <a:ext cx="74613" cy="74612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1063625" y="2735263"/>
              <a:ext cx="111125" cy="111125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1443038" y="1836738"/>
              <a:ext cx="76200" cy="74612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5" name="Forme libre 74"/>
            <p:cNvSpPr/>
            <p:nvPr/>
          </p:nvSpPr>
          <p:spPr bwMode="auto">
            <a:xfrm>
              <a:off x="1322388" y="1536700"/>
              <a:ext cx="360362" cy="200025"/>
            </a:xfrm>
            <a:custGeom>
              <a:avLst/>
              <a:gdLst>
                <a:gd name="connsiteX0" fmla="*/ 104205 w 732693"/>
                <a:gd name="connsiteY0" fmla="*/ 105834 h 371231"/>
                <a:gd name="connsiteX1" fmla="*/ 6513 w 732693"/>
                <a:gd name="connsiteY1" fmla="*/ 213295 h 371231"/>
                <a:gd name="connsiteX2" fmla="*/ 143282 w 732693"/>
                <a:gd name="connsiteY2" fmla="*/ 369603 h 371231"/>
                <a:gd name="connsiteX3" fmla="*/ 416820 w 732693"/>
                <a:gd name="connsiteY3" fmla="*/ 203526 h 371231"/>
                <a:gd name="connsiteX4" fmla="*/ 592667 w 732693"/>
                <a:gd name="connsiteY4" fmla="*/ 164449 h 371231"/>
                <a:gd name="connsiteX5" fmla="*/ 719667 w 732693"/>
                <a:gd name="connsiteY5" fmla="*/ 47218 h 371231"/>
                <a:gd name="connsiteX6" fmla="*/ 514513 w 732693"/>
                <a:gd name="connsiteY6" fmla="*/ 8141 h 371231"/>
                <a:gd name="connsiteX7" fmla="*/ 104205 w 732693"/>
                <a:gd name="connsiteY7" fmla="*/ 105834 h 371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693" h="371231">
                  <a:moveTo>
                    <a:pt x="104205" y="105834"/>
                  </a:moveTo>
                  <a:cubicBezTo>
                    <a:pt x="19538" y="140026"/>
                    <a:pt x="0" y="169334"/>
                    <a:pt x="6513" y="213295"/>
                  </a:cubicBezTo>
                  <a:cubicBezTo>
                    <a:pt x="13026" y="257256"/>
                    <a:pt x="74898" y="371231"/>
                    <a:pt x="143282" y="369603"/>
                  </a:cubicBezTo>
                  <a:cubicBezTo>
                    <a:pt x="211666" y="367975"/>
                    <a:pt x="341923" y="237718"/>
                    <a:pt x="416820" y="203526"/>
                  </a:cubicBezTo>
                  <a:cubicBezTo>
                    <a:pt x="491717" y="169334"/>
                    <a:pt x="542193" y="190500"/>
                    <a:pt x="592667" y="164449"/>
                  </a:cubicBezTo>
                  <a:cubicBezTo>
                    <a:pt x="643142" y="138398"/>
                    <a:pt x="732693" y="73269"/>
                    <a:pt x="719667" y="47218"/>
                  </a:cubicBezTo>
                  <a:cubicBezTo>
                    <a:pt x="706641" y="21167"/>
                    <a:pt x="615462" y="0"/>
                    <a:pt x="514513" y="8141"/>
                  </a:cubicBezTo>
                  <a:cubicBezTo>
                    <a:pt x="413564" y="16282"/>
                    <a:pt x="188872" y="71642"/>
                    <a:pt x="104205" y="105834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311150" y="2009775"/>
              <a:ext cx="74613" cy="73025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1960563" y="2700338"/>
              <a:ext cx="74612" cy="74612"/>
            </a:xfrm>
            <a:prstGeom prst="ellipse">
              <a:avLst/>
            </a:prstGeom>
            <a:solidFill>
              <a:srgbClr val="FF0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 bwMode="auto">
            <a:xfrm>
              <a:off x="2073275" y="2741613"/>
              <a:ext cx="74613" cy="74612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2" name="Ellipse 131"/>
            <p:cNvSpPr/>
            <p:nvPr/>
          </p:nvSpPr>
          <p:spPr bwMode="auto">
            <a:xfrm>
              <a:off x="1247775" y="2782888"/>
              <a:ext cx="74613" cy="73025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3" name="Ellipse 132"/>
            <p:cNvSpPr/>
            <p:nvPr/>
          </p:nvSpPr>
          <p:spPr bwMode="auto">
            <a:xfrm>
              <a:off x="1322388" y="1885950"/>
              <a:ext cx="76200" cy="74613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4" name="Forme libre 133"/>
            <p:cNvSpPr/>
            <p:nvPr/>
          </p:nvSpPr>
          <p:spPr bwMode="auto">
            <a:xfrm>
              <a:off x="2635250" y="2513013"/>
              <a:ext cx="198438" cy="255587"/>
            </a:xfrm>
            <a:custGeom>
              <a:avLst/>
              <a:gdLst>
                <a:gd name="connsiteX0" fmla="*/ 37449 w 402167"/>
                <a:gd name="connsiteY0" fmla="*/ 258885 h 473808"/>
                <a:gd name="connsiteX1" fmla="*/ 47219 w 402167"/>
                <a:gd name="connsiteY1" fmla="*/ 376116 h 473808"/>
                <a:gd name="connsiteX2" fmla="*/ 291449 w 402167"/>
                <a:gd name="connsiteY2" fmla="*/ 424962 h 473808"/>
                <a:gd name="connsiteX3" fmla="*/ 398911 w 402167"/>
                <a:gd name="connsiteY3" fmla="*/ 83039 h 473808"/>
                <a:gd name="connsiteX4" fmla="*/ 271911 w 402167"/>
                <a:gd name="connsiteY4" fmla="*/ 24423 h 473808"/>
                <a:gd name="connsiteX5" fmla="*/ 37449 w 402167"/>
                <a:gd name="connsiteY5" fmla="*/ 258885 h 47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167" h="473808">
                  <a:moveTo>
                    <a:pt x="37449" y="258885"/>
                  </a:moveTo>
                  <a:cubicBezTo>
                    <a:pt x="0" y="317501"/>
                    <a:pt x="4886" y="348437"/>
                    <a:pt x="47219" y="376116"/>
                  </a:cubicBezTo>
                  <a:cubicBezTo>
                    <a:pt x="89552" y="403796"/>
                    <a:pt x="232834" y="473808"/>
                    <a:pt x="291449" y="424962"/>
                  </a:cubicBezTo>
                  <a:cubicBezTo>
                    <a:pt x="350064" y="376116"/>
                    <a:pt x="402167" y="149796"/>
                    <a:pt x="398911" y="83039"/>
                  </a:cubicBezTo>
                  <a:cubicBezTo>
                    <a:pt x="395655" y="16283"/>
                    <a:pt x="330526" y="0"/>
                    <a:pt x="271911" y="24423"/>
                  </a:cubicBezTo>
                  <a:cubicBezTo>
                    <a:pt x="213296" y="48846"/>
                    <a:pt x="74898" y="200270"/>
                    <a:pt x="37449" y="258885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5" name="Forme libre 134"/>
            <p:cNvSpPr/>
            <p:nvPr/>
          </p:nvSpPr>
          <p:spPr bwMode="auto">
            <a:xfrm>
              <a:off x="2833688" y="2628900"/>
              <a:ext cx="149225" cy="155575"/>
            </a:xfrm>
            <a:custGeom>
              <a:avLst/>
              <a:gdLst>
                <a:gd name="connsiteX0" fmla="*/ 37449 w 402167"/>
                <a:gd name="connsiteY0" fmla="*/ 258885 h 473808"/>
                <a:gd name="connsiteX1" fmla="*/ 47219 w 402167"/>
                <a:gd name="connsiteY1" fmla="*/ 376116 h 473808"/>
                <a:gd name="connsiteX2" fmla="*/ 291449 w 402167"/>
                <a:gd name="connsiteY2" fmla="*/ 424962 h 473808"/>
                <a:gd name="connsiteX3" fmla="*/ 398911 w 402167"/>
                <a:gd name="connsiteY3" fmla="*/ 83039 h 473808"/>
                <a:gd name="connsiteX4" fmla="*/ 271911 w 402167"/>
                <a:gd name="connsiteY4" fmla="*/ 24423 h 473808"/>
                <a:gd name="connsiteX5" fmla="*/ 37449 w 402167"/>
                <a:gd name="connsiteY5" fmla="*/ 258885 h 47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167" h="473808">
                  <a:moveTo>
                    <a:pt x="37449" y="258885"/>
                  </a:moveTo>
                  <a:cubicBezTo>
                    <a:pt x="0" y="317501"/>
                    <a:pt x="4886" y="348437"/>
                    <a:pt x="47219" y="376116"/>
                  </a:cubicBezTo>
                  <a:cubicBezTo>
                    <a:pt x="89552" y="403796"/>
                    <a:pt x="232834" y="473808"/>
                    <a:pt x="291449" y="424962"/>
                  </a:cubicBezTo>
                  <a:cubicBezTo>
                    <a:pt x="350064" y="376116"/>
                    <a:pt x="402167" y="149796"/>
                    <a:pt x="398911" y="83039"/>
                  </a:cubicBezTo>
                  <a:cubicBezTo>
                    <a:pt x="395655" y="16283"/>
                    <a:pt x="330526" y="0"/>
                    <a:pt x="271911" y="24423"/>
                  </a:cubicBezTo>
                  <a:cubicBezTo>
                    <a:pt x="213296" y="48846"/>
                    <a:pt x="74898" y="200270"/>
                    <a:pt x="37449" y="258885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6" name="Forme libre 135"/>
            <p:cNvSpPr/>
            <p:nvPr/>
          </p:nvSpPr>
          <p:spPr bwMode="auto">
            <a:xfrm>
              <a:off x="2055813" y="2254250"/>
              <a:ext cx="242887" cy="200025"/>
            </a:xfrm>
            <a:custGeom>
              <a:avLst/>
              <a:gdLst>
                <a:gd name="connsiteX0" fmla="*/ 86295 w 493346"/>
                <a:gd name="connsiteY0" fmla="*/ 30936 h 367975"/>
                <a:gd name="connsiteX1" fmla="*/ 47218 w 493346"/>
                <a:gd name="connsiteY1" fmla="*/ 226321 h 367975"/>
                <a:gd name="connsiteX2" fmla="*/ 369603 w 493346"/>
                <a:gd name="connsiteY2" fmla="*/ 343552 h 367975"/>
                <a:gd name="connsiteX3" fmla="*/ 477064 w 493346"/>
                <a:gd name="connsiteY3" fmla="*/ 79782 h 367975"/>
                <a:gd name="connsiteX4" fmla="*/ 271910 w 493346"/>
                <a:gd name="connsiteY4" fmla="*/ 40705 h 367975"/>
                <a:gd name="connsiteX5" fmla="*/ 86295 w 493346"/>
                <a:gd name="connsiteY5" fmla="*/ 30936 h 3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3346" h="367975">
                  <a:moveTo>
                    <a:pt x="86295" y="30936"/>
                  </a:moveTo>
                  <a:cubicBezTo>
                    <a:pt x="48846" y="61872"/>
                    <a:pt x="0" y="174218"/>
                    <a:pt x="47218" y="226321"/>
                  </a:cubicBezTo>
                  <a:cubicBezTo>
                    <a:pt x="94436" y="278424"/>
                    <a:pt x="297962" y="367975"/>
                    <a:pt x="369603" y="343552"/>
                  </a:cubicBezTo>
                  <a:cubicBezTo>
                    <a:pt x="441244" y="319129"/>
                    <a:pt x="493346" y="130257"/>
                    <a:pt x="477064" y="79782"/>
                  </a:cubicBezTo>
                  <a:cubicBezTo>
                    <a:pt x="460782" y="29308"/>
                    <a:pt x="340295" y="45590"/>
                    <a:pt x="271910" y="40705"/>
                  </a:cubicBezTo>
                  <a:cubicBezTo>
                    <a:pt x="203525" y="35821"/>
                    <a:pt x="123744" y="0"/>
                    <a:pt x="86295" y="30936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7" name="Ellipse 136"/>
            <p:cNvSpPr/>
            <p:nvPr/>
          </p:nvSpPr>
          <p:spPr bwMode="auto">
            <a:xfrm>
              <a:off x="1998663" y="2438400"/>
              <a:ext cx="74612" cy="74613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8" name="Forme libre 137"/>
            <p:cNvSpPr/>
            <p:nvPr/>
          </p:nvSpPr>
          <p:spPr bwMode="auto">
            <a:xfrm>
              <a:off x="2409825" y="1960563"/>
              <a:ext cx="150813" cy="122237"/>
            </a:xfrm>
            <a:custGeom>
              <a:avLst/>
              <a:gdLst>
                <a:gd name="connsiteX0" fmla="*/ 37449 w 402167"/>
                <a:gd name="connsiteY0" fmla="*/ 258885 h 473808"/>
                <a:gd name="connsiteX1" fmla="*/ 47219 w 402167"/>
                <a:gd name="connsiteY1" fmla="*/ 376116 h 473808"/>
                <a:gd name="connsiteX2" fmla="*/ 291449 w 402167"/>
                <a:gd name="connsiteY2" fmla="*/ 424962 h 473808"/>
                <a:gd name="connsiteX3" fmla="*/ 398911 w 402167"/>
                <a:gd name="connsiteY3" fmla="*/ 83039 h 473808"/>
                <a:gd name="connsiteX4" fmla="*/ 271911 w 402167"/>
                <a:gd name="connsiteY4" fmla="*/ 24423 h 473808"/>
                <a:gd name="connsiteX5" fmla="*/ 37449 w 402167"/>
                <a:gd name="connsiteY5" fmla="*/ 258885 h 47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167" h="473808">
                  <a:moveTo>
                    <a:pt x="37449" y="258885"/>
                  </a:moveTo>
                  <a:cubicBezTo>
                    <a:pt x="0" y="317501"/>
                    <a:pt x="4886" y="348437"/>
                    <a:pt x="47219" y="376116"/>
                  </a:cubicBezTo>
                  <a:cubicBezTo>
                    <a:pt x="89552" y="403796"/>
                    <a:pt x="232834" y="473808"/>
                    <a:pt x="291449" y="424962"/>
                  </a:cubicBezTo>
                  <a:cubicBezTo>
                    <a:pt x="350064" y="376116"/>
                    <a:pt x="402167" y="149796"/>
                    <a:pt x="398911" y="83039"/>
                  </a:cubicBezTo>
                  <a:cubicBezTo>
                    <a:pt x="395655" y="16283"/>
                    <a:pt x="330526" y="0"/>
                    <a:pt x="271911" y="24423"/>
                  </a:cubicBezTo>
                  <a:cubicBezTo>
                    <a:pt x="213296" y="48846"/>
                    <a:pt x="74898" y="200270"/>
                    <a:pt x="37449" y="258885"/>
                  </a:cubicBezTo>
                  <a:close/>
                </a:path>
              </a:pathLst>
            </a:cu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39" name="Ellipse 138"/>
            <p:cNvSpPr/>
            <p:nvPr/>
          </p:nvSpPr>
          <p:spPr bwMode="auto">
            <a:xfrm>
              <a:off x="1622425" y="1795463"/>
              <a:ext cx="76200" cy="74612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40" name="Ellipse 139"/>
            <p:cNvSpPr/>
            <p:nvPr/>
          </p:nvSpPr>
          <p:spPr bwMode="auto">
            <a:xfrm>
              <a:off x="198438" y="2379663"/>
              <a:ext cx="74612" cy="74612"/>
            </a:xfrm>
            <a:prstGeom prst="ellipse">
              <a:avLst/>
            </a:prstGeom>
            <a:solidFill>
              <a:srgbClr val="8EB4E3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2"/>
                </a:solidFill>
              </a:endParaRPr>
            </a:p>
          </p:txBody>
        </p:sp>
        <p:pic>
          <p:nvPicPr>
            <p:cNvPr id="141" name="Image 66" descr="2000px-World_map_blank_without_borders.sv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7997" y="1384300"/>
              <a:ext cx="2900803" cy="176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2" name="Connecteur droit 141"/>
          <p:cNvCxnSpPr/>
          <p:nvPr/>
        </p:nvCxnSpPr>
        <p:spPr>
          <a:xfrm rot="10800000" flipV="1">
            <a:off x="2704877" y="2510850"/>
            <a:ext cx="1837524" cy="970538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 rot="10800000">
            <a:off x="4590955" y="2510851"/>
            <a:ext cx="2892049" cy="970541"/>
          </a:xfrm>
          <a:prstGeom prst="line">
            <a:avLst/>
          </a:prstGeom>
          <a:ln w="12700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ZoneTexte 143"/>
          <p:cNvSpPr txBox="1"/>
          <p:nvPr/>
        </p:nvSpPr>
        <p:spPr>
          <a:xfrm>
            <a:off x="5795351" y="4267200"/>
            <a:ext cx="132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2"/>
                </a:solidFill>
              </a:rPr>
              <a:t>Crozet </a:t>
            </a:r>
            <a:r>
              <a:rPr lang="fr-FR" sz="1600" dirty="0" err="1" smtClean="0">
                <a:solidFill>
                  <a:schemeClr val="bg2"/>
                </a:solidFill>
              </a:rPr>
              <a:t>islands</a:t>
            </a:r>
            <a:endParaRPr lang="fr-FR" sz="1600" dirty="0">
              <a:solidFill>
                <a:schemeClr val="bg2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5907291" y="5011579"/>
            <a:ext cx="9557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2"/>
                </a:solidFill>
              </a:rPr>
              <a:t>Possession Is.</a:t>
            </a:r>
            <a:endParaRPr lang="fr-FR" sz="1100" dirty="0">
              <a:solidFill>
                <a:schemeClr val="bg2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6496314" y="5206916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2"/>
                </a:solidFill>
              </a:rPr>
              <a:t>Est Is.</a:t>
            </a:r>
            <a:endParaRPr lang="fr-FR" sz="1000" dirty="0">
              <a:solidFill>
                <a:schemeClr val="bg2"/>
              </a:solidFill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4960140" y="4939866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bg2"/>
                </a:solidFill>
              </a:rPr>
              <a:t>Cochons Is.</a:t>
            </a:r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3084066" y="5715000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2"/>
                </a:solidFill>
              </a:rPr>
              <a:t>EEZ</a:t>
            </a:r>
            <a:endParaRPr lang="fr-FR" sz="1100" dirty="0">
              <a:solidFill>
                <a:schemeClr val="bg2"/>
              </a:solidFill>
            </a:endParaRPr>
          </a:p>
        </p:txBody>
      </p:sp>
      <p:pic>
        <p:nvPicPr>
          <p:cNvPr id="149" name="Image 12"/>
          <p:cNvPicPr>
            <a:picLocks noChangeAspect="1"/>
          </p:cNvPicPr>
          <p:nvPr/>
        </p:nvPicPr>
        <p:blipFill>
          <a:blip r:embed="rId6"/>
          <a:srcRect l="2949" t="3594" r="2673" b="35008"/>
          <a:stretch>
            <a:fillRect/>
          </a:stretch>
        </p:blipFill>
        <p:spPr bwMode="auto">
          <a:xfrm>
            <a:off x="6286277" y="4031189"/>
            <a:ext cx="469762" cy="23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0" name="Connecteur droit 149"/>
          <p:cNvCxnSpPr/>
          <p:nvPr/>
        </p:nvCxnSpPr>
        <p:spPr>
          <a:xfrm>
            <a:off x="6591077" y="6248400"/>
            <a:ext cx="676735" cy="1588"/>
          </a:xfrm>
          <a:prstGeom prst="line">
            <a:avLst/>
          </a:prstGeom>
          <a:ln>
            <a:solidFill>
              <a:schemeClr val="tx1">
                <a:lumMod val="65000"/>
                <a:alpha val="4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ZoneTexte 150"/>
          <p:cNvSpPr txBox="1"/>
          <p:nvPr/>
        </p:nvSpPr>
        <p:spPr>
          <a:xfrm>
            <a:off x="6667277" y="6019800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bg2"/>
                </a:solidFill>
              </a:rPr>
              <a:t>100 km</a:t>
            </a:r>
            <a:endParaRPr lang="fr-FR" sz="900" dirty="0">
              <a:solidFill>
                <a:schemeClr val="bg2"/>
              </a:solidFill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2799339" y="3733800"/>
            <a:ext cx="286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2"/>
                </a:solidFill>
              </a:rPr>
              <a:t>N</a:t>
            </a:r>
            <a:endParaRPr lang="fr-FR" sz="1100" dirty="0">
              <a:solidFill>
                <a:schemeClr val="bg2"/>
              </a:solidFill>
            </a:endParaRPr>
          </a:p>
        </p:txBody>
      </p:sp>
      <p:cxnSp>
        <p:nvCxnSpPr>
          <p:cNvPr id="153" name="Connecteur droit avec flèche 152"/>
          <p:cNvCxnSpPr/>
          <p:nvPr/>
        </p:nvCxnSpPr>
        <p:spPr>
          <a:xfrm rot="5400000" flipH="1" flipV="1">
            <a:off x="2816266" y="4079612"/>
            <a:ext cx="236011" cy="1588"/>
          </a:xfrm>
          <a:prstGeom prst="straightConnector1">
            <a:avLst/>
          </a:prstGeom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683568" y="76201"/>
            <a:ext cx="1752600" cy="44267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8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90816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315743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4" name="ZoneTexte 57"/>
          <p:cNvSpPr txBox="1">
            <a:spLocks noChangeArrowheads="1"/>
          </p:cNvSpPr>
          <p:nvPr/>
        </p:nvSpPr>
        <p:spPr bwMode="auto">
          <a:xfrm>
            <a:off x="539552" y="908720"/>
            <a:ext cx="2657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Study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area: the Crozet EEZ</a:t>
            </a:r>
            <a:endParaRPr lang="fr-FR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1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555787" y="6516055"/>
            <a:ext cx="6599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Labadie, G., 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Fay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R., Barbraud, C.,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2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In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Prep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J.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Mammalogy</a:t>
            </a:r>
            <a:r>
              <a:rPr lang="en-US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endParaRPr lang="fr-FR" sz="12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30" t="12957"/>
          <a:stretch/>
        </p:blipFill>
        <p:spPr>
          <a:xfrm>
            <a:off x="0" y="1484784"/>
            <a:ext cx="9079969" cy="32406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91880" y="4653136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Successive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longline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sets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44033" y="1196752"/>
            <a:ext cx="277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Distance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between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sets (km)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79712" y="5373216"/>
            <a:ext cx="560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</a:rPr>
              <a:t>Variables </a:t>
            </a:r>
            <a:r>
              <a:rPr lang="fr-FR" sz="2000" b="1" dirty="0" err="1" smtClean="0">
                <a:solidFill>
                  <a:schemeClr val="accent2"/>
                </a:solidFill>
              </a:rPr>
              <a:t>influencing</a:t>
            </a:r>
            <a:r>
              <a:rPr lang="fr-FR" sz="2000" b="1" dirty="0" smtClean="0">
                <a:solidFill>
                  <a:schemeClr val="accent2"/>
                </a:solidFill>
              </a:rPr>
              <a:t> the </a:t>
            </a:r>
            <a:r>
              <a:rPr lang="fr-FR" sz="2000" b="1" dirty="0" err="1" smtClean="0">
                <a:solidFill>
                  <a:schemeClr val="accent2"/>
                </a:solidFill>
              </a:rPr>
              <a:t>Decision</a:t>
            </a:r>
            <a:r>
              <a:rPr lang="fr-FR" sz="2000" b="1" dirty="0" smtClean="0">
                <a:solidFill>
                  <a:schemeClr val="accent2"/>
                </a:solidFill>
              </a:rPr>
              <a:t> </a:t>
            </a:r>
            <a:r>
              <a:rPr lang="fr-FR" sz="2000" b="1" dirty="0" err="1" smtClean="0">
                <a:solidFill>
                  <a:schemeClr val="accent2"/>
                </a:solidFill>
              </a:rPr>
              <a:t>making</a:t>
            </a:r>
            <a:r>
              <a:rPr lang="fr-FR" sz="2000" b="1" dirty="0" smtClean="0">
                <a:solidFill>
                  <a:schemeClr val="accent2"/>
                </a:solidFill>
              </a:rPr>
              <a:t> </a:t>
            </a:r>
            <a:r>
              <a:rPr lang="fr-FR" sz="2000" b="1" dirty="0" err="1" smtClean="0">
                <a:solidFill>
                  <a:schemeClr val="accent2"/>
                </a:solidFill>
              </a:rPr>
              <a:t>process</a:t>
            </a:r>
            <a:r>
              <a:rPr lang="fr-FR" sz="2000" b="1" dirty="0" smtClean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3356992"/>
            <a:ext cx="1728192" cy="864096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95536" y="2852936"/>
            <a:ext cx="170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504D"/>
                </a:solidFill>
              </a:rPr>
              <a:t>1 </a:t>
            </a:r>
            <a:r>
              <a:rPr lang="fr-FR" dirty="0" err="1" smtClean="0">
                <a:solidFill>
                  <a:srgbClr val="C0504D"/>
                </a:solidFill>
              </a:rPr>
              <a:t>fishing</a:t>
            </a:r>
            <a:r>
              <a:rPr lang="fr-FR" dirty="0" smtClean="0">
                <a:solidFill>
                  <a:srgbClr val="C0504D"/>
                </a:solidFill>
              </a:rPr>
              <a:t> session</a:t>
            </a:r>
            <a:endParaRPr lang="fr-FR" dirty="0">
              <a:solidFill>
                <a:srgbClr val="C0504D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195736" y="2132856"/>
            <a:ext cx="0" cy="79208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403648" y="1700808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C0504D"/>
                </a:solidFill>
              </a:rPr>
              <a:t>Leaves</a:t>
            </a:r>
            <a:r>
              <a:rPr lang="fr-FR" dirty="0" smtClean="0">
                <a:solidFill>
                  <a:srgbClr val="C0504D"/>
                </a:solidFill>
              </a:rPr>
              <a:t> </a:t>
            </a:r>
            <a:r>
              <a:rPr lang="fr-FR" dirty="0" err="1" smtClean="0">
                <a:solidFill>
                  <a:srgbClr val="C0504D"/>
                </a:solidFill>
              </a:rPr>
              <a:t>fishing</a:t>
            </a:r>
            <a:r>
              <a:rPr lang="fr-FR" dirty="0" smtClean="0">
                <a:solidFill>
                  <a:srgbClr val="C0504D"/>
                </a:solidFill>
              </a:rPr>
              <a:t> area</a:t>
            </a:r>
            <a:endParaRPr lang="fr-FR" dirty="0">
              <a:solidFill>
                <a:srgbClr val="C0504D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364088" y="116632"/>
            <a:ext cx="144016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876256" y="116632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2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richard\Documents\R\proba(leave)=f(sum weight fish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6662"/>
            <a:ext cx="7864993" cy="55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32040" y="6453336"/>
            <a:ext cx="326243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Total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weight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toothfish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per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day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21536" y="6453336"/>
            <a:ext cx="326243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Total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weight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toothfish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per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day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-500832" y="3821313"/>
            <a:ext cx="216207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Probability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leaving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3522323" y="3821314"/>
            <a:ext cx="216207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Probability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leaving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971436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accent2"/>
                </a:solidFill>
              </a:rPr>
              <a:t>between</a:t>
            </a:r>
            <a:r>
              <a:rPr lang="fr-FR" b="1" dirty="0">
                <a:solidFill>
                  <a:schemeClr val="accent2"/>
                </a:solidFill>
              </a:rPr>
              <a:t>-skippers </a:t>
            </a:r>
            <a:r>
              <a:rPr lang="fr-FR" b="1" dirty="0" smtClean="0">
                <a:solidFill>
                  <a:schemeClr val="accent2"/>
                </a:solidFill>
              </a:rPr>
              <a:t>variations in </a:t>
            </a:r>
            <a:r>
              <a:rPr lang="fr-FR" b="1" dirty="0" err="1" smtClean="0">
                <a:solidFill>
                  <a:schemeClr val="accent2"/>
                </a:solidFill>
              </a:rPr>
              <a:t>decision</a:t>
            </a:r>
            <a:r>
              <a:rPr lang="fr-FR" b="1" dirty="0" smtClean="0">
                <a:solidFill>
                  <a:schemeClr val="accent2"/>
                </a:solidFill>
              </a:rPr>
              <a:t> </a:t>
            </a:r>
            <a:r>
              <a:rPr lang="fr-FR" b="1" dirty="0" err="1" smtClean="0">
                <a:solidFill>
                  <a:schemeClr val="accent2"/>
                </a:solidFill>
              </a:rPr>
              <a:t>making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364088" y="116632"/>
            <a:ext cx="144016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876256" y="116632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0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richard\Documents\R\proba of leaving = f(mass per day+nb kw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1" r="7121"/>
          <a:stretch/>
        </p:blipFill>
        <p:spPr bwMode="auto">
          <a:xfrm>
            <a:off x="395536" y="1700808"/>
            <a:ext cx="3867911" cy="465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899592" y="5805264"/>
            <a:ext cx="326243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Total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weight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toothfish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per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day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-510125" y="3533281"/>
            <a:ext cx="216207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Probability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leaving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971436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accent2"/>
                </a:solidFill>
              </a:rPr>
              <a:t>between</a:t>
            </a:r>
            <a:r>
              <a:rPr lang="fr-FR" b="1" dirty="0">
                <a:solidFill>
                  <a:schemeClr val="accent2"/>
                </a:solidFill>
              </a:rPr>
              <a:t>-skippers </a:t>
            </a:r>
            <a:r>
              <a:rPr lang="fr-FR" b="1" dirty="0" smtClean="0">
                <a:solidFill>
                  <a:schemeClr val="accent2"/>
                </a:solidFill>
              </a:rPr>
              <a:t>variations in </a:t>
            </a:r>
            <a:r>
              <a:rPr lang="fr-FR" b="1" dirty="0" err="1" smtClean="0">
                <a:solidFill>
                  <a:schemeClr val="accent2"/>
                </a:solidFill>
              </a:rPr>
              <a:t>decision</a:t>
            </a:r>
            <a:r>
              <a:rPr lang="fr-FR" b="1" dirty="0" smtClean="0">
                <a:solidFill>
                  <a:schemeClr val="accent2"/>
                </a:solidFill>
              </a:rPr>
              <a:t> </a:t>
            </a:r>
            <a:r>
              <a:rPr lang="fr-FR" b="1" dirty="0" err="1" smtClean="0">
                <a:solidFill>
                  <a:schemeClr val="accent2"/>
                </a:solidFill>
              </a:rPr>
              <a:t>making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16016" y="234888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504D"/>
                </a:solidFill>
              </a:rPr>
              <a:t>Influence of the </a:t>
            </a:r>
            <a:r>
              <a:rPr lang="fr-FR" dirty="0" err="1" smtClean="0">
                <a:solidFill>
                  <a:srgbClr val="C0504D"/>
                </a:solidFill>
              </a:rPr>
              <a:t>number</a:t>
            </a:r>
            <a:r>
              <a:rPr lang="fr-FR" dirty="0" smtClean="0">
                <a:solidFill>
                  <a:srgbClr val="C0504D"/>
                </a:solidFill>
              </a:rPr>
              <a:t> of killer </a:t>
            </a:r>
            <a:r>
              <a:rPr lang="fr-FR" dirty="0" err="1" smtClean="0">
                <a:solidFill>
                  <a:srgbClr val="C0504D"/>
                </a:solidFill>
              </a:rPr>
              <a:t>whales</a:t>
            </a:r>
            <a:endParaRPr lang="fr-FR" dirty="0">
              <a:solidFill>
                <a:srgbClr val="C0504D"/>
              </a:solidFill>
            </a:endParaRPr>
          </a:p>
        </p:txBody>
      </p:sp>
      <p:cxnSp>
        <p:nvCxnSpPr>
          <p:cNvPr id="6" name="Connecteur droit avec flèche 5"/>
          <p:cNvCxnSpPr>
            <a:stCxn id="4" idx="1"/>
          </p:cNvCxnSpPr>
          <p:nvPr/>
        </p:nvCxnSpPr>
        <p:spPr>
          <a:xfrm flipH="1">
            <a:off x="3707904" y="2533546"/>
            <a:ext cx="1008112" cy="895454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364088" y="116632"/>
            <a:ext cx="144016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876256" y="116632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4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richard\Documents\R\efficacité pres kw_kme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67641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23528" y="908720"/>
            <a:ext cx="62889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Mass of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toothfish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per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day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per skipper in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presence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killer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whales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76256" y="1124744"/>
            <a:ext cx="1991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504D"/>
                </a:solidFill>
              </a:rPr>
              <a:t>Variations of </a:t>
            </a:r>
            <a:r>
              <a:rPr lang="fr-FR" dirty="0" err="1" smtClean="0">
                <a:solidFill>
                  <a:srgbClr val="C0504D"/>
                </a:solidFill>
              </a:rPr>
              <a:t>efficiency</a:t>
            </a:r>
            <a:r>
              <a:rPr lang="fr-FR" dirty="0" smtClean="0">
                <a:solidFill>
                  <a:srgbClr val="C0504D"/>
                </a:solidFill>
              </a:rPr>
              <a:t> </a:t>
            </a:r>
            <a:r>
              <a:rPr lang="fr-FR" dirty="0" err="1" smtClean="0">
                <a:solidFill>
                  <a:srgbClr val="C0504D"/>
                </a:solidFill>
              </a:rPr>
              <a:t>between</a:t>
            </a:r>
            <a:r>
              <a:rPr lang="fr-FR" dirty="0" smtClean="0">
                <a:solidFill>
                  <a:srgbClr val="C0504D"/>
                </a:solidFill>
              </a:rPr>
              <a:t> skippers</a:t>
            </a:r>
            <a:endParaRPr lang="fr-FR" dirty="0">
              <a:solidFill>
                <a:srgbClr val="C0504D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08160" y="116632"/>
            <a:ext cx="138392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364088" y="116632"/>
            <a:ext cx="1440160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76256" y="116632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268760"/>
            <a:ext cx="6048672" cy="2808312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804248" y="2348880"/>
            <a:ext cx="2144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Highly</a:t>
            </a:r>
            <a:r>
              <a:rPr lang="fr-F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efficient skippers</a:t>
            </a:r>
          </a:p>
          <a:p>
            <a:pPr algn="ctr"/>
            <a:endParaRPr lang="fr-FR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Significant</a:t>
            </a:r>
            <a:r>
              <a:rPr lang="fr-F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variables:</a:t>
            </a:r>
          </a:p>
          <a:p>
            <a:pPr algn="ctr"/>
            <a:endParaRPr lang="fr-FR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Longline</a:t>
            </a:r>
            <a:r>
              <a:rPr lang="fr-F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length</a:t>
            </a:r>
            <a:endParaRPr lang="fr-FR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endParaRPr lang="fr-FR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Hauling</a:t>
            </a:r>
            <a:r>
              <a:rPr lang="fr-F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speed</a:t>
            </a:r>
          </a:p>
          <a:p>
            <a:pPr marL="285750" indent="-285750" algn="ctr">
              <a:buFontTx/>
              <a:buChar char="-"/>
            </a:pPr>
            <a:endParaRPr lang="fr-FR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Depth</a:t>
            </a:r>
            <a:endParaRPr lang="fr-FR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endParaRPr lang="fr-FR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Experience</a:t>
            </a:r>
            <a:endParaRPr lang="fr-FR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4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533400" y="228600"/>
            <a:ext cx="3429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err="1">
                <a:solidFill>
                  <a:schemeClr val="accent2"/>
                </a:solidFill>
                <a:latin typeface="+mn-lt"/>
              </a:rPr>
              <a:t>Acknowledgements</a:t>
            </a:r>
            <a:endParaRPr lang="fr-FR" sz="2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5" name="Picture 5" descr="Imag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514600"/>
            <a:ext cx="90577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0" descr="mnh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514600"/>
            <a:ext cx="94952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28600" y="50292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14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Photographers</a:t>
            </a:r>
            <a:endParaRPr lang="fr-FR" sz="1000" b="1">
              <a:solidFill>
                <a:schemeClr val="bg2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pPr algn="just" eaLnBrk="0" hangingPunct="0"/>
            <a:r>
              <a:rPr lang="fr-FR" sz="10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AUBERT Jean Luc; BARRETT-LENNARD Lance; BEILLOEIL; BELBEYC'H Bruno; BERTHET Philippe; BERTRAND Geoffrey; BLANCHARD Pierrick; BOITEAU Christophe;</a:t>
            </a:r>
          </a:p>
          <a:p>
            <a:pPr algn="just" eaLnBrk="0" hangingPunct="0"/>
            <a:r>
              <a:rPr lang="fr-FR" sz="10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BONNET Joël; BOST Charles-André; BURLE Marie-Hélène; CARCAILLET Christopher; CARDOT Gilles; CHEVRIER Claude; DE STEPHANIS Renaud; DERVAUX Antoine;</a:t>
            </a:r>
          </a:p>
          <a:p>
            <a:pPr algn="just" eaLnBrk="0" hangingPunct="0"/>
            <a:r>
              <a:rPr lang="fr-FR" sz="10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DESMARET Rolland; DESPIN Bernard; DONDELINGER Caroline; DOREMUS Ghislain; DUFRENE Rémy; FERNANDEZ Eric; FOURNIER Jean-Charles; GASCO Nicolas GAUTHIER-CLERC Michel; GOUEDARD Yvon; GUINET Christophe; HANDRICH Yves; HANUISE Nicolas; HOARAU Eric; LANGUENOU Roger; LE CORRE Yann; LEGRAN Jérôme; LEMARCHAN Christian; LEQUETTE Benoît; LERIDON Jean; LEROUX Eric; LESCAROUX Jean-Michel; LOUBON Maxime; MAISON Jérome; MANGIN Stéphane; MANILEVE Patrick; MARECHAL Pierre; MELLEE Jean-Luc; MOURIES Jacques; NOORKHAN Alain; NOYAN Patrick; PAULIN Rémy; PAWLOWSKI Frédéric; PERROT Yohann; PETER Jean; RIDOUX Vincent; RINGOT Frédéric; SCHWEBEL Luc; SORIN Dominique; STENBERGER Ludovic;THERON Franck;  TIXIER Paul; VERLAND Henri; VERMANDE Hugues; VILLEMIN Catherine; WEIMERSKIRCH Henri</a:t>
            </a:r>
          </a:p>
        </p:txBody>
      </p:sp>
      <p:pic>
        <p:nvPicPr>
          <p:cNvPr id="41" name="Imag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667000"/>
            <a:ext cx="12954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ZoneTexte 11"/>
          <p:cNvSpPr txBox="1">
            <a:spLocks noChangeArrowheads="1"/>
          </p:cNvSpPr>
          <p:nvPr/>
        </p:nvSpPr>
        <p:spPr bwMode="auto">
          <a:xfrm>
            <a:off x="304800" y="1752600"/>
            <a:ext cx="1371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Terres Australes et Antarctiques Françaises</a:t>
            </a:r>
          </a:p>
        </p:txBody>
      </p:sp>
      <p:pic>
        <p:nvPicPr>
          <p:cNvPr id="43" name="Imag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646363"/>
            <a:ext cx="12827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oneTexte 13"/>
          <p:cNvSpPr txBox="1">
            <a:spLocks noChangeArrowheads="1"/>
          </p:cNvSpPr>
          <p:nvPr/>
        </p:nvSpPr>
        <p:spPr bwMode="auto">
          <a:xfrm>
            <a:off x="1676400" y="1752600"/>
            <a:ext cx="1371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Réserve Naturelle des TAAF</a:t>
            </a:r>
          </a:p>
        </p:txBody>
      </p:sp>
      <p:sp>
        <p:nvSpPr>
          <p:cNvPr id="45" name="ZoneTexte 14"/>
          <p:cNvSpPr txBox="1">
            <a:spLocks noChangeArrowheads="1"/>
          </p:cNvSpPr>
          <p:nvPr/>
        </p:nvSpPr>
        <p:spPr bwMode="auto">
          <a:xfrm>
            <a:off x="2971800" y="1752600"/>
            <a:ext cx="1676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Muséum National d’Histoire Naturelle de Paris</a:t>
            </a:r>
          </a:p>
        </p:txBody>
      </p:sp>
      <p:sp>
        <p:nvSpPr>
          <p:cNvPr id="48" name="ZoneTexte 15"/>
          <p:cNvSpPr txBox="1">
            <a:spLocks noChangeArrowheads="1"/>
          </p:cNvSpPr>
          <p:nvPr/>
        </p:nvSpPr>
        <p:spPr bwMode="auto">
          <a:xfrm>
            <a:off x="5715000" y="1828800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Institut Polaire Français</a:t>
            </a:r>
          </a:p>
        </p:txBody>
      </p:sp>
      <p:pic>
        <p:nvPicPr>
          <p:cNvPr id="49" name="Image 16"/>
          <p:cNvPicPr>
            <a:picLocks noChangeAspect="1"/>
          </p:cNvPicPr>
          <p:nvPr/>
        </p:nvPicPr>
        <p:blipFill>
          <a:blip r:embed="rId6"/>
          <a:srcRect l="29784" t="41296" r="31950"/>
          <a:stretch>
            <a:fillRect/>
          </a:stretch>
        </p:blipFill>
        <p:spPr bwMode="auto">
          <a:xfrm>
            <a:off x="4495800" y="2590800"/>
            <a:ext cx="1447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ZoneTexte 17"/>
          <p:cNvSpPr txBox="1">
            <a:spLocks noChangeArrowheads="1"/>
          </p:cNvSpPr>
          <p:nvPr/>
        </p:nvSpPr>
        <p:spPr bwMode="auto">
          <a:xfrm>
            <a:off x="4383087" y="1752600"/>
            <a:ext cx="17129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Armements de pêche  à la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légine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réunionais</a:t>
            </a:r>
            <a:endParaRPr lang="fr-FR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1" name="ZoneTexte 18"/>
          <p:cNvSpPr txBox="1">
            <a:spLocks noChangeArrowheads="1"/>
          </p:cNvSpPr>
          <p:nvPr/>
        </p:nvSpPr>
        <p:spPr bwMode="auto">
          <a:xfrm>
            <a:off x="228600" y="1371600"/>
            <a:ext cx="256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Fundings and Partnership</a:t>
            </a:r>
          </a:p>
        </p:txBody>
      </p:sp>
      <p:sp>
        <p:nvSpPr>
          <p:cNvPr id="52" name="ZoneTexte 19"/>
          <p:cNvSpPr txBox="1">
            <a:spLocks noChangeArrowheads="1"/>
          </p:cNvSpPr>
          <p:nvPr/>
        </p:nvSpPr>
        <p:spPr bwMode="auto">
          <a:xfrm>
            <a:off x="228600" y="3657600"/>
            <a:ext cx="1395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Coordinators</a:t>
            </a:r>
          </a:p>
        </p:txBody>
      </p:sp>
      <p:sp>
        <p:nvSpPr>
          <p:cNvPr id="53" name="ZoneTexte 20"/>
          <p:cNvSpPr txBox="1">
            <a:spLocks noChangeArrowheads="1"/>
          </p:cNvSpPr>
          <p:nvPr/>
        </p:nvSpPr>
        <p:spPr bwMode="auto">
          <a:xfrm>
            <a:off x="1944688" y="3702050"/>
            <a:ext cx="524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solidFill>
                  <a:schemeClr val="bg2"/>
                </a:solidFill>
                <a:latin typeface="Calibri" pitchFamily="34" charset="0"/>
              </a:rPr>
              <a:t>Dr Christophe Guinet  Cédric Marteau   Pr. Guy Duhamel   Thierry Clot</a:t>
            </a:r>
          </a:p>
        </p:txBody>
      </p:sp>
      <p:sp>
        <p:nvSpPr>
          <p:cNvPr id="54" name="ZoneTexte 22"/>
          <p:cNvSpPr txBox="1">
            <a:spLocks noChangeArrowheads="1"/>
          </p:cNvSpPr>
          <p:nvPr/>
        </p:nvSpPr>
        <p:spPr bwMode="auto">
          <a:xfrm>
            <a:off x="228600" y="4038600"/>
            <a:ext cx="160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Data Collection</a:t>
            </a:r>
          </a:p>
        </p:txBody>
      </p:sp>
      <p:sp>
        <p:nvSpPr>
          <p:cNvPr id="55" name="ZoneTexte 23"/>
          <p:cNvSpPr txBox="1">
            <a:spLocks noChangeArrowheads="1"/>
          </p:cNvSpPr>
          <p:nvPr/>
        </p:nvSpPr>
        <p:spPr bwMode="auto">
          <a:xfrm>
            <a:off x="1981200" y="4100513"/>
            <a:ext cx="667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Fishery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observers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and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field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workers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of Possession Island –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special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thanks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to Nicolas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Gasco</a:t>
            </a:r>
            <a:endParaRPr lang="fr-FR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56" name="Image 24" descr="logo ceb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53847"/>
          <a:stretch>
            <a:fillRect/>
          </a:stretch>
        </p:blipFill>
        <p:spPr bwMode="auto">
          <a:xfrm>
            <a:off x="4953000" y="695325"/>
            <a:ext cx="762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9" descr="cnrs_ine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3113" y="838200"/>
            <a:ext cx="928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ZoneTexte 26"/>
          <p:cNvSpPr txBox="1">
            <a:spLocks noChangeArrowheads="1"/>
          </p:cNvSpPr>
          <p:nvPr/>
        </p:nvSpPr>
        <p:spPr bwMode="auto">
          <a:xfrm>
            <a:off x="6629400" y="1063625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chemeClr val="bg2"/>
                </a:solidFill>
                <a:latin typeface="Calibri" pitchFamily="34" charset="0"/>
              </a:rPr>
              <a:t>CEBC - CNRS</a:t>
            </a:r>
          </a:p>
        </p:txBody>
      </p:sp>
      <p:sp>
        <p:nvSpPr>
          <p:cNvPr id="59" name="ZoneTexte 27"/>
          <p:cNvSpPr txBox="1">
            <a:spLocks noChangeArrowheads="1"/>
          </p:cNvSpPr>
          <p:nvPr/>
        </p:nvSpPr>
        <p:spPr bwMode="auto">
          <a:xfrm>
            <a:off x="228600" y="4430713"/>
            <a:ext cx="168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Help in analyses</a:t>
            </a:r>
          </a:p>
        </p:txBody>
      </p:sp>
      <p:sp>
        <p:nvSpPr>
          <p:cNvPr id="60" name="ZoneTexte 28"/>
          <p:cNvSpPr txBox="1">
            <a:spLocks noChangeArrowheads="1"/>
          </p:cNvSpPr>
          <p:nvPr/>
        </p:nvSpPr>
        <p:spPr bwMode="auto">
          <a:xfrm>
            <a:off x="1981200" y="4492625"/>
            <a:ext cx="701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chemeClr val="bg2"/>
                </a:solidFill>
                <a:latin typeface="Calibri" pitchFamily="34" charset="0"/>
              </a:rPr>
              <a:t>M. Authier, M. Viviant, C. Barbraud, D. Pardo, D. Pinaud, J. Vacquie Garcia, T. Jeaniard Dudot, P.Monestiez</a:t>
            </a:r>
          </a:p>
        </p:txBody>
      </p:sp>
      <p:pic>
        <p:nvPicPr>
          <p:cNvPr id="27" name="Image 26"/>
          <p:cNvPicPr/>
          <p:nvPr/>
        </p:nvPicPr>
        <p:blipFill>
          <a:blip r:embed="rId9"/>
          <a:stretch>
            <a:fillRect/>
          </a:stretch>
        </p:blipFill>
        <p:spPr>
          <a:xfrm>
            <a:off x="7315200" y="2438400"/>
            <a:ext cx="1676400" cy="838200"/>
          </a:xfrm>
          <a:prstGeom prst="rect">
            <a:avLst/>
          </a:prstGeom>
        </p:spPr>
      </p:pic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7315200" y="1775936"/>
            <a:ext cx="1676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 smtClean="0">
                <a:solidFill>
                  <a:schemeClr val="bg2"/>
                </a:solidFill>
                <a:latin typeface="Calibri" pitchFamily="34" charset="0"/>
              </a:rPr>
              <a:t>Fondation d’entreprises des mers australes</a:t>
            </a:r>
            <a:endParaRPr lang="fr-FR" sz="1400" dirty="0">
              <a:solidFill>
                <a:schemeClr val="bg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9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Box 18"/>
          <p:cNvSpPr txBox="1">
            <a:spLocks noChangeArrowheads="1"/>
          </p:cNvSpPr>
          <p:nvPr/>
        </p:nvSpPr>
        <p:spPr bwMode="auto">
          <a:xfrm>
            <a:off x="7143568" y="1966469"/>
            <a:ext cx="57099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700" dirty="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2003-2011</a:t>
            </a:r>
          </a:p>
        </p:txBody>
      </p:sp>
      <p:sp>
        <p:nvSpPr>
          <p:cNvPr id="79" name="Text Box 16"/>
          <p:cNvSpPr txBox="1">
            <a:spLocks noChangeArrowheads="1"/>
          </p:cNvSpPr>
          <p:nvPr/>
        </p:nvSpPr>
        <p:spPr bwMode="auto">
          <a:xfrm>
            <a:off x="6258229" y="1966469"/>
            <a:ext cx="57099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7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2003-2010</a:t>
            </a:r>
          </a:p>
        </p:txBody>
      </p:sp>
      <p:pic>
        <p:nvPicPr>
          <p:cNvPr id="49" name="Picture 4" descr="C016 LS"/>
          <p:cNvPicPr>
            <a:picLocks noChangeAspect="1" noChangeArrowheads="1"/>
          </p:cNvPicPr>
          <p:nvPr/>
        </p:nvPicPr>
        <p:blipFill>
          <a:blip r:embed="rId2"/>
          <a:srcRect l="5191"/>
          <a:stretch>
            <a:fillRect/>
          </a:stretch>
        </p:blipFill>
        <p:spPr bwMode="auto">
          <a:xfrm>
            <a:off x="5837891" y="2132856"/>
            <a:ext cx="883386" cy="97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 descr="C023 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3512" y="2132856"/>
            <a:ext cx="975141" cy="14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" descr="S052 LS PI_0809 IDR 09 01 GASC Pal_027 Sighting_004 17h43mn16 _227 OR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012" y="3734233"/>
            <a:ext cx="870697" cy="101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6258229" y="1966469"/>
            <a:ext cx="0" cy="13271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 sz="1600">
              <a:solidFill>
                <a:schemeClr val="bg2"/>
              </a:solidFill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>
            <a:off x="6258229" y="1966469"/>
            <a:ext cx="1903429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 sz="1600">
              <a:solidFill>
                <a:schemeClr val="bg2"/>
              </a:solidFill>
            </a:endParaRPr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>
            <a:off x="8161658" y="1966469"/>
            <a:ext cx="0" cy="13271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 sz="1600">
              <a:solidFill>
                <a:schemeClr val="bg2"/>
              </a:solidFill>
            </a:endParaRP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43568" y="1966469"/>
            <a:ext cx="0" cy="13271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 sz="1600">
              <a:solidFill>
                <a:schemeClr val="bg2"/>
              </a:solidFill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194695" y="3125300"/>
            <a:ext cx="0" cy="619668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 sz="1100"/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6721277" y="3531847"/>
            <a:ext cx="3930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800" b="1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C149</a:t>
            </a: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7630650" y="1966469"/>
            <a:ext cx="3930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800" b="1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C023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6700410" y="1966469"/>
            <a:ext cx="3930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800" b="1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C017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5726245" y="1966469"/>
            <a:ext cx="3930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800" b="1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C016</a:t>
            </a:r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8206560" y="1966469"/>
            <a:ext cx="57099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7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2003-2011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7189813" y="3531847"/>
            <a:ext cx="57099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7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2007-2011</a:t>
            </a:r>
          </a:p>
        </p:txBody>
      </p:sp>
      <p:pic>
        <p:nvPicPr>
          <p:cNvPr id="85" name="Picture 22" descr="C017 LS 0910 IDR 10 01 TIXI Pal_051 _0402 ORQ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2132856"/>
            <a:ext cx="871673" cy="97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" name="Tableau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920144"/>
              </p:ext>
            </p:extLst>
          </p:nvPr>
        </p:nvGraphicFramePr>
        <p:xfrm>
          <a:off x="136022" y="2099185"/>
          <a:ext cx="5372082" cy="1728789"/>
        </p:xfrm>
        <a:graphic>
          <a:graphicData uri="http://schemas.openxmlformats.org/drawingml/2006/table">
            <a:tbl>
              <a:tblPr/>
              <a:tblGrid>
                <a:gridCol w="475538"/>
                <a:gridCol w="280756"/>
                <a:gridCol w="528204"/>
                <a:gridCol w="405757"/>
                <a:gridCol w="430967"/>
                <a:gridCol w="528204"/>
                <a:gridCol w="504196"/>
                <a:gridCol w="528204"/>
                <a:gridCol w="552214"/>
                <a:gridCol w="569021"/>
                <a:gridCol w="569021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Vessel</a:t>
                      </a:r>
                      <a:endParaRPr kumimoji="0" lang="fr-F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Line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Date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Lat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Long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Nb Hooks (H)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Length (m)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Catch (kg)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Presence Killer whale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Presence Sperm whale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Hauling speed (H.min</a:t>
                      </a:r>
                      <a:r>
                        <a:rPr kumimoji="0" lang="fr-FR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fr-F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8586" marR="8586" marT="85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12/02/05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45,49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49,66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8800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9000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619,5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40.3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12/02/05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45,48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49,80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8500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9000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1496,25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36.2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13/02/05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45,55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49,66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9000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9500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30.1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26/09/06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45,41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50,09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9000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9500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446,25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23.2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27/09/06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45,43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50,10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8800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9200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77,875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46.8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03/03/07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49,62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73,10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8500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8800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142,625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55.9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04/03/07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46,34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49,08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8500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8800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1221,5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44.0</a:t>
                      </a:r>
                    </a:p>
                  </a:txBody>
                  <a:tcPr marL="8586" marR="8586" marT="858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07504" y="2094335"/>
            <a:ext cx="5400600" cy="1728787"/>
          </a:xfrm>
          <a:prstGeom prst="rect">
            <a:avLst/>
          </a:prstGeom>
          <a:solidFill>
            <a:schemeClr val="accent2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2638922" y="956846"/>
            <a:ext cx="364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2"/>
                </a:solidFill>
              </a:rPr>
              <a:t>Extensive </a:t>
            </a:r>
            <a:r>
              <a:rPr lang="fr-FR" sz="1600" b="1" dirty="0" err="1" smtClean="0">
                <a:solidFill>
                  <a:schemeClr val="bg2"/>
                </a:solidFill>
              </a:rPr>
              <a:t>datasets</a:t>
            </a:r>
            <a:endParaRPr lang="fr-FR" sz="1600" b="1" dirty="0">
              <a:solidFill>
                <a:schemeClr val="bg2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99591" y="1412776"/>
            <a:ext cx="364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2"/>
                </a:solidFill>
              </a:rPr>
              <a:t>Full </a:t>
            </a:r>
            <a:r>
              <a:rPr lang="fr-FR" sz="1600" b="1" dirty="0" err="1" smtClean="0">
                <a:solidFill>
                  <a:schemeClr val="bg2"/>
                </a:solidFill>
              </a:rPr>
              <a:t>access</a:t>
            </a:r>
            <a:r>
              <a:rPr lang="fr-FR" sz="1600" b="1" dirty="0" smtClean="0">
                <a:solidFill>
                  <a:schemeClr val="bg2"/>
                </a:solidFill>
              </a:rPr>
              <a:t> to </a:t>
            </a:r>
            <a:r>
              <a:rPr lang="fr-FR" sz="1600" b="1" dirty="0" err="1">
                <a:solidFill>
                  <a:schemeClr val="bg2"/>
                </a:solidFill>
              </a:rPr>
              <a:t>f</a:t>
            </a:r>
            <a:r>
              <a:rPr lang="fr-FR" sz="1600" b="1" dirty="0" err="1" smtClean="0">
                <a:solidFill>
                  <a:schemeClr val="bg2"/>
                </a:solidFill>
              </a:rPr>
              <a:t>ishing</a:t>
            </a:r>
            <a:r>
              <a:rPr lang="fr-FR" sz="1600" b="1" dirty="0" smtClean="0">
                <a:solidFill>
                  <a:schemeClr val="bg2"/>
                </a:solidFill>
              </a:rPr>
              <a:t> data</a:t>
            </a:r>
            <a:endParaRPr lang="fr-FR" sz="1600" b="1" dirty="0">
              <a:solidFill>
                <a:schemeClr val="bg2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87411" y="1436231"/>
            <a:ext cx="364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2"/>
                </a:solidFill>
              </a:rPr>
              <a:t>Monitoring of </a:t>
            </a:r>
            <a:r>
              <a:rPr lang="fr-FR" sz="1600" b="1" dirty="0" err="1" smtClean="0">
                <a:solidFill>
                  <a:schemeClr val="bg2"/>
                </a:solidFill>
              </a:rPr>
              <a:t>whale</a:t>
            </a:r>
            <a:r>
              <a:rPr lang="fr-FR" sz="1600" b="1" dirty="0" smtClean="0">
                <a:solidFill>
                  <a:schemeClr val="bg2"/>
                </a:solidFill>
              </a:rPr>
              <a:t> population</a:t>
            </a:r>
            <a:endParaRPr lang="fr-FR" sz="1600" b="1" dirty="0">
              <a:solidFill>
                <a:schemeClr val="bg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60504" y="1895331"/>
            <a:ext cx="3231976" cy="3045837"/>
          </a:xfrm>
          <a:prstGeom prst="rect">
            <a:avLst/>
          </a:prstGeom>
          <a:solidFill>
            <a:schemeClr val="accent2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899592" y="4259143"/>
            <a:ext cx="36450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2"/>
                </a:solidFill>
              </a:rPr>
              <a:t>Fishing</a:t>
            </a:r>
            <a:r>
              <a:rPr lang="fr-FR" sz="1600" dirty="0" smtClean="0">
                <a:solidFill>
                  <a:schemeClr val="bg2"/>
                </a:solidFill>
              </a:rPr>
              <a:t> data </a:t>
            </a:r>
            <a:r>
              <a:rPr lang="fr-FR" sz="1600" dirty="0" err="1" smtClean="0">
                <a:solidFill>
                  <a:schemeClr val="bg2"/>
                </a:solidFill>
              </a:rPr>
              <a:t>collected</a:t>
            </a:r>
            <a:r>
              <a:rPr lang="fr-FR" sz="1600" dirty="0" smtClean="0">
                <a:solidFill>
                  <a:schemeClr val="bg2"/>
                </a:solidFill>
              </a:rPr>
              <a:t> by </a:t>
            </a:r>
            <a:r>
              <a:rPr lang="fr-FR" sz="1600" dirty="0" err="1" smtClean="0">
                <a:solidFill>
                  <a:schemeClr val="bg2"/>
                </a:solidFill>
              </a:rPr>
              <a:t>fishery</a:t>
            </a:r>
            <a:r>
              <a:rPr lang="fr-FR" sz="1600" dirty="0" smtClean="0">
                <a:solidFill>
                  <a:schemeClr val="bg2"/>
                </a:solidFill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</a:rPr>
              <a:t>observers</a:t>
            </a:r>
            <a:r>
              <a:rPr lang="fr-FR" sz="1600" dirty="0" smtClean="0">
                <a:solidFill>
                  <a:schemeClr val="bg2"/>
                </a:solidFill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</a:rPr>
              <a:t>since</a:t>
            </a:r>
            <a:r>
              <a:rPr lang="fr-FR" sz="1600" dirty="0" smtClean="0">
                <a:solidFill>
                  <a:schemeClr val="bg2"/>
                </a:solidFill>
              </a:rPr>
              <a:t> 2003</a:t>
            </a:r>
            <a:endParaRPr lang="fr-FR" sz="1600" dirty="0">
              <a:solidFill>
                <a:schemeClr val="bg2"/>
              </a:solidFill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2595207" y="501317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345889" y="5661248"/>
            <a:ext cx="4498635" cy="10772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</a:rPr>
              <a:t>Solutions to </a:t>
            </a:r>
            <a:r>
              <a:rPr lang="fr-FR" sz="2400" b="1" dirty="0" err="1" smtClean="0">
                <a:solidFill>
                  <a:schemeClr val="accent2"/>
                </a:solidFill>
              </a:rPr>
              <a:t>reduce</a:t>
            </a:r>
            <a:r>
              <a:rPr lang="fr-FR" sz="2400" b="1" dirty="0" smtClean="0">
                <a:solidFill>
                  <a:schemeClr val="accent2"/>
                </a:solidFill>
              </a:rPr>
              <a:t> </a:t>
            </a:r>
            <a:r>
              <a:rPr lang="fr-FR" sz="2400" b="1" dirty="0" err="1" smtClean="0">
                <a:solidFill>
                  <a:schemeClr val="accent2"/>
                </a:solidFill>
              </a:rPr>
              <a:t>depredation</a:t>
            </a:r>
            <a:endParaRPr lang="fr-FR" sz="2400" b="1" dirty="0" smtClean="0">
              <a:solidFill>
                <a:schemeClr val="accent2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sz="2000" b="1" dirty="0" err="1" smtClean="0">
                <a:solidFill>
                  <a:schemeClr val="bg2"/>
                </a:solidFill>
              </a:rPr>
              <a:t>Technical</a:t>
            </a:r>
            <a:r>
              <a:rPr lang="fr-FR" sz="2000" b="1" dirty="0" smtClean="0">
                <a:solidFill>
                  <a:schemeClr val="bg2"/>
                </a:solidFill>
              </a:rPr>
              <a:t> </a:t>
            </a:r>
            <a:r>
              <a:rPr lang="fr-FR" sz="2000" b="1" dirty="0" err="1" smtClean="0">
                <a:solidFill>
                  <a:schemeClr val="bg2"/>
                </a:solidFill>
              </a:rPr>
              <a:t>approach</a:t>
            </a:r>
            <a:endParaRPr lang="fr-FR" sz="2000" b="1" dirty="0" smtClean="0">
              <a:solidFill>
                <a:schemeClr val="bg2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sz="2000" b="1" dirty="0" err="1" smtClean="0">
                <a:solidFill>
                  <a:schemeClr val="bg2"/>
                </a:solidFill>
              </a:rPr>
              <a:t>Behavioral</a:t>
            </a:r>
            <a:r>
              <a:rPr lang="fr-FR" sz="2000" b="1" dirty="0" smtClean="0">
                <a:solidFill>
                  <a:schemeClr val="bg2"/>
                </a:solidFill>
              </a:rPr>
              <a:t> </a:t>
            </a:r>
            <a:r>
              <a:rPr lang="fr-FR" sz="2000" b="1" dirty="0" err="1" smtClean="0">
                <a:solidFill>
                  <a:schemeClr val="bg2"/>
                </a:solidFill>
              </a:rPr>
              <a:t>approach</a:t>
            </a:r>
            <a:endParaRPr lang="fr-FR" sz="2000" b="1" dirty="0">
              <a:solidFill>
                <a:schemeClr val="bg2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417552" y="5157192"/>
            <a:ext cx="364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2"/>
                </a:solidFill>
              </a:rPr>
              <a:t>Photo-identification</a:t>
            </a:r>
            <a:r>
              <a:rPr lang="fr-FR" sz="1600" dirty="0" smtClean="0">
                <a:solidFill>
                  <a:schemeClr val="bg2"/>
                </a:solidFill>
              </a:rPr>
              <a:t> data</a:t>
            </a:r>
            <a:endParaRPr lang="fr-FR" sz="1600" dirty="0">
              <a:solidFill>
                <a:schemeClr val="bg2"/>
              </a:solidFill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4986982" y="5326469"/>
            <a:ext cx="525529" cy="16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683568" y="76201"/>
            <a:ext cx="1752600" cy="44267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8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390816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315743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6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/>
          <a:stretch/>
        </p:blipFill>
        <p:spPr bwMode="auto">
          <a:xfrm>
            <a:off x="3692769" y="1626365"/>
            <a:ext cx="5375610" cy="480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8"/>
          <p:cNvSpPr txBox="1">
            <a:spLocks noChangeArrowheads="1"/>
          </p:cNvSpPr>
          <p:nvPr/>
        </p:nvSpPr>
        <p:spPr bwMode="auto">
          <a:xfrm>
            <a:off x="330382" y="1143000"/>
            <a:ext cx="6041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Test of a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marketted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Acoustic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Harrassment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Device</a:t>
            </a:r>
            <a:endParaRPr lang="fr-FR" dirty="0" smtClean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5" descr="orca-famil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9835" y="658312"/>
            <a:ext cx="2133383" cy="118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69609" y="6477000"/>
            <a:ext cx="64530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Tixier, P</a:t>
            </a:r>
            <a:r>
              <a:rPr lang="fr-FR" sz="11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1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N., Duhamel, G., </a:t>
            </a:r>
            <a:r>
              <a:rPr lang="fr-FR" sz="11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1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2015.. </a:t>
            </a:r>
            <a:r>
              <a:rPr lang="fr-FR" sz="1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ICES Journal of Marine Science.</a:t>
            </a:r>
          </a:p>
        </p:txBody>
      </p:sp>
      <p:pic>
        <p:nvPicPr>
          <p:cNvPr id="544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5" y="1700808"/>
            <a:ext cx="2838618" cy="187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1919" y="3703573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195 dB </a:t>
            </a:r>
            <a:r>
              <a:rPr lang="fr-FR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</a:t>
            </a:r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1 </a:t>
            </a: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μ</a:t>
            </a:r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 6.5 kHz </a:t>
            </a:r>
            <a:endParaRPr lang="fr-FR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1 </a:t>
            </a:r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the source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4308" y="4941168"/>
            <a:ext cx="3093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Habituation </a:t>
            </a:r>
            <a:r>
              <a:rPr lang="fr-FR" dirty="0" err="1" smtClean="0">
                <a:solidFill>
                  <a:schemeClr val="accent2"/>
                </a:solidFill>
              </a:rPr>
              <a:t>after</a:t>
            </a:r>
            <a:r>
              <a:rPr lang="fr-FR" dirty="0" smtClean="0">
                <a:solidFill>
                  <a:schemeClr val="accent2"/>
                </a:solidFill>
              </a:rPr>
              <a:t> successive </a:t>
            </a:r>
            <a:r>
              <a:rPr lang="fr-FR" dirty="0" err="1" smtClean="0">
                <a:solidFill>
                  <a:schemeClr val="accent2"/>
                </a:solidFill>
              </a:rPr>
              <a:t>exposures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507431" y="117718"/>
            <a:ext cx="1328721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90816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315743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4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219200" y="1219200"/>
            <a:ext cx="697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Great </a:t>
            </a:r>
            <a:r>
              <a:rPr lang="fr-FR" b="1" dirty="0" err="1" smtClean="0">
                <a:solidFill>
                  <a:srgbClr val="C0504D"/>
                </a:solidFill>
              </a:rPr>
              <a:t>differences</a:t>
            </a:r>
            <a:r>
              <a:rPr lang="fr-FR" b="1" dirty="0" smtClean="0">
                <a:solidFill>
                  <a:srgbClr val="C0504D"/>
                </a:solidFill>
              </a:rPr>
              <a:t> of interaction rate </a:t>
            </a:r>
            <a:r>
              <a:rPr lang="fr-FR" b="1" dirty="0" err="1" smtClean="0">
                <a:solidFill>
                  <a:srgbClr val="C0504D"/>
                </a:solidFill>
              </a:rPr>
              <a:t>with</a:t>
            </a:r>
            <a:r>
              <a:rPr lang="fr-FR" b="1" dirty="0" smtClean="0">
                <a:solidFill>
                  <a:srgbClr val="C0504D"/>
                </a:solidFill>
              </a:rPr>
              <a:t> killer </a:t>
            </a:r>
            <a:r>
              <a:rPr lang="fr-FR" b="1" dirty="0" err="1" smtClean="0">
                <a:solidFill>
                  <a:srgbClr val="C0504D"/>
                </a:solidFill>
              </a:rPr>
              <a:t>whales</a:t>
            </a:r>
            <a:r>
              <a:rPr lang="fr-FR" b="1" dirty="0" smtClean="0">
                <a:solidFill>
                  <a:srgbClr val="C0504D"/>
                </a:solidFill>
              </a:rPr>
              <a:t> </a:t>
            </a:r>
            <a:r>
              <a:rPr lang="fr-FR" b="1" dirty="0" err="1" smtClean="0">
                <a:solidFill>
                  <a:srgbClr val="C0504D"/>
                </a:solidFill>
              </a:rPr>
              <a:t>between</a:t>
            </a:r>
            <a:r>
              <a:rPr lang="fr-FR" b="1" dirty="0" smtClean="0">
                <a:solidFill>
                  <a:srgbClr val="C0504D"/>
                </a:solidFill>
              </a:rPr>
              <a:t> </a:t>
            </a:r>
            <a:r>
              <a:rPr lang="fr-FR" b="1" dirty="0" err="1" smtClean="0">
                <a:solidFill>
                  <a:srgbClr val="C0504D"/>
                </a:solidFill>
              </a:rPr>
              <a:t>vessels</a:t>
            </a:r>
            <a:endParaRPr lang="fr-FR" b="1" dirty="0">
              <a:solidFill>
                <a:srgbClr val="C0504D"/>
              </a:solidFill>
            </a:endParaRPr>
          </a:p>
        </p:txBody>
      </p:sp>
      <p:graphicFrame>
        <p:nvGraphicFramePr>
          <p:cNvPr id="47" name="Object 131"/>
          <p:cNvGraphicFramePr>
            <a:graphicFrameLocks noChangeAspect="1"/>
          </p:cNvGraphicFramePr>
          <p:nvPr/>
        </p:nvGraphicFramePr>
        <p:xfrm>
          <a:off x="1524000" y="1981200"/>
          <a:ext cx="6113463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8" name="Feuille de calcul" r:id="rId3" imgW="28511500" imgH="15265400" progId="Excel.Sheet.8">
                  <p:embed/>
                </p:oleObj>
              </mc:Choice>
              <mc:Fallback>
                <p:oleObj name="Feuille de calcul" r:id="rId3" imgW="28511500" imgH="152654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28"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6113463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 Box 132"/>
          <p:cNvSpPr txBox="1">
            <a:spLocks noChangeArrowheads="1"/>
          </p:cNvSpPr>
          <p:nvPr/>
        </p:nvSpPr>
        <p:spPr bwMode="auto">
          <a:xfrm>
            <a:off x="3197264" y="2133600"/>
            <a:ext cx="30511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fr-FR" sz="1600" b="1" dirty="0">
                <a:solidFill>
                  <a:srgbClr val="254061"/>
                </a:solidFill>
              </a:rPr>
              <a:t>Interaction rate </a:t>
            </a:r>
            <a:r>
              <a:rPr lang="fr-FR" sz="1600" b="1" dirty="0" err="1">
                <a:solidFill>
                  <a:srgbClr val="254061"/>
                </a:solidFill>
              </a:rPr>
              <a:t>with</a:t>
            </a:r>
            <a:r>
              <a:rPr lang="fr-FR" sz="1600" b="1" dirty="0">
                <a:solidFill>
                  <a:srgbClr val="254061"/>
                </a:solidFill>
              </a:rPr>
              <a:t> killer </a:t>
            </a:r>
            <a:r>
              <a:rPr lang="fr-FR" sz="1600" b="1" dirty="0" err="1">
                <a:solidFill>
                  <a:srgbClr val="254061"/>
                </a:solidFill>
              </a:rPr>
              <a:t>whales</a:t>
            </a:r>
            <a:endParaRPr lang="fr-FR" sz="1600" b="1" dirty="0">
              <a:solidFill>
                <a:srgbClr val="254061"/>
              </a:solidFill>
            </a:endParaRPr>
          </a:p>
          <a:p>
            <a:pPr algn="ctr" defTabSz="914400"/>
            <a:r>
              <a:rPr lang="fr-FR" sz="1600" dirty="0">
                <a:solidFill>
                  <a:srgbClr val="254061"/>
                </a:solidFill>
              </a:rPr>
              <a:t>(% of </a:t>
            </a:r>
            <a:r>
              <a:rPr lang="fr-FR" sz="1600" dirty="0" err="1">
                <a:solidFill>
                  <a:srgbClr val="254061"/>
                </a:solidFill>
              </a:rPr>
              <a:t>longlines</a:t>
            </a:r>
            <a:r>
              <a:rPr lang="fr-FR" sz="1600" dirty="0">
                <a:solidFill>
                  <a:srgbClr val="254061"/>
                </a:solidFill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7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971800" y="129540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Test of 3 </a:t>
            </a:r>
            <a:r>
              <a:rPr lang="fr-FR" b="1" dirty="0" err="1" smtClean="0">
                <a:solidFill>
                  <a:srgbClr val="C0504D"/>
                </a:solidFill>
              </a:rPr>
              <a:t>operationnal</a:t>
            </a:r>
            <a:r>
              <a:rPr lang="fr-FR" b="1" dirty="0" smtClean="0">
                <a:solidFill>
                  <a:srgbClr val="C0504D"/>
                </a:solidFill>
              </a:rPr>
              <a:t> variables</a:t>
            </a:r>
            <a:endParaRPr lang="fr-FR" b="1" dirty="0">
              <a:solidFill>
                <a:srgbClr val="C0504D"/>
              </a:solidFill>
            </a:endParaRPr>
          </a:p>
        </p:txBody>
      </p:sp>
      <p:grpSp>
        <p:nvGrpSpPr>
          <p:cNvPr id="2" name="Grouper 38"/>
          <p:cNvGrpSpPr>
            <a:grpSpLocks/>
          </p:cNvGrpSpPr>
          <p:nvPr/>
        </p:nvGrpSpPr>
        <p:grpSpPr bwMode="auto">
          <a:xfrm>
            <a:off x="258367" y="2340197"/>
            <a:ext cx="2514600" cy="2725738"/>
            <a:chOff x="152400" y="3810000"/>
            <a:chExt cx="2514600" cy="2725737"/>
          </a:xfrm>
        </p:grpSpPr>
        <p:sp>
          <p:nvSpPr>
            <p:cNvPr id="21" name="ZoneTexte 12"/>
            <p:cNvSpPr txBox="1">
              <a:spLocks noChangeArrowheads="1"/>
            </p:cNvSpPr>
            <p:nvPr/>
          </p:nvSpPr>
          <p:spPr bwMode="auto">
            <a:xfrm>
              <a:off x="152400" y="4286071"/>
              <a:ext cx="25146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Shorter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longlines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may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prevent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killer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whales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from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depredating</a:t>
              </a:r>
              <a:r>
                <a:rPr lang="fr-FR" dirty="0" smtClean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 smtClean="0">
                  <a:solidFill>
                    <a:schemeClr val="bg2"/>
                  </a:solidFill>
                  <a:latin typeface="Calibri" pitchFamily="34" charset="0"/>
                </a:rPr>
                <a:t>great</a:t>
              </a:r>
              <a:r>
                <a:rPr lang="fr-FR" dirty="0" smtClean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number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of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hooks</a:t>
              </a:r>
              <a:endParaRPr lang="fr-FR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596044" y="3810000"/>
              <a:ext cx="15776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bg2"/>
                  </a:solidFill>
                  <a:latin typeface="Calibri" pitchFamily="34" charset="0"/>
                </a:rPr>
                <a:t>Length</a:t>
              </a:r>
              <a:r>
                <a:rPr lang="fr-FR" b="1" dirty="0">
                  <a:solidFill>
                    <a:schemeClr val="bg2"/>
                  </a:solidFill>
                  <a:latin typeface="Calibri" pitchFamily="34" charset="0"/>
                </a:rPr>
                <a:t> of </a:t>
              </a:r>
              <a:r>
                <a:rPr lang="fr-FR" b="1" dirty="0" err="1">
                  <a:solidFill>
                    <a:schemeClr val="bg2"/>
                  </a:solidFill>
                  <a:latin typeface="Calibri" pitchFamily="34" charset="0"/>
                </a:rPr>
                <a:t>lines</a:t>
              </a:r>
              <a:endParaRPr lang="fr-FR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246063" y="5791199"/>
              <a:ext cx="820737" cy="1588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066800" y="5791199"/>
              <a:ext cx="1295400" cy="1588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5" descr="orca-family-l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201195" y="6002337"/>
              <a:ext cx="95890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Connecteur droit 25"/>
            <p:cNvCxnSpPr/>
            <p:nvPr/>
          </p:nvCxnSpPr>
          <p:spPr>
            <a:xfrm flipV="1">
              <a:off x="228600" y="6095999"/>
              <a:ext cx="838200" cy="1588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066800" y="6095999"/>
              <a:ext cx="381000" cy="1588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5496" y="2204864"/>
            <a:ext cx="2952328" cy="31683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er 45"/>
          <p:cNvGrpSpPr/>
          <p:nvPr/>
        </p:nvGrpSpPr>
        <p:grpSpPr>
          <a:xfrm>
            <a:off x="3059406" y="2204864"/>
            <a:ext cx="2952328" cy="3168352"/>
            <a:chOff x="3059406" y="2204864"/>
            <a:chExt cx="2952328" cy="3168352"/>
          </a:xfrm>
        </p:grpSpPr>
        <p:grpSp>
          <p:nvGrpSpPr>
            <p:cNvPr id="5" name="Grouper 39"/>
            <p:cNvGrpSpPr>
              <a:grpSpLocks/>
            </p:cNvGrpSpPr>
            <p:nvPr/>
          </p:nvGrpSpPr>
          <p:grpSpPr bwMode="auto">
            <a:xfrm>
              <a:off x="3115551" y="2271048"/>
              <a:ext cx="2840038" cy="3081347"/>
              <a:chOff x="3124200" y="3810000"/>
              <a:chExt cx="2840116" cy="2838450"/>
            </a:xfrm>
          </p:grpSpPr>
          <p:sp>
            <p:nvSpPr>
              <p:cNvPr id="29" name="ZoneTexte 13"/>
              <p:cNvSpPr txBox="1">
                <a:spLocks noChangeArrowheads="1"/>
              </p:cNvSpPr>
              <p:nvPr/>
            </p:nvSpPr>
            <p:spPr bwMode="auto">
              <a:xfrm>
                <a:off x="3810000" y="3810000"/>
                <a:ext cx="1600200" cy="340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b="1" dirty="0" err="1">
                    <a:solidFill>
                      <a:schemeClr val="bg2"/>
                    </a:solidFill>
                    <a:latin typeface="Calibri" pitchFamily="34" charset="0"/>
                  </a:rPr>
                  <a:t>Hauling</a:t>
                </a:r>
                <a:r>
                  <a:rPr lang="fr-FR" b="1" dirty="0">
                    <a:solidFill>
                      <a:schemeClr val="bg2"/>
                    </a:solidFill>
                    <a:latin typeface="Calibri" pitchFamily="34" charset="0"/>
                  </a:rPr>
                  <a:t> speed </a:t>
                </a:r>
              </a:p>
            </p:txBody>
          </p:sp>
          <p:sp>
            <p:nvSpPr>
              <p:cNvPr id="30" name="ZoneTexte 18"/>
              <p:cNvSpPr txBox="1">
                <a:spLocks noChangeArrowheads="1"/>
              </p:cNvSpPr>
              <p:nvPr/>
            </p:nvSpPr>
            <p:spPr bwMode="auto">
              <a:xfrm>
                <a:off x="3124200" y="4343400"/>
                <a:ext cx="2840116" cy="85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Greater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speed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may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reduce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the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number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of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fish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removed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within</a:t>
                </a:r>
                <a:r>
                  <a:rPr lang="fr-FR" dirty="0">
                    <a:solidFill>
                      <a:schemeClr val="bg2"/>
                    </a:solidFill>
                    <a:latin typeface="Calibri" pitchFamily="34" charset="0"/>
                  </a:rPr>
                  <a:t> 0-400m </a:t>
                </a:r>
                <a:r>
                  <a:rPr lang="fr-FR" dirty="0" err="1">
                    <a:solidFill>
                      <a:schemeClr val="bg2"/>
                    </a:solidFill>
                    <a:latin typeface="Calibri" pitchFamily="34" charset="0"/>
                  </a:rPr>
                  <a:t>depths</a:t>
                </a:r>
                <a:endParaRPr lang="fr-FR" dirty="0">
                  <a:solidFill>
                    <a:schemeClr val="bg2"/>
                  </a:solidFill>
                  <a:latin typeface="Calibri" pitchFamily="34" charset="0"/>
                </a:endParaRPr>
              </a:p>
            </p:txBody>
          </p:sp>
          <p:sp>
            <p:nvSpPr>
              <p:cNvPr id="31" name="Freeform 58"/>
              <p:cNvSpPr>
                <a:spLocks/>
              </p:cNvSpPr>
              <p:nvPr/>
            </p:nvSpPr>
            <p:spPr bwMode="auto">
              <a:xfrm>
                <a:off x="4876800" y="5266730"/>
                <a:ext cx="439816" cy="1362670"/>
              </a:xfrm>
              <a:custGeom>
                <a:avLst/>
                <a:gdLst>
                  <a:gd name="T0" fmla="*/ 125805106 w 1488"/>
                  <a:gd name="T1" fmla="*/ 0 h 728"/>
                  <a:gd name="T2" fmla="*/ 109031215 w 1488"/>
                  <a:gd name="T3" fmla="*/ 2147483647 h 728"/>
                  <a:gd name="T4" fmla="*/ 0 w 1488"/>
                  <a:gd name="T5" fmla="*/ 2147483647 h 728"/>
                  <a:gd name="T6" fmla="*/ 0 60000 65536"/>
                  <a:gd name="T7" fmla="*/ 0 60000 65536"/>
                  <a:gd name="T8" fmla="*/ 0 60000 65536"/>
                  <a:gd name="T9" fmla="*/ 0 w 1488"/>
                  <a:gd name="T10" fmla="*/ 0 h 728"/>
                  <a:gd name="T11" fmla="*/ 1488 w 1488"/>
                  <a:gd name="T12" fmla="*/ 728 h 7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88" h="728">
                    <a:moveTo>
                      <a:pt x="1440" y="0"/>
                    </a:moveTo>
                    <a:cubicBezTo>
                      <a:pt x="1464" y="260"/>
                      <a:pt x="1488" y="520"/>
                      <a:pt x="1248" y="624"/>
                    </a:cubicBezTo>
                    <a:cubicBezTo>
                      <a:pt x="1008" y="728"/>
                      <a:pt x="208" y="624"/>
                      <a:pt x="0" y="624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2"/>
                  </a:solidFill>
                </a:endParaRPr>
              </a:p>
            </p:txBody>
          </p:sp>
          <p:sp>
            <p:nvSpPr>
              <p:cNvPr id="32" name="Freeform 66"/>
              <p:cNvSpPr>
                <a:spLocks/>
              </p:cNvSpPr>
              <p:nvPr/>
            </p:nvSpPr>
            <p:spPr bwMode="auto">
              <a:xfrm>
                <a:off x="4919662" y="6438900"/>
                <a:ext cx="123825" cy="209550"/>
              </a:xfrm>
              <a:custGeom>
                <a:avLst/>
                <a:gdLst>
                  <a:gd name="T0" fmla="*/ 12541435 w 328"/>
                  <a:gd name="T1" fmla="*/ 0 h 376"/>
                  <a:gd name="T2" fmla="*/ 5700857 w 328"/>
                  <a:gd name="T3" fmla="*/ 104360917 h 376"/>
                  <a:gd name="T4" fmla="*/ 46745819 w 328"/>
                  <a:gd name="T5" fmla="*/ 74543522 h 376"/>
                  <a:gd name="T6" fmla="*/ 0 60000 65536"/>
                  <a:gd name="T7" fmla="*/ 0 60000 65536"/>
                  <a:gd name="T8" fmla="*/ 0 60000 65536"/>
                  <a:gd name="T9" fmla="*/ 0 w 328"/>
                  <a:gd name="T10" fmla="*/ 0 h 376"/>
                  <a:gd name="T11" fmla="*/ 328 w 328"/>
                  <a:gd name="T12" fmla="*/ 376 h 3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8" h="376">
                    <a:moveTo>
                      <a:pt x="88" y="0"/>
                    </a:moveTo>
                    <a:cubicBezTo>
                      <a:pt x="44" y="148"/>
                      <a:pt x="0" y="296"/>
                      <a:pt x="40" y="336"/>
                    </a:cubicBezTo>
                    <a:cubicBezTo>
                      <a:pt x="80" y="376"/>
                      <a:pt x="204" y="308"/>
                      <a:pt x="328" y="240"/>
                    </a:cubicBezTo>
                  </a:path>
                </a:pathLst>
              </a:custGeom>
              <a:noFill/>
              <a:ln w="12700" cmpd="sng">
                <a:solidFill>
                  <a:schemeClr val="bg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2"/>
                  </a:solidFill>
                </a:endParaRPr>
              </a:p>
            </p:txBody>
          </p:sp>
          <p:sp>
            <p:nvSpPr>
              <p:cNvPr id="33" name="Freeform 67"/>
              <p:cNvSpPr>
                <a:spLocks/>
              </p:cNvSpPr>
              <p:nvPr/>
            </p:nvSpPr>
            <p:spPr bwMode="auto">
              <a:xfrm>
                <a:off x="5257800" y="6324600"/>
                <a:ext cx="123825" cy="211137"/>
              </a:xfrm>
              <a:custGeom>
                <a:avLst/>
                <a:gdLst>
                  <a:gd name="T0" fmla="*/ 12541435 w 328"/>
                  <a:gd name="T1" fmla="*/ 0 h 376"/>
                  <a:gd name="T2" fmla="*/ 5700857 w 328"/>
                  <a:gd name="T3" fmla="*/ 105948098 h 376"/>
                  <a:gd name="T4" fmla="*/ 46745819 w 328"/>
                  <a:gd name="T5" fmla="*/ 75676902 h 376"/>
                  <a:gd name="T6" fmla="*/ 0 60000 65536"/>
                  <a:gd name="T7" fmla="*/ 0 60000 65536"/>
                  <a:gd name="T8" fmla="*/ 0 60000 65536"/>
                  <a:gd name="T9" fmla="*/ 0 w 328"/>
                  <a:gd name="T10" fmla="*/ 0 h 376"/>
                  <a:gd name="T11" fmla="*/ 328 w 328"/>
                  <a:gd name="T12" fmla="*/ 376 h 3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8" h="376">
                    <a:moveTo>
                      <a:pt x="88" y="0"/>
                    </a:moveTo>
                    <a:cubicBezTo>
                      <a:pt x="44" y="148"/>
                      <a:pt x="0" y="296"/>
                      <a:pt x="40" y="336"/>
                    </a:cubicBezTo>
                    <a:cubicBezTo>
                      <a:pt x="80" y="376"/>
                      <a:pt x="204" y="308"/>
                      <a:pt x="328" y="240"/>
                    </a:cubicBezTo>
                  </a:path>
                </a:pathLst>
              </a:custGeom>
              <a:noFill/>
              <a:ln w="12700" cmpd="sng">
                <a:solidFill>
                  <a:schemeClr val="bg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2"/>
                  </a:solidFill>
                </a:endParaRPr>
              </a:p>
            </p:txBody>
          </p:sp>
          <p:sp>
            <p:nvSpPr>
              <p:cNvPr id="34" name="Freeform 68"/>
              <p:cNvSpPr>
                <a:spLocks/>
              </p:cNvSpPr>
              <p:nvPr/>
            </p:nvSpPr>
            <p:spPr bwMode="auto">
              <a:xfrm>
                <a:off x="5286375" y="5834855"/>
                <a:ext cx="123825" cy="211137"/>
              </a:xfrm>
              <a:custGeom>
                <a:avLst/>
                <a:gdLst>
                  <a:gd name="T0" fmla="*/ 12541435 w 328"/>
                  <a:gd name="T1" fmla="*/ 0 h 376"/>
                  <a:gd name="T2" fmla="*/ 5700857 w 328"/>
                  <a:gd name="T3" fmla="*/ 105948098 h 376"/>
                  <a:gd name="T4" fmla="*/ 46745819 w 328"/>
                  <a:gd name="T5" fmla="*/ 75676902 h 376"/>
                  <a:gd name="T6" fmla="*/ 0 60000 65536"/>
                  <a:gd name="T7" fmla="*/ 0 60000 65536"/>
                  <a:gd name="T8" fmla="*/ 0 60000 65536"/>
                  <a:gd name="T9" fmla="*/ 0 w 328"/>
                  <a:gd name="T10" fmla="*/ 0 h 376"/>
                  <a:gd name="T11" fmla="*/ 328 w 328"/>
                  <a:gd name="T12" fmla="*/ 376 h 3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8" h="376">
                    <a:moveTo>
                      <a:pt x="88" y="0"/>
                    </a:moveTo>
                    <a:cubicBezTo>
                      <a:pt x="44" y="148"/>
                      <a:pt x="0" y="296"/>
                      <a:pt x="40" y="336"/>
                    </a:cubicBezTo>
                    <a:cubicBezTo>
                      <a:pt x="80" y="376"/>
                      <a:pt x="204" y="308"/>
                      <a:pt x="328" y="240"/>
                    </a:cubicBezTo>
                  </a:path>
                </a:pathLst>
              </a:custGeom>
              <a:noFill/>
              <a:ln w="12700" cmpd="sng">
                <a:solidFill>
                  <a:schemeClr val="bg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2"/>
                  </a:solidFill>
                </a:endParaRPr>
              </a:p>
            </p:txBody>
          </p:sp>
          <p:sp>
            <p:nvSpPr>
              <p:cNvPr id="35" name="Freeform 69"/>
              <p:cNvSpPr>
                <a:spLocks/>
              </p:cNvSpPr>
              <p:nvPr/>
            </p:nvSpPr>
            <p:spPr bwMode="auto">
              <a:xfrm>
                <a:off x="5286375" y="5381625"/>
                <a:ext cx="123825" cy="209550"/>
              </a:xfrm>
              <a:custGeom>
                <a:avLst/>
                <a:gdLst>
                  <a:gd name="T0" fmla="*/ 12541435 w 328"/>
                  <a:gd name="T1" fmla="*/ 0 h 376"/>
                  <a:gd name="T2" fmla="*/ 5700857 w 328"/>
                  <a:gd name="T3" fmla="*/ 104360917 h 376"/>
                  <a:gd name="T4" fmla="*/ 46745819 w 328"/>
                  <a:gd name="T5" fmla="*/ 74543522 h 376"/>
                  <a:gd name="T6" fmla="*/ 0 60000 65536"/>
                  <a:gd name="T7" fmla="*/ 0 60000 65536"/>
                  <a:gd name="T8" fmla="*/ 0 60000 65536"/>
                  <a:gd name="T9" fmla="*/ 0 w 328"/>
                  <a:gd name="T10" fmla="*/ 0 h 376"/>
                  <a:gd name="T11" fmla="*/ 328 w 328"/>
                  <a:gd name="T12" fmla="*/ 376 h 3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8" h="376">
                    <a:moveTo>
                      <a:pt x="88" y="0"/>
                    </a:moveTo>
                    <a:cubicBezTo>
                      <a:pt x="44" y="148"/>
                      <a:pt x="0" y="296"/>
                      <a:pt x="40" y="336"/>
                    </a:cubicBezTo>
                    <a:cubicBezTo>
                      <a:pt x="80" y="376"/>
                      <a:pt x="204" y="308"/>
                      <a:pt x="328" y="240"/>
                    </a:cubicBezTo>
                  </a:path>
                </a:pathLst>
              </a:custGeom>
              <a:noFill/>
              <a:ln w="12700" cmpd="sng">
                <a:solidFill>
                  <a:schemeClr val="bg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2"/>
                  </a:solidFill>
                </a:endParaRPr>
              </a:p>
            </p:txBody>
          </p:sp>
          <p:pic>
            <p:nvPicPr>
              <p:cNvPr id="36" name="Picture 5" descr="orca-family-l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4038600" y="5562600"/>
                <a:ext cx="958905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73" descr="petite De transp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7C7C7C"/>
                  </a:clrFrom>
                  <a:clrTo>
                    <a:srgbClr val="7C7C7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570183">
                <a:off x="5383218" y="5578174"/>
                <a:ext cx="484315" cy="111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73" descr="petite De transp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7C7C7C"/>
                  </a:clrFrom>
                  <a:clrTo>
                    <a:srgbClr val="7C7C7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570183">
                <a:off x="5383218" y="5968461"/>
                <a:ext cx="484315" cy="111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1" name="Connecteur droit avec flèche 40"/>
              <p:cNvCxnSpPr/>
              <p:nvPr/>
            </p:nvCxnSpPr>
            <p:spPr>
              <a:xfrm rot="5400000" flipH="1" flipV="1">
                <a:off x="5066563" y="5677694"/>
                <a:ext cx="228600" cy="158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 rot="5400000" flipH="1" flipV="1">
                <a:off x="5068151" y="5980906"/>
                <a:ext cx="228600" cy="1588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/>
            <p:cNvSpPr/>
            <p:nvPr/>
          </p:nvSpPr>
          <p:spPr>
            <a:xfrm>
              <a:off x="3059406" y="2204864"/>
              <a:ext cx="2952328" cy="316835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r 46"/>
          <p:cNvGrpSpPr/>
          <p:nvPr/>
        </p:nvGrpSpPr>
        <p:grpSpPr>
          <a:xfrm>
            <a:off x="6067401" y="2212333"/>
            <a:ext cx="2952328" cy="3168352"/>
            <a:chOff x="6067401" y="2212333"/>
            <a:chExt cx="2952328" cy="3168352"/>
          </a:xfrm>
        </p:grpSpPr>
        <p:sp>
          <p:nvSpPr>
            <p:cNvPr id="51" name="ZoneTexte 20"/>
            <p:cNvSpPr txBox="1">
              <a:spLocks noChangeArrowheads="1"/>
            </p:cNvSpPr>
            <p:nvPr/>
          </p:nvSpPr>
          <p:spPr bwMode="auto">
            <a:xfrm>
              <a:off x="6592648" y="2271048"/>
              <a:ext cx="19049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b="1" dirty="0">
                  <a:solidFill>
                    <a:schemeClr val="bg2"/>
                  </a:solidFill>
                  <a:latin typeface="Calibri" pitchFamily="34" charset="0"/>
                </a:rPr>
                <a:t>Distance </a:t>
              </a:r>
              <a:r>
                <a:rPr lang="fr-FR" b="1" dirty="0" err="1">
                  <a:solidFill>
                    <a:schemeClr val="bg2"/>
                  </a:solidFill>
                  <a:latin typeface="Calibri" pitchFamily="34" charset="0"/>
                </a:rPr>
                <a:t>travelled</a:t>
              </a:r>
              <a:endParaRPr lang="fr-FR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52" name="ZoneTexte 21"/>
            <p:cNvSpPr txBox="1">
              <a:spLocks noChangeArrowheads="1"/>
            </p:cNvSpPr>
            <p:nvPr/>
          </p:nvSpPr>
          <p:spPr bwMode="auto">
            <a:xfrm>
              <a:off x="6156176" y="2804448"/>
              <a:ext cx="284003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The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further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a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vessel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moves the more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likely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killer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whales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will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lose</a:t>
              </a:r>
              <a:r>
                <a:rPr lang="fr-FR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dirty="0" err="1">
                  <a:solidFill>
                    <a:schemeClr val="bg2"/>
                  </a:solidFill>
                  <a:latin typeface="Calibri" pitchFamily="34" charset="0"/>
                </a:rPr>
                <a:t>it</a:t>
              </a:r>
              <a:endParaRPr lang="fr-FR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cxnSp>
          <p:nvCxnSpPr>
            <p:cNvPr id="53" name="Connecteur en arc 52"/>
            <p:cNvCxnSpPr/>
            <p:nvPr/>
          </p:nvCxnSpPr>
          <p:spPr bwMode="auto">
            <a:xfrm>
              <a:off x="7354738" y="4237855"/>
              <a:ext cx="1143000" cy="97313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65" descr="TRN_14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16605" y="4467302"/>
              <a:ext cx="761979" cy="669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" descr="orca-family-l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6592648" y="3933056"/>
              <a:ext cx="958878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6067401" y="2212333"/>
              <a:ext cx="2952328" cy="316835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67544" y="5723964"/>
            <a:ext cx="841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2"/>
                </a:solidFill>
              </a:rPr>
              <a:t>Generalized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Linear</a:t>
            </a:r>
            <a:r>
              <a:rPr lang="fr-FR" dirty="0" smtClean="0">
                <a:solidFill>
                  <a:schemeClr val="bg2"/>
                </a:solidFill>
              </a:rPr>
              <a:t> Mixed </a:t>
            </a:r>
            <a:r>
              <a:rPr lang="fr-FR" dirty="0" err="1" smtClean="0">
                <a:solidFill>
                  <a:schemeClr val="bg2"/>
                </a:solidFill>
              </a:rPr>
              <a:t>Models</a:t>
            </a:r>
            <a:r>
              <a:rPr lang="fr-FR" dirty="0" smtClean="0">
                <a:solidFill>
                  <a:schemeClr val="bg2"/>
                </a:solidFill>
              </a:rPr>
              <a:t> on </a:t>
            </a:r>
            <a:r>
              <a:rPr lang="fr-FR" dirty="0" err="1" smtClean="0">
                <a:solidFill>
                  <a:schemeClr val="bg2"/>
                </a:solidFill>
              </a:rPr>
              <a:t>both</a:t>
            </a:r>
            <a:r>
              <a:rPr lang="fr-FR" dirty="0" smtClean="0">
                <a:solidFill>
                  <a:schemeClr val="bg2"/>
                </a:solidFill>
              </a:rPr>
              <a:t> CPUE and Interaction rate </a:t>
            </a:r>
            <a:r>
              <a:rPr lang="fr-FR" dirty="0" err="1" smtClean="0">
                <a:solidFill>
                  <a:schemeClr val="bg2"/>
                </a:solidFill>
              </a:rPr>
              <a:t>with</a:t>
            </a:r>
            <a:r>
              <a:rPr lang="fr-FR" dirty="0" smtClean="0">
                <a:solidFill>
                  <a:schemeClr val="bg2"/>
                </a:solidFill>
              </a:rPr>
              <a:t> killer </a:t>
            </a:r>
            <a:r>
              <a:rPr lang="fr-FR" dirty="0" err="1" smtClean="0">
                <a:solidFill>
                  <a:schemeClr val="bg2"/>
                </a:solidFill>
              </a:rPr>
              <a:t>whales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endParaRPr lang="fr-FR" dirty="0">
              <a:solidFill>
                <a:schemeClr val="bg2"/>
              </a:solidFill>
            </a:endParaRPr>
          </a:p>
          <a:p>
            <a:pPr algn="ctr"/>
            <a:r>
              <a:rPr lang="fr-FR" dirty="0" err="1" smtClean="0">
                <a:solidFill>
                  <a:schemeClr val="bg2"/>
                </a:solidFill>
              </a:rPr>
              <a:t>Random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effect</a:t>
            </a:r>
            <a:r>
              <a:rPr lang="fr-FR" dirty="0" smtClean="0">
                <a:solidFill>
                  <a:schemeClr val="bg2"/>
                </a:solidFill>
              </a:rPr>
              <a:t>  = batch of </a:t>
            </a:r>
            <a:r>
              <a:rPr lang="fr-FR" dirty="0" err="1" smtClean="0">
                <a:solidFill>
                  <a:schemeClr val="bg2"/>
                </a:solidFill>
              </a:rPr>
              <a:t>longline</a:t>
            </a:r>
            <a:r>
              <a:rPr lang="fr-FR" dirty="0" smtClean="0">
                <a:solidFill>
                  <a:schemeClr val="bg2"/>
                </a:solidFill>
              </a:rPr>
              <a:t> sets </a:t>
            </a:r>
            <a:r>
              <a:rPr lang="fr-FR" dirty="0" err="1" smtClean="0">
                <a:solidFill>
                  <a:schemeClr val="bg2"/>
                </a:solidFill>
              </a:rPr>
              <a:t>hauled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successively</a:t>
            </a:r>
            <a:r>
              <a:rPr lang="fr-FR" dirty="0" smtClean="0">
                <a:solidFill>
                  <a:schemeClr val="bg2"/>
                </a:solidFill>
              </a:rPr>
              <a:t> in </a:t>
            </a:r>
            <a:r>
              <a:rPr lang="fr-FR" dirty="0" err="1" smtClean="0">
                <a:solidFill>
                  <a:schemeClr val="bg2"/>
                </a:solidFill>
              </a:rPr>
              <a:t>same</a:t>
            </a:r>
            <a:r>
              <a:rPr lang="fr-FR" dirty="0" smtClean="0">
                <a:solidFill>
                  <a:schemeClr val="bg2"/>
                </a:solidFill>
              </a:rPr>
              <a:t> area</a:t>
            </a:r>
          </a:p>
          <a:p>
            <a:pPr algn="ctr"/>
            <a:r>
              <a:rPr lang="fr-FR" dirty="0" err="1" smtClean="0">
                <a:solidFill>
                  <a:schemeClr val="bg2"/>
                </a:solidFill>
              </a:rPr>
              <a:t>Auto-correlation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term</a:t>
            </a:r>
            <a:r>
              <a:rPr lang="fr-FR" dirty="0" smtClean="0">
                <a:solidFill>
                  <a:schemeClr val="bg2"/>
                </a:solidFill>
              </a:rPr>
              <a:t> in the batch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7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228600" y="1066800"/>
            <a:ext cx="4267200" cy="5571530"/>
            <a:chOff x="228600" y="1066800"/>
            <a:chExt cx="4267200" cy="5571530"/>
          </a:xfrm>
        </p:grpSpPr>
        <p:sp>
          <p:nvSpPr>
            <p:cNvPr id="29703" name="ZoneTexte 10"/>
            <p:cNvSpPr txBox="1">
              <a:spLocks noChangeArrowheads="1"/>
            </p:cNvSpPr>
            <p:nvPr/>
          </p:nvSpPr>
          <p:spPr bwMode="auto">
            <a:xfrm>
              <a:off x="914400" y="4953000"/>
              <a:ext cx="3382155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Short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lines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: &lt; </a:t>
              </a:r>
              <a:r>
                <a:rPr lang="fr-FR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5,000 m</a:t>
              </a:r>
              <a:endPara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endParaRPr>
            </a:p>
            <a:p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CPUE </a:t>
              </a:r>
              <a:r>
                <a:rPr lang="fr-FR" sz="1600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with</a:t>
              </a:r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killer </a:t>
              </a:r>
              <a:r>
                <a:rPr lang="fr-FR" sz="1600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whales</a:t>
              </a:r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&gt; </a:t>
              </a:r>
              <a:r>
                <a:rPr lang="fr-FR" sz="1600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300 g.Hook</a:t>
              </a:r>
              <a:r>
                <a:rPr lang="fr-FR" sz="1600" baseline="30000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-</a:t>
              </a:r>
              <a:r>
                <a:rPr lang="fr-FR" sz="1600" baseline="300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1</a:t>
              </a:r>
            </a:p>
          </p:txBody>
        </p:sp>
        <p:grpSp>
          <p:nvGrpSpPr>
            <p:cNvPr id="32" name="Grouper 31"/>
            <p:cNvGrpSpPr/>
            <p:nvPr/>
          </p:nvGrpSpPr>
          <p:grpSpPr>
            <a:xfrm>
              <a:off x="228600" y="1600201"/>
              <a:ext cx="4267200" cy="3276599"/>
              <a:chOff x="304800" y="2819400"/>
              <a:chExt cx="5105400" cy="3775075"/>
            </a:xfrm>
          </p:grpSpPr>
          <p:pic>
            <p:nvPicPr>
              <p:cNvPr id="29704" name="Image 21"/>
              <p:cNvPicPr>
                <a:picLocks noChangeAspect="1"/>
              </p:cNvPicPr>
              <p:nvPr/>
            </p:nvPicPr>
            <p:blipFill>
              <a:blip r:embed="rId2"/>
              <a:srcRect l="5318" t="3358" r="4117"/>
              <a:stretch>
                <a:fillRect/>
              </a:stretch>
            </p:blipFill>
            <p:spPr bwMode="auto">
              <a:xfrm>
                <a:off x="304800" y="2819400"/>
                <a:ext cx="5105400" cy="3775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Forme libre 38"/>
              <p:cNvSpPr/>
              <p:nvPr/>
            </p:nvSpPr>
            <p:spPr>
              <a:xfrm>
                <a:off x="1230313" y="3733800"/>
                <a:ext cx="3205162" cy="2057400"/>
              </a:xfrm>
              <a:custGeom>
                <a:avLst/>
                <a:gdLst>
                  <a:gd name="connsiteX0" fmla="*/ 0 w 3204308"/>
                  <a:gd name="connsiteY0" fmla="*/ 0 h 1953846"/>
                  <a:gd name="connsiteX1" fmla="*/ 1211385 w 3204308"/>
                  <a:gd name="connsiteY1" fmla="*/ 1152769 h 1953846"/>
                  <a:gd name="connsiteX2" fmla="*/ 3204308 w 3204308"/>
                  <a:gd name="connsiteY2" fmla="*/ 1953846 h 1953846"/>
                  <a:gd name="connsiteX3" fmla="*/ 3204308 w 3204308"/>
                  <a:gd name="connsiteY3" fmla="*/ 1953846 h 19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4308" h="1953846">
                    <a:moveTo>
                      <a:pt x="0" y="0"/>
                    </a:moveTo>
                    <a:cubicBezTo>
                      <a:pt x="338667" y="413564"/>
                      <a:pt x="677334" y="827128"/>
                      <a:pt x="1211385" y="1152769"/>
                    </a:cubicBezTo>
                    <a:cubicBezTo>
                      <a:pt x="1745436" y="1478410"/>
                      <a:pt x="3204308" y="1953846"/>
                      <a:pt x="3204308" y="1953846"/>
                    </a:cubicBezTo>
                    <a:lnTo>
                      <a:pt x="3204308" y="1953846"/>
                    </a:lnTo>
                  </a:path>
                </a:pathLst>
              </a:custGeom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1208088" y="4343400"/>
                <a:ext cx="3744912" cy="1447800"/>
              </a:xfrm>
              <a:custGeom>
                <a:avLst/>
                <a:gdLst>
                  <a:gd name="connsiteX0" fmla="*/ 0 w 3204308"/>
                  <a:gd name="connsiteY0" fmla="*/ 0 h 1953846"/>
                  <a:gd name="connsiteX1" fmla="*/ 1211385 w 3204308"/>
                  <a:gd name="connsiteY1" fmla="*/ 1152769 h 1953846"/>
                  <a:gd name="connsiteX2" fmla="*/ 3204308 w 3204308"/>
                  <a:gd name="connsiteY2" fmla="*/ 1953846 h 1953846"/>
                  <a:gd name="connsiteX3" fmla="*/ 3204308 w 3204308"/>
                  <a:gd name="connsiteY3" fmla="*/ 1953846 h 19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4308" h="1953846">
                    <a:moveTo>
                      <a:pt x="0" y="0"/>
                    </a:moveTo>
                    <a:cubicBezTo>
                      <a:pt x="338667" y="413564"/>
                      <a:pt x="677334" y="827128"/>
                      <a:pt x="1211385" y="1152769"/>
                    </a:cubicBezTo>
                    <a:cubicBezTo>
                      <a:pt x="1745436" y="1478410"/>
                      <a:pt x="3204308" y="1953846"/>
                      <a:pt x="3204308" y="1953846"/>
                    </a:cubicBezTo>
                    <a:lnTo>
                      <a:pt x="3204308" y="1953846"/>
                    </a:lnTo>
                  </a:path>
                </a:pathLst>
              </a:custGeom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3586843" y="3391628"/>
                <a:ext cx="1410607" cy="7446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solidFill>
                      <a:schemeClr val="tx1">
                        <a:lumMod val="65000"/>
                      </a:schemeClr>
                    </a:solidFill>
                    <a:latin typeface="+mn-lt"/>
                  </a:rPr>
                  <a:t>Absence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 err="1">
                    <a:solidFill>
                      <a:schemeClr val="bg1"/>
                    </a:solidFill>
                    <a:latin typeface="+mn-lt"/>
                  </a:rPr>
                  <a:t>Presence</a:t>
                </a:r>
                <a:endParaRPr lang="fr-FR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990600" y="5715000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chemeClr val="accent2"/>
                  </a:solidFill>
                </a:rPr>
                <a:t>Especially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significant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when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whales</a:t>
              </a:r>
              <a:r>
                <a:rPr lang="fr-FR" dirty="0" smtClean="0">
                  <a:solidFill>
                    <a:schemeClr val="accent2"/>
                  </a:solidFill>
                </a:rPr>
                <a:t> arrive </a:t>
              </a:r>
              <a:r>
                <a:rPr lang="fr-FR" dirty="0" err="1" smtClean="0">
                  <a:solidFill>
                    <a:schemeClr val="accent2"/>
                  </a:solidFill>
                </a:rPr>
                <a:t>after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hauling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started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71600" y="1066800"/>
              <a:ext cx="19951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C0504D"/>
                  </a:solidFill>
                </a:rPr>
                <a:t>Length</a:t>
              </a:r>
              <a:r>
                <a:rPr lang="fr-FR" b="1" dirty="0" smtClean="0">
                  <a:solidFill>
                    <a:srgbClr val="C0504D"/>
                  </a:solidFill>
                </a:rPr>
                <a:t> of </a:t>
              </a:r>
              <a:r>
                <a:rPr lang="fr-FR" b="1" dirty="0" err="1" smtClean="0">
                  <a:solidFill>
                    <a:srgbClr val="C0504D"/>
                  </a:solidFill>
                </a:rPr>
                <a:t>longlines</a:t>
              </a:r>
              <a:endParaRPr lang="fr-FR" b="1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4419600" y="1066800"/>
            <a:ext cx="4648200" cy="5562600"/>
            <a:chOff x="4419600" y="1066800"/>
            <a:chExt cx="4648200" cy="5562600"/>
          </a:xfrm>
        </p:grpSpPr>
        <p:grpSp>
          <p:nvGrpSpPr>
            <p:cNvPr id="38" name="Grouper 37"/>
            <p:cNvGrpSpPr/>
            <p:nvPr/>
          </p:nvGrpSpPr>
          <p:grpSpPr>
            <a:xfrm>
              <a:off x="4419600" y="1600200"/>
              <a:ext cx="4190999" cy="3276600"/>
              <a:chOff x="381038" y="2743200"/>
              <a:chExt cx="5147184" cy="3810000"/>
            </a:xfrm>
          </p:grpSpPr>
          <p:pic>
            <p:nvPicPr>
              <p:cNvPr id="33" name="Image 22"/>
              <p:cNvPicPr>
                <a:picLocks noChangeAspect="1"/>
              </p:cNvPicPr>
              <p:nvPr/>
            </p:nvPicPr>
            <p:blipFill>
              <a:blip r:embed="rId3"/>
              <a:srcRect l="4532"/>
              <a:stretch>
                <a:fillRect/>
              </a:stretch>
            </p:blipFill>
            <p:spPr bwMode="auto">
              <a:xfrm>
                <a:off x="381038" y="2743200"/>
                <a:ext cx="5147184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Forme libre 33"/>
              <p:cNvSpPr/>
              <p:nvPr/>
            </p:nvSpPr>
            <p:spPr>
              <a:xfrm>
                <a:off x="1220908" y="4611688"/>
                <a:ext cx="3772273" cy="604837"/>
              </a:xfrm>
              <a:custGeom>
                <a:avLst/>
                <a:gdLst>
                  <a:gd name="connsiteX0" fmla="*/ 0 w 3770923"/>
                  <a:gd name="connsiteY0" fmla="*/ 605692 h 605692"/>
                  <a:gd name="connsiteX1" fmla="*/ 1143000 w 3770923"/>
                  <a:gd name="connsiteY1" fmla="*/ 547077 h 605692"/>
                  <a:gd name="connsiteX2" fmla="*/ 2022231 w 3770923"/>
                  <a:gd name="connsiteY2" fmla="*/ 273538 h 605692"/>
                  <a:gd name="connsiteX3" fmla="*/ 3770923 w 3770923"/>
                  <a:gd name="connsiteY3" fmla="*/ 0 h 60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0923" h="605692">
                    <a:moveTo>
                      <a:pt x="0" y="605692"/>
                    </a:moveTo>
                    <a:cubicBezTo>
                      <a:pt x="402981" y="604064"/>
                      <a:pt x="805962" y="602436"/>
                      <a:pt x="1143000" y="547077"/>
                    </a:cubicBezTo>
                    <a:cubicBezTo>
                      <a:pt x="1480038" y="491718"/>
                      <a:pt x="1584244" y="364717"/>
                      <a:pt x="2022231" y="273538"/>
                    </a:cubicBezTo>
                    <a:cubicBezTo>
                      <a:pt x="2460218" y="182359"/>
                      <a:pt x="3115570" y="91179"/>
                      <a:pt x="3770923" y="0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5" name="Forme libre 34"/>
              <p:cNvSpPr/>
              <p:nvPr/>
            </p:nvSpPr>
            <p:spPr>
              <a:xfrm rot="789550">
                <a:off x="1201857" y="4459288"/>
                <a:ext cx="3770684" cy="606426"/>
              </a:xfrm>
              <a:custGeom>
                <a:avLst/>
                <a:gdLst>
                  <a:gd name="connsiteX0" fmla="*/ 0 w 3770923"/>
                  <a:gd name="connsiteY0" fmla="*/ 605692 h 605692"/>
                  <a:gd name="connsiteX1" fmla="*/ 1143000 w 3770923"/>
                  <a:gd name="connsiteY1" fmla="*/ 547077 h 605692"/>
                  <a:gd name="connsiteX2" fmla="*/ 2022231 w 3770923"/>
                  <a:gd name="connsiteY2" fmla="*/ 273538 h 605692"/>
                  <a:gd name="connsiteX3" fmla="*/ 3770923 w 3770923"/>
                  <a:gd name="connsiteY3" fmla="*/ 0 h 60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0923" h="605692">
                    <a:moveTo>
                      <a:pt x="0" y="605692"/>
                    </a:moveTo>
                    <a:cubicBezTo>
                      <a:pt x="402981" y="604064"/>
                      <a:pt x="805962" y="602436"/>
                      <a:pt x="1143000" y="547077"/>
                    </a:cubicBezTo>
                    <a:cubicBezTo>
                      <a:pt x="1480038" y="491718"/>
                      <a:pt x="1584244" y="364717"/>
                      <a:pt x="2022231" y="273538"/>
                    </a:cubicBezTo>
                    <a:cubicBezTo>
                      <a:pt x="2460218" y="182359"/>
                      <a:pt x="3115570" y="91179"/>
                      <a:pt x="3770923" y="0"/>
                    </a:cubicBezTo>
                  </a:path>
                </a:pathLst>
              </a:custGeom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4030860" y="3097619"/>
                <a:ext cx="1029437" cy="429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chemeClr val="bg1"/>
                  </a:solidFill>
                  <a:latin typeface="+mn-lt"/>
                </a:endParaRPr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 rot="5400000" flipH="1" flipV="1">
                <a:off x="2528094" y="4825205"/>
                <a:ext cx="2260600" cy="1588"/>
              </a:xfrm>
              <a:prstGeom prst="line">
                <a:avLst/>
              </a:prstGeom>
              <a:ln w="25400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ZoneTexte 26"/>
            <p:cNvSpPr txBox="1">
              <a:spLocks noChangeArrowheads="1"/>
            </p:cNvSpPr>
            <p:nvPr/>
          </p:nvSpPr>
          <p:spPr bwMode="auto">
            <a:xfrm>
              <a:off x="5181600" y="4953000"/>
              <a:ext cx="338215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High </a:t>
              </a:r>
              <a:r>
                <a:rPr lang="fr-FR" sz="1600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hauling</a:t>
              </a:r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speed &gt; </a:t>
              </a:r>
              <a:r>
                <a:rPr lang="fr-FR" sz="1600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50 Hooks.min</a:t>
              </a:r>
              <a:r>
                <a:rPr lang="fr-FR" sz="1600" baseline="300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-1</a:t>
              </a:r>
            </a:p>
            <a:p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CPUE </a:t>
              </a:r>
              <a:r>
                <a:rPr lang="fr-FR" sz="1600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with</a:t>
              </a:r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killer </a:t>
              </a:r>
              <a:r>
                <a:rPr lang="fr-FR" sz="1600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whales</a:t>
              </a:r>
              <a:r>
                <a:rPr lang="fr-FR" sz="16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&gt; </a:t>
              </a:r>
              <a:r>
                <a:rPr lang="fr-FR" sz="1600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300 g.Hook</a:t>
              </a:r>
              <a:r>
                <a:rPr lang="fr-FR" sz="1600" baseline="30000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-</a:t>
              </a:r>
              <a:r>
                <a:rPr lang="fr-FR" sz="1600" baseline="300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495800" y="5706070"/>
              <a:ext cx="457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chemeClr val="accent2"/>
                  </a:solidFill>
                </a:rPr>
                <a:t>Especially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significant</a:t>
              </a:r>
              <a:r>
                <a:rPr lang="fr-FR" dirty="0" smtClean="0">
                  <a:solidFill>
                    <a:schemeClr val="accent2"/>
                  </a:solidFill>
                </a:rPr>
                <a:t> in </a:t>
              </a:r>
              <a:r>
                <a:rPr lang="fr-FR" dirty="0" err="1" smtClean="0">
                  <a:solidFill>
                    <a:schemeClr val="accent2"/>
                  </a:solidFill>
                </a:rPr>
                <a:t>highly</a:t>
              </a:r>
              <a:r>
                <a:rPr lang="fr-FR" dirty="0" smtClean="0">
                  <a:solidFill>
                    <a:schemeClr val="accent2"/>
                  </a:solidFill>
                </a:rPr>
                <a:t> productive areas</a:t>
              </a:r>
            </a:p>
            <a:p>
              <a:pPr algn="ctr"/>
              <a:r>
                <a:rPr lang="fr-FR" dirty="0" smtClean="0">
                  <a:solidFill>
                    <a:schemeClr val="accent2"/>
                  </a:solidFill>
                </a:rPr>
                <a:t>Limited time for the </a:t>
              </a:r>
              <a:r>
                <a:rPr lang="fr-FR" dirty="0" err="1" smtClean="0">
                  <a:solidFill>
                    <a:schemeClr val="accent2"/>
                  </a:solidFill>
                </a:rPr>
                <a:t>whales</a:t>
              </a:r>
              <a:r>
                <a:rPr lang="fr-FR" dirty="0" smtClean="0">
                  <a:solidFill>
                    <a:schemeClr val="accent2"/>
                  </a:solidFill>
                </a:rPr>
                <a:t> to </a:t>
              </a:r>
              <a:r>
                <a:rPr lang="fr-FR" dirty="0" err="1" smtClean="0">
                  <a:solidFill>
                    <a:schemeClr val="accent2"/>
                  </a:solidFill>
                </a:rPr>
                <a:t>remove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great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 err="1" smtClean="0">
                  <a:solidFill>
                    <a:schemeClr val="accent2"/>
                  </a:solidFill>
                </a:rPr>
                <a:t>number</a:t>
              </a:r>
              <a:r>
                <a:rPr lang="fr-FR" dirty="0" smtClean="0">
                  <a:solidFill>
                    <a:schemeClr val="accent2"/>
                  </a:solidFill>
                </a:rPr>
                <a:t> of </a:t>
              </a:r>
              <a:r>
                <a:rPr lang="fr-FR" dirty="0" err="1" smtClean="0">
                  <a:solidFill>
                    <a:schemeClr val="accent2"/>
                  </a:solidFill>
                </a:rPr>
                <a:t>fish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91200" y="1066800"/>
              <a:ext cx="1539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C0504D"/>
                  </a:solidFill>
                </a:rPr>
                <a:t>Hauling</a:t>
              </a:r>
              <a:r>
                <a:rPr lang="fr-FR" b="1" dirty="0" smtClean="0">
                  <a:solidFill>
                    <a:srgbClr val="C0504D"/>
                  </a:solidFill>
                </a:rPr>
                <a:t> speed</a:t>
              </a:r>
              <a:endParaRPr lang="fr-FR" b="1" dirty="0">
                <a:solidFill>
                  <a:srgbClr val="C0504D"/>
                </a:solidFill>
              </a:endParaRP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124200" y="1143000"/>
            <a:ext cx="3229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Distance </a:t>
            </a:r>
            <a:r>
              <a:rPr lang="fr-FR" b="1" dirty="0" err="1" smtClean="0">
                <a:solidFill>
                  <a:srgbClr val="C0504D"/>
                </a:solidFill>
              </a:rPr>
              <a:t>travelled</a:t>
            </a:r>
            <a:r>
              <a:rPr lang="fr-FR" b="1" dirty="0" smtClean="0">
                <a:solidFill>
                  <a:srgbClr val="C0504D"/>
                </a:solidFill>
              </a:rPr>
              <a:t> </a:t>
            </a:r>
            <a:r>
              <a:rPr lang="fr-FR" b="1" dirty="0" err="1" smtClean="0">
                <a:solidFill>
                  <a:srgbClr val="C0504D"/>
                </a:solidFill>
              </a:rPr>
              <a:t>between</a:t>
            </a:r>
            <a:r>
              <a:rPr lang="fr-FR" b="1" dirty="0" smtClean="0">
                <a:solidFill>
                  <a:srgbClr val="C0504D"/>
                </a:solidFill>
              </a:rPr>
              <a:t> sets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21" name="ZoneTexte 10"/>
          <p:cNvSpPr txBox="1">
            <a:spLocks noChangeArrowheads="1"/>
          </p:cNvSpPr>
          <p:nvPr/>
        </p:nvSpPr>
        <p:spPr bwMode="auto">
          <a:xfrm>
            <a:off x="5540375" y="2895600"/>
            <a:ext cx="3222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Vessels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leaving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an area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with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killer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whale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presence</a:t>
            </a:r>
            <a:endParaRPr lang="fr-FR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2" name="ZoneTexte 13"/>
          <p:cNvSpPr txBox="1">
            <a:spLocks noChangeArrowheads="1"/>
          </p:cNvSpPr>
          <p:nvPr/>
        </p:nvSpPr>
        <p:spPr bwMode="auto">
          <a:xfrm>
            <a:off x="5540375" y="3800475"/>
            <a:ext cx="3222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If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travel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distance &lt;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50 km</a:t>
            </a:r>
          </a:p>
          <a:p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High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probability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of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having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the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same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whales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in the new area </a:t>
            </a:r>
          </a:p>
        </p:txBody>
      </p:sp>
      <p:sp>
        <p:nvSpPr>
          <p:cNvPr id="23" name="ZoneTexte 18"/>
          <p:cNvSpPr txBox="1">
            <a:spLocks noChangeArrowheads="1"/>
          </p:cNvSpPr>
          <p:nvPr/>
        </p:nvSpPr>
        <p:spPr bwMode="auto">
          <a:xfrm>
            <a:off x="5551488" y="5181600"/>
            <a:ext cx="3222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If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travel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distance &gt;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100 km</a:t>
            </a:r>
          </a:p>
          <a:p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Vessels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can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operate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without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killer </a:t>
            </a:r>
            <a:r>
              <a:rPr lang="fr-FR" dirty="0" err="1">
                <a:solidFill>
                  <a:schemeClr val="bg2"/>
                </a:solidFill>
                <a:latin typeface="Calibri" pitchFamily="34" charset="0"/>
              </a:rPr>
              <a:t>whales</a:t>
            </a:r>
            <a:r>
              <a:rPr lang="fr-FR" dirty="0">
                <a:solidFill>
                  <a:schemeClr val="bg2"/>
                </a:solidFill>
                <a:latin typeface="Calibri" pitchFamily="34" charset="0"/>
              </a:rPr>
              <a:t> for &gt;3days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7" y="1916831"/>
            <a:ext cx="5146573" cy="456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962400" y="6550223"/>
            <a:ext cx="483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P. Tixier, N. </a:t>
            </a:r>
            <a:r>
              <a:rPr lang="fr-FR" sz="14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C. </a:t>
            </a:r>
            <a:r>
              <a:rPr lang="fr-FR" sz="14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4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ICES Journal Marine Science, 2015</a:t>
            </a:r>
            <a:endParaRPr lang="fr-FR" sz="14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2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/>
          <p:cNvSpPr txBox="1"/>
          <p:nvPr/>
        </p:nvSpPr>
        <p:spPr>
          <a:xfrm>
            <a:off x="1835150" y="3321050"/>
            <a:ext cx="16002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2"/>
                </a:solidFill>
                <a:latin typeface="+mn-lt"/>
              </a:rPr>
              <a:t>Hauling</a:t>
            </a:r>
            <a:r>
              <a:rPr lang="fr-FR" b="1" dirty="0">
                <a:solidFill>
                  <a:schemeClr val="accent2"/>
                </a:solidFill>
                <a:latin typeface="+mn-lt"/>
              </a:rPr>
              <a:t> speed </a:t>
            </a:r>
          </a:p>
        </p:txBody>
      </p:sp>
      <p:sp>
        <p:nvSpPr>
          <p:cNvPr id="32775" name="Freeform 58"/>
          <p:cNvSpPr>
            <a:spLocks/>
          </p:cNvSpPr>
          <p:nvPr/>
        </p:nvSpPr>
        <p:spPr bwMode="auto">
          <a:xfrm>
            <a:off x="2362200" y="1600200"/>
            <a:ext cx="439738" cy="1362075"/>
          </a:xfrm>
          <a:custGeom>
            <a:avLst/>
            <a:gdLst>
              <a:gd name="T0" fmla="*/ 125760631 w 1488"/>
              <a:gd name="T1" fmla="*/ 0 h 728"/>
              <a:gd name="T2" fmla="*/ 108992670 w 1488"/>
              <a:gd name="T3" fmla="*/ 2147483647 h 728"/>
              <a:gd name="T4" fmla="*/ 0 w 1488"/>
              <a:gd name="T5" fmla="*/ 2147483647 h 728"/>
              <a:gd name="T6" fmla="*/ 0 60000 65536"/>
              <a:gd name="T7" fmla="*/ 0 60000 65536"/>
              <a:gd name="T8" fmla="*/ 0 60000 65536"/>
              <a:gd name="T9" fmla="*/ 0 w 1488"/>
              <a:gd name="T10" fmla="*/ 0 h 728"/>
              <a:gd name="T11" fmla="*/ 1488 w 1488"/>
              <a:gd name="T12" fmla="*/ 728 h 7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8" h="728">
                <a:moveTo>
                  <a:pt x="1440" y="0"/>
                </a:moveTo>
                <a:cubicBezTo>
                  <a:pt x="1464" y="260"/>
                  <a:pt x="1488" y="520"/>
                  <a:pt x="1248" y="624"/>
                </a:cubicBezTo>
                <a:cubicBezTo>
                  <a:pt x="1008" y="728"/>
                  <a:pt x="208" y="624"/>
                  <a:pt x="0" y="624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76" name="Freeform 66"/>
          <p:cNvSpPr>
            <a:spLocks/>
          </p:cNvSpPr>
          <p:nvPr/>
        </p:nvSpPr>
        <p:spPr bwMode="auto">
          <a:xfrm>
            <a:off x="2405063" y="2771775"/>
            <a:ext cx="123825" cy="209550"/>
          </a:xfrm>
          <a:custGeom>
            <a:avLst/>
            <a:gdLst>
              <a:gd name="T0" fmla="*/ 12541435 w 328"/>
              <a:gd name="T1" fmla="*/ 0 h 376"/>
              <a:gd name="T2" fmla="*/ 5700857 w 328"/>
              <a:gd name="T3" fmla="*/ 104360917 h 376"/>
              <a:gd name="T4" fmla="*/ 46745819 w 328"/>
              <a:gd name="T5" fmla="*/ 74543522 h 376"/>
              <a:gd name="T6" fmla="*/ 0 60000 65536"/>
              <a:gd name="T7" fmla="*/ 0 60000 65536"/>
              <a:gd name="T8" fmla="*/ 0 60000 65536"/>
              <a:gd name="T9" fmla="*/ 0 w 328"/>
              <a:gd name="T10" fmla="*/ 0 h 376"/>
              <a:gd name="T11" fmla="*/ 328 w 32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" h="376">
                <a:moveTo>
                  <a:pt x="88" y="0"/>
                </a:moveTo>
                <a:cubicBezTo>
                  <a:pt x="44" y="148"/>
                  <a:pt x="0" y="296"/>
                  <a:pt x="40" y="336"/>
                </a:cubicBezTo>
                <a:cubicBezTo>
                  <a:pt x="80" y="376"/>
                  <a:pt x="204" y="308"/>
                  <a:pt x="328" y="24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77" name="Freeform 67"/>
          <p:cNvSpPr>
            <a:spLocks/>
          </p:cNvSpPr>
          <p:nvPr/>
        </p:nvSpPr>
        <p:spPr bwMode="auto">
          <a:xfrm>
            <a:off x="2743200" y="2657475"/>
            <a:ext cx="123825" cy="211138"/>
          </a:xfrm>
          <a:custGeom>
            <a:avLst/>
            <a:gdLst>
              <a:gd name="T0" fmla="*/ 12541435 w 328"/>
              <a:gd name="T1" fmla="*/ 0 h 376"/>
              <a:gd name="T2" fmla="*/ 5700857 w 328"/>
              <a:gd name="T3" fmla="*/ 105949161 h 376"/>
              <a:gd name="T4" fmla="*/ 46745819 w 328"/>
              <a:gd name="T5" fmla="*/ 75677822 h 376"/>
              <a:gd name="T6" fmla="*/ 0 60000 65536"/>
              <a:gd name="T7" fmla="*/ 0 60000 65536"/>
              <a:gd name="T8" fmla="*/ 0 60000 65536"/>
              <a:gd name="T9" fmla="*/ 0 w 328"/>
              <a:gd name="T10" fmla="*/ 0 h 376"/>
              <a:gd name="T11" fmla="*/ 328 w 32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" h="376">
                <a:moveTo>
                  <a:pt x="88" y="0"/>
                </a:moveTo>
                <a:cubicBezTo>
                  <a:pt x="44" y="148"/>
                  <a:pt x="0" y="296"/>
                  <a:pt x="40" y="336"/>
                </a:cubicBezTo>
                <a:cubicBezTo>
                  <a:pt x="80" y="376"/>
                  <a:pt x="204" y="308"/>
                  <a:pt x="328" y="24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78" name="Freeform 68"/>
          <p:cNvSpPr>
            <a:spLocks/>
          </p:cNvSpPr>
          <p:nvPr/>
        </p:nvSpPr>
        <p:spPr bwMode="auto">
          <a:xfrm>
            <a:off x="2771775" y="2168525"/>
            <a:ext cx="123825" cy="211138"/>
          </a:xfrm>
          <a:custGeom>
            <a:avLst/>
            <a:gdLst>
              <a:gd name="T0" fmla="*/ 12541435 w 328"/>
              <a:gd name="T1" fmla="*/ 0 h 376"/>
              <a:gd name="T2" fmla="*/ 5700857 w 328"/>
              <a:gd name="T3" fmla="*/ 105949161 h 376"/>
              <a:gd name="T4" fmla="*/ 46745819 w 328"/>
              <a:gd name="T5" fmla="*/ 75677822 h 376"/>
              <a:gd name="T6" fmla="*/ 0 60000 65536"/>
              <a:gd name="T7" fmla="*/ 0 60000 65536"/>
              <a:gd name="T8" fmla="*/ 0 60000 65536"/>
              <a:gd name="T9" fmla="*/ 0 w 328"/>
              <a:gd name="T10" fmla="*/ 0 h 376"/>
              <a:gd name="T11" fmla="*/ 328 w 32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" h="376">
                <a:moveTo>
                  <a:pt x="88" y="0"/>
                </a:moveTo>
                <a:cubicBezTo>
                  <a:pt x="44" y="148"/>
                  <a:pt x="0" y="296"/>
                  <a:pt x="40" y="336"/>
                </a:cubicBezTo>
                <a:cubicBezTo>
                  <a:pt x="80" y="376"/>
                  <a:pt x="204" y="308"/>
                  <a:pt x="328" y="24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79" name="Freeform 69"/>
          <p:cNvSpPr>
            <a:spLocks/>
          </p:cNvSpPr>
          <p:nvPr/>
        </p:nvSpPr>
        <p:spPr bwMode="auto">
          <a:xfrm>
            <a:off x="2771775" y="1714500"/>
            <a:ext cx="123825" cy="209550"/>
          </a:xfrm>
          <a:custGeom>
            <a:avLst/>
            <a:gdLst>
              <a:gd name="T0" fmla="*/ 12541435 w 328"/>
              <a:gd name="T1" fmla="*/ 0 h 376"/>
              <a:gd name="T2" fmla="*/ 5700857 w 328"/>
              <a:gd name="T3" fmla="*/ 104360917 h 376"/>
              <a:gd name="T4" fmla="*/ 46745819 w 328"/>
              <a:gd name="T5" fmla="*/ 74543522 h 376"/>
              <a:gd name="T6" fmla="*/ 0 60000 65536"/>
              <a:gd name="T7" fmla="*/ 0 60000 65536"/>
              <a:gd name="T8" fmla="*/ 0 60000 65536"/>
              <a:gd name="T9" fmla="*/ 0 w 328"/>
              <a:gd name="T10" fmla="*/ 0 h 376"/>
              <a:gd name="T11" fmla="*/ 328 w 32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" h="376">
                <a:moveTo>
                  <a:pt x="88" y="0"/>
                </a:moveTo>
                <a:cubicBezTo>
                  <a:pt x="44" y="148"/>
                  <a:pt x="0" y="296"/>
                  <a:pt x="40" y="336"/>
                </a:cubicBezTo>
                <a:cubicBezTo>
                  <a:pt x="80" y="376"/>
                  <a:pt x="204" y="308"/>
                  <a:pt x="328" y="24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2780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895475"/>
            <a:ext cx="9588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73" descr="petite De tran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C7C7C"/>
              </a:clrFrom>
              <a:clrTo>
                <a:srgbClr val="7C7C7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0183">
            <a:off x="2868613" y="1911350"/>
            <a:ext cx="484187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73" descr="petite De tran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C7C7C"/>
              </a:clrFrom>
              <a:clrTo>
                <a:srgbClr val="7C7C7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0183">
            <a:off x="2868613" y="2301875"/>
            <a:ext cx="484187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Connecteur droit avec flèche 47"/>
          <p:cNvCxnSpPr/>
          <p:nvPr/>
        </p:nvCxnSpPr>
        <p:spPr>
          <a:xfrm rot="5400000" flipH="1" flipV="1">
            <a:off x="2552701" y="2009775"/>
            <a:ext cx="228600" cy="31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5400000" flipH="1" flipV="1">
            <a:off x="2553494" y="2313781"/>
            <a:ext cx="22860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5" name="ZoneTexte 51"/>
          <p:cNvSpPr txBox="1">
            <a:spLocks noChangeArrowheads="1"/>
          </p:cNvSpPr>
          <p:nvPr/>
        </p:nvSpPr>
        <p:spPr bwMode="auto">
          <a:xfrm>
            <a:off x="1371600" y="4992688"/>
            <a:ext cx="2562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&gt;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50 Hook.min</a:t>
            </a:r>
            <a:r>
              <a:rPr lang="fr-FR" baseline="30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-1</a:t>
            </a: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CPUE &gt;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300 g.Hook</a:t>
            </a:r>
            <a:r>
              <a:rPr lang="fr-FR" baseline="30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fr-FR" baseline="30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32786" name="ZoneTexte 52"/>
          <p:cNvSpPr txBox="1">
            <a:spLocks noChangeArrowheads="1"/>
          </p:cNvSpPr>
          <p:nvPr/>
        </p:nvSpPr>
        <p:spPr bwMode="auto">
          <a:xfrm>
            <a:off x="1524000" y="4038600"/>
            <a:ext cx="2205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(+) on CPUE with killer whales</a:t>
            </a:r>
          </a:p>
        </p:txBody>
      </p:sp>
      <p:grpSp>
        <p:nvGrpSpPr>
          <p:cNvPr id="2" name="Groupe 49"/>
          <p:cNvGrpSpPr>
            <a:grpSpLocks/>
          </p:cNvGrpSpPr>
          <p:nvPr/>
        </p:nvGrpSpPr>
        <p:grpSpPr bwMode="auto">
          <a:xfrm>
            <a:off x="3848100" y="2227263"/>
            <a:ext cx="2705100" cy="3411537"/>
            <a:chOff x="3848100" y="2227263"/>
            <a:chExt cx="2705100" cy="3411537"/>
          </a:xfrm>
        </p:grpSpPr>
        <p:sp>
          <p:nvSpPr>
            <p:cNvPr id="32802" name="Rectangle 28"/>
            <p:cNvSpPr>
              <a:spLocks noChangeArrowheads="1"/>
            </p:cNvSpPr>
            <p:nvPr/>
          </p:nvSpPr>
          <p:spPr bwMode="auto">
            <a:xfrm>
              <a:off x="4469300" y="3320534"/>
              <a:ext cx="15824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accent2"/>
                  </a:solidFill>
                  <a:latin typeface="Calibri" pitchFamily="34" charset="0"/>
                </a:rPr>
                <a:t>Length</a:t>
              </a:r>
              <a:r>
                <a:rPr lang="fr-FR" b="1" dirty="0">
                  <a:solidFill>
                    <a:schemeClr val="accent2"/>
                  </a:solidFill>
                  <a:latin typeface="Calibri" pitchFamily="34" charset="0"/>
                </a:rPr>
                <a:t> of </a:t>
              </a:r>
              <a:r>
                <a:rPr lang="fr-FR" b="1" dirty="0" err="1">
                  <a:solidFill>
                    <a:schemeClr val="accent2"/>
                  </a:solidFill>
                  <a:latin typeface="Calibri" pitchFamily="34" charset="0"/>
                </a:rPr>
                <a:t>lines</a:t>
              </a:r>
              <a:endParaRPr lang="fr-FR" b="1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3903663" y="2227263"/>
              <a:ext cx="820737" cy="1587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4724400" y="2227263"/>
              <a:ext cx="1295400" cy="1587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805" name="Picture 5" descr="orca-family-l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4858795" y="2438400"/>
              <a:ext cx="95890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Connecteur droit 34"/>
            <p:cNvCxnSpPr/>
            <p:nvPr/>
          </p:nvCxnSpPr>
          <p:spPr>
            <a:xfrm flipV="1">
              <a:off x="3886200" y="2532063"/>
              <a:ext cx="838200" cy="1587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724400" y="2532063"/>
              <a:ext cx="381000" cy="1587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/>
            <p:cNvSpPr txBox="1"/>
            <p:nvPr/>
          </p:nvSpPr>
          <p:spPr>
            <a:xfrm>
              <a:off x="3848100" y="4992688"/>
              <a:ext cx="2705100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rgbClr val="254061"/>
                  </a:solidFill>
                  <a:latin typeface="+mn-lt"/>
                </a:rPr>
                <a:t>&lt; 5000 </a:t>
              </a:r>
              <a:r>
                <a:rPr lang="fr-FR" dirty="0" err="1">
                  <a:solidFill>
                    <a:srgbClr val="254061"/>
                  </a:solidFill>
                  <a:latin typeface="+mn-lt"/>
                </a:rPr>
                <a:t>meters</a:t>
              </a:r>
              <a:endParaRPr lang="fr-FR" dirty="0">
                <a:solidFill>
                  <a:srgbClr val="254061"/>
                </a:solidFill>
                <a:latin typeface="+mn-lt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rgbClr val="254061"/>
                  </a:solidFill>
                  <a:latin typeface="+mn-lt"/>
                </a:rPr>
                <a:t>CPUE &gt; </a:t>
              </a:r>
              <a:r>
                <a:rPr lang="fr-FR" dirty="0" smtClean="0">
                  <a:solidFill>
                    <a:srgbClr val="254061"/>
                  </a:solidFill>
                  <a:latin typeface="+mn-lt"/>
                </a:rPr>
                <a:t>300 g.Hook</a:t>
              </a:r>
              <a:r>
                <a:rPr lang="fr-FR" baseline="30000" dirty="0" smtClean="0">
                  <a:solidFill>
                    <a:srgbClr val="254061"/>
                  </a:solidFill>
                  <a:latin typeface="+mn-lt"/>
                </a:rPr>
                <a:t>-</a:t>
              </a:r>
              <a:r>
                <a:rPr lang="fr-FR" baseline="30000" dirty="0">
                  <a:solidFill>
                    <a:srgbClr val="254061"/>
                  </a:solidFill>
                  <a:latin typeface="+mn-lt"/>
                </a:rPr>
                <a:t>1</a:t>
              </a:r>
            </a:p>
          </p:txBody>
        </p:sp>
        <p:sp>
          <p:nvSpPr>
            <p:cNvPr id="32809" name="ZoneTexte 53"/>
            <p:cNvSpPr txBox="1">
              <a:spLocks noChangeArrowheads="1"/>
            </p:cNvSpPr>
            <p:nvPr/>
          </p:nvSpPr>
          <p:spPr bwMode="auto">
            <a:xfrm>
              <a:off x="4267200" y="4029670"/>
              <a:ext cx="18778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(-) on CPUE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with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killer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whales</a:t>
              </a:r>
              <a:endPara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er 62"/>
          <p:cNvGrpSpPr>
            <a:grpSpLocks/>
          </p:cNvGrpSpPr>
          <p:nvPr/>
        </p:nvGrpSpPr>
        <p:grpSpPr bwMode="auto">
          <a:xfrm>
            <a:off x="6450013" y="1857375"/>
            <a:ext cx="2693987" cy="4019550"/>
            <a:chOff x="6449879" y="1857931"/>
            <a:chExt cx="2694122" cy="4018399"/>
          </a:xfrm>
        </p:grpSpPr>
        <p:sp>
          <p:nvSpPr>
            <p:cNvPr id="32796" name="ZoneTexte 18"/>
            <p:cNvSpPr txBox="1">
              <a:spLocks noChangeArrowheads="1"/>
            </p:cNvSpPr>
            <p:nvPr/>
          </p:nvSpPr>
          <p:spPr bwMode="auto">
            <a:xfrm>
              <a:off x="6449879" y="4953000"/>
              <a:ext cx="269412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err="1">
                  <a:solidFill>
                    <a:srgbClr val="254061"/>
                  </a:solidFill>
                  <a:latin typeface="Calibri" pitchFamily="34" charset="0"/>
                </a:rPr>
                <a:t>Travel</a:t>
              </a:r>
              <a:r>
                <a:rPr lang="fr-FR" dirty="0">
                  <a:solidFill>
                    <a:srgbClr val="254061"/>
                  </a:solidFill>
                  <a:latin typeface="Calibri" pitchFamily="34" charset="0"/>
                </a:rPr>
                <a:t> distance &gt;</a:t>
              </a:r>
              <a:r>
                <a:rPr lang="fr-FR" dirty="0" smtClean="0">
                  <a:solidFill>
                    <a:srgbClr val="254061"/>
                  </a:solidFill>
                  <a:latin typeface="Calibri" pitchFamily="34" charset="0"/>
                </a:rPr>
                <a:t> 100 km</a:t>
              </a:r>
            </a:p>
            <a:p>
              <a:pPr algn="ctr"/>
              <a:r>
                <a:rPr lang="fr-FR" dirty="0">
                  <a:solidFill>
                    <a:srgbClr val="254061"/>
                  </a:solidFill>
                  <a:latin typeface="Calibri" pitchFamily="34" charset="0"/>
                </a:rPr>
                <a:t>No killer </a:t>
              </a:r>
              <a:r>
                <a:rPr lang="fr-FR" dirty="0" err="1">
                  <a:solidFill>
                    <a:srgbClr val="254061"/>
                  </a:solidFill>
                  <a:latin typeface="Calibri" pitchFamily="34" charset="0"/>
                </a:rPr>
                <a:t>whale</a:t>
              </a:r>
              <a:r>
                <a:rPr lang="fr-FR" dirty="0">
                  <a:solidFill>
                    <a:srgbClr val="254061"/>
                  </a:solidFill>
                  <a:latin typeface="Calibri" pitchFamily="34" charset="0"/>
                </a:rPr>
                <a:t> </a:t>
              </a:r>
            </a:p>
            <a:p>
              <a:pPr algn="ctr"/>
              <a:r>
                <a:rPr lang="fr-FR" dirty="0">
                  <a:solidFill>
                    <a:srgbClr val="254061"/>
                  </a:solidFill>
                  <a:latin typeface="Calibri" pitchFamily="34" charset="0"/>
                </a:rPr>
                <a:t>for </a:t>
              </a:r>
              <a:r>
                <a:rPr lang="fr-FR" dirty="0" smtClean="0">
                  <a:solidFill>
                    <a:srgbClr val="254061"/>
                  </a:solidFill>
                  <a:latin typeface="Calibri" pitchFamily="34" charset="0"/>
                </a:rPr>
                <a:t>&gt; 3days</a:t>
              </a:r>
              <a:endParaRPr lang="fr-FR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sp>
          <p:nvSpPr>
            <p:cNvPr id="32797" name="ZoneTexte 19"/>
            <p:cNvSpPr txBox="1">
              <a:spLocks noChangeArrowheads="1"/>
            </p:cNvSpPr>
            <p:nvPr/>
          </p:nvSpPr>
          <p:spPr bwMode="auto">
            <a:xfrm>
              <a:off x="6792851" y="3320534"/>
              <a:ext cx="1905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2"/>
                  </a:solidFill>
                  <a:latin typeface="Calibri" pitchFamily="34" charset="0"/>
                </a:rPr>
                <a:t>Distance </a:t>
              </a:r>
              <a:r>
                <a:rPr lang="fr-FR" b="1" dirty="0" err="1">
                  <a:solidFill>
                    <a:schemeClr val="accent2"/>
                  </a:solidFill>
                  <a:latin typeface="Calibri" pitchFamily="34" charset="0"/>
                </a:rPr>
                <a:t>travelled</a:t>
              </a:r>
              <a:endParaRPr lang="fr-FR" b="1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cxnSp>
          <p:nvCxnSpPr>
            <p:cNvPr id="22" name="Connecteur en arc 21"/>
            <p:cNvCxnSpPr/>
            <p:nvPr/>
          </p:nvCxnSpPr>
          <p:spPr>
            <a:xfrm>
              <a:off x="7211917" y="2162644"/>
              <a:ext cx="1143057" cy="97285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9" name="Picture 65" descr="TRN_14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73879" y="2392177"/>
              <a:ext cx="762000" cy="669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5" descr="orca-family-l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6449879" y="1857931"/>
              <a:ext cx="95890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1" name="ZoneTexte 54"/>
            <p:cNvSpPr txBox="1">
              <a:spLocks noChangeArrowheads="1"/>
            </p:cNvSpPr>
            <p:nvPr/>
          </p:nvSpPr>
          <p:spPr bwMode="auto">
            <a:xfrm>
              <a:off x="6792851" y="3953470"/>
              <a:ext cx="1877879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(-) on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probability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of interaction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with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 killer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whales</a:t>
              </a:r>
              <a:endPara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endParaRPr>
            </a:p>
          </p:txBody>
        </p:sp>
      </p:grpSp>
      <p:cxnSp>
        <p:nvCxnSpPr>
          <p:cNvPr id="57" name="Connecteur droit 56"/>
          <p:cNvCxnSpPr/>
          <p:nvPr/>
        </p:nvCxnSpPr>
        <p:spPr>
          <a:xfrm>
            <a:off x="228600" y="3884613"/>
            <a:ext cx="8507413" cy="1587"/>
          </a:xfrm>
          <a:prstGeom prst="line">
            <a:avLst/>
          </a:prstGeom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228600" y="6019800"/>
            <a:ext cx="8507413" cy="1588"/>
          </a:xfrm>
          <a:prstGeom prst="line">
            <a:avLst/>
          </a:prstGeom>
          <a:ln w="12700" cap="flat" cmpd="sng" algn="ctr">
            <a:solidFill>
              <a:schemeClr val="bg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91" name="ZoneTexte 59"/>
          <p:cNvSpPr txBox="1">
            <a:spLocks noChangeArrowheads="1"/>
          </p:cNvSpPr>
          <p:nvPr/>
        </p:nvSpPr>
        <p:spPr bwMode="auto">
          <a:xfrm>
            <a:off x="152400" y="3321050"/>
            <a:ext cx="830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Factor</a:t>
            </a:r>
          </a:p>
        </p:txBody>
      </p:sp>
      <p:sp>
        <p:nvSpPr>
          <p:cNvPr id="32792" name="ZoneTexte 60"/>
          <p:cNvSpPr txBox="1">
            <a:spLocks noChangeArrowheads="1"/>
          </p:cNvSpPr>
          <p:nvPr/>
        </p:nvSpPr>
        <p:spPr bwMode="auto">
          <a:xfrm>
            <a:off x="152400" y="41259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Effect</a:t>
            </a:r>
          </a:p>
        </p:txBody>
      </p:sp>
      <p:sp>
        <p:nvSpPr>
          <p:cNvPr id="32793" name="ZoneTexte 61"/>
          <p:cNvSpPr txBox="1">
            <a:spLocks noChangeArrowheads="1"/>
          </p:cNvSpPr>
          <p:nvPr/>
        </p:nvSpPr>
        <p:spPr bwMode="auto">
          <a:xfrm>
            <a:off x="152400" y="5105400"/>
            <a:ext cx="1700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Recommendation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83568" y="76201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Area and data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2507431" y="117718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Technical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approach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908160" y="116632"/>
            <a:ext cx="1383920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vessels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364088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Behaviour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788480" y="116632"/>
            <a:ext cx="1328721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Ongoing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7686</TotalTime>
  <Words>1677</Words>
  <Application>Microsoft Macintosh PowerPoint</Application>
  <PresentationFormat>Présentation à l'écran (4:3)</PresentationFormat>
  <Paragraphs>393</Paragraphs>
  <Slides>24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1_Thème Office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Tixier</dc:creator>
  <cp:lastModifiedBy>Paul Tixier</cp:lastModifiedBy>
  <cp:revision>72</cp:revision>
  <dcterms:created xsi:type="dcterms:W3CDTF">2015-08-06T07:00:00Z</dcterms:created>
  <dcterms:modified xsi:type="dcterms:W3CDTF">2016-03-15T22:05:35Z</dcterms:modified>
</cp:coreProperties>
</file>