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13" r:id="rId3"/>
    <p:sldId id="315" r:id="rId4"/>
    <p:sldId id="314" r:id="rId5"/>
    <p:sldId id="303" r:id="rId6"/>
    <p:sldId id="308" r:id="rId7"/>
    <p:sldId id="306" r:id="rId8"/>
    <p:sldId id="298" r:id="rId9"/>
    <p:sldId id="300" r:id="rId10"/>
    <p:sldId id="307" r:id="rId11"/>
    <p:sldId id="301" r:id="rId12"/>
    <p:sldId id="304" r:id="rId13"/>
    <p:sldId id="295" r:id="rId14"/>
    <p:sldId id="310" r:id="rId1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irk_wel" initials="d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7A3D5"/>
    <a:srgbClr val="5691CB"/>
    <a:srgbClr val="FF9933"/>
    <a:srgbClr val="FF0066"/>
    <a:srgbClr val="F8E852"/>
    <a:srgbClr val="8A9FB8"/>
    <a:srgbClr val="5A34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47" autoAdjust="0"/>
    <p:restoredTop sz="94434" autoAdjust="0"/>
  </p:normalViewPr>
  <p:slideViewPr>
    <p:cSldViewPr>
      <p:cViewPr varScale="1">
        <p:scale>
          <a:sx n="74" d="100"/>
          <a:sy n="74" d="100"/>
        </p:scale>
        <p:origin x="116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54F3D13B-F861-448A-A46F-0EC4213E4372}" type="datetime1">
              <a:rPr lang="en-US"/>
              <a:pPr>
                <a:defRPr/>
              </a:pPr>
              <a:t>3/16/2016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37319E1-AB84-47A4-9E89-1D6AD143E7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183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70966F1-26FE-4E88-A357-C28D3B9AC057}" type="datetime1">
              <a:rPr lang="en-US"/>
              <a:pPr>
                <a:defRPr/>
              </a:pPr>
              <a:t>3/16/2016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65BFDA64-5FB9-494C-84C7-332E6D0E1C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0138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>
            <a:spLocks noChangeArrowheads="1"/>
          </p:cNvSpPr>
          <p:nvPr userDrawn="1"/>
        </p:nvSpPr>
        <p:spPr bwMode="auto">
          <a:xfrm>
            <a:off x="381000" y="3546475"/>
            <a:ext cx="8418513" cy="3311525"/>
          </a:xfrm>
          <a:prstGeom prst="rect">
            <a:avLst/>
          </a:prstGeom>
          <a:solidFill>
            <a:srgbClr val="77A3D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pic>
        <p:nvPicPr>
          <p:cNvPr id="5" name="Picture 21" descr="Logo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9250" y="457200"/>
            <a:ext cx="3141663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67"/>
          <p:cNvGrpSpPr>
            <a:grpSpLocks/>
          </p:cNvGrpSpPr>
          <p:nvPr userDrawn="1"/>
        </p:nvGrpSpPr>
        <p:grpSpPr bwMode="auto">
          <a:xfrm>
            <a:off x="381000" y="1792288"/>
            <a:ext cx="6405563" cy="3311525"/>
            <a:chOff x="249" y="1163"/>
            <a:chExt cx="4035" cy="2086"/>
          </a:xfrm>
        </p:grpSpPr>
        <p:sp>
          <p:nvSpPr>
            <p:cNvPr id="7" name="Line 8"/>
            <p:cNvSpPr>
              <a:spLocks noChangeShapeType="1"/>
            </p:cNvSpPr>
            <p:nvPr userDrawn="1"/>
          </p:nvSpPr>
          <p:spPr bwMode="auto">
            <a:xfrm>
              <a:off x="703" y="3249"/>
              <a:ext cx="3355" cy="0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8" name="Rectangle 23"/>
            <p:cNvSpPr>
              <a:spLocks noChangeArrowheads="1"/>
            </p:cNvSpPr>
            <p:nvPr userDrawn="1"/>
          </p:nvSpPr>
          <p:spPr bwMode="auto">
            <a:xfrm>
              <a:off x="1785" y="1426"/>
              <a:ext cx="136" cy="147"/>
            </a:xfrm>
            <a:prstGeom prst="rect">
              <a:avLst/>
            </a:prstGeom>
            <a:solidFill>
              <a:srgbClr val="F8E85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9" name="Rectangle 24"/>
            <p:cNvSpPr>
              <a:spLocks noChangeArrowheads="1"/>
            </p:cNvSpPr>
            <p:nvPr userDrawn="1"/>
          </p:nvSpPr>
          <p:spPr bwMode="auto">
            <a:xfrm>
              <a:off x="1791" y="1615"/>
              <a:ext cx="136" cy="136"/>
            </a:xfrm>
            <a:prstGeom prst="rect">
              <a:avLst/>
            </a:prstGeom>
            <a:solidFill>
              <a:srgbClr val="5A343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0" name="Rectangle 25"/>
            <p:cNvSpPr>
              <a:spLocks noChangeArrowheads="1"/>
            </p:cNvSpPr>
            <p:nvPr userDrawn="1"/>
          </p:nvSpPr>
          <p:spPr bwMode="auto">
            <a:xfrm>
              <a:off x="3513" y="1762"/>
              <a:ext cx="771" cy="106"/>
            </a:xfrm>
            <a:prstGeom prst="rect">
              <a:avLst/>
            </a:prstGeom>
            <a:solidFill>
              <a:srgbClr val="5A343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1" name="Rectangle 29"/>
            <p:cNvSpPr>
              <a:spLocks noChangeArrowheads="1"/>
            </p:cNvSpPr>
            <p:nvPr userDrawn="1"/>
          </p:nvSpPr>
          <p:spPr bwMode="auto">
            <a:xfrm>
              <a:off x="3606" y="2482"/>
              <a:ext cx="96" cy="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2" name="Rectangle 31"/>
            <p:cNvSpPr>
              <a:spLocks noChangeArrowheads="1"/>
            </p:cNvSpPr>
            <p:nvPr userDrawn="1"/>
          </p:nvSpPr>
          <p:spPr bwMode="auto">
            <a:xfrm>
              <a:off x="249" y="1163"/>
              <a:ext cx="94" cy="90"/>
            </a:xfrm>
            <a:prstGeom prst="rect">
              <a:avLst/>
            </a:prstGeom>
            <a:solidFill>
              <a:srgbClr val="5A3439"/>
            </a:solidFill>
            <a:ln w="9525">
              <a:solidFill>
                <a:srgbClr val="5A3439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Rectangle 32"/>
            <p:cNvSpPr>
              <a:spLocks noChangeArrowheads="1"/>
            </p:cNvSpPr>
            <p:nvPr userDrawn="1"/>
          </p:nvSpPr>
          <p:spPr bwMode="auto">
            <a:xfrm>
              <a:off x="1474" y="2098"/>
              <a:ext cx="453" cy="454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</p:grpSp>
      <p:pic>
        <p:nvPicPr>
          <p:cNvPr id="14" name="Picture 31" descr="IA13296.jpg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3124200" y="1524000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7" descr="Patterned Lake 2.JPG"/>
          <p:cNvPicPr>
            <a:picLocks noChangeAspect="1"/>
          </p:cNvPicPr>
          <p:nvPr userDrawn="1"/>
        </p:nvPicPr>
        <p:blipFill>
          <a:blip r:embed="rId4"/>
          <a:srcRect/>
          <a:stretch>
            <a:fillRect/>
          </a:stretch>
        </p:blipFill>
        <p:spPr bwMode="auto">
          <a:xfrm>
            <a:off x="7391400" y="1219200"/>
            <a:ext cx="1468438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Rectangle 23"/>
          <p:cNvSpPr>
            <a:spLocks noChangeArrowheads="1"/>
          </p:cNvSpPr>
          <p:nvPr userDrawn="1"/>
        </p:nvSpPr>
        <p:spPr bwMode="auto">
          <a:xfrm>
            <a:off x="6858000" y="838200"/>
            <a:ext cx="215900" cy="233363"/>
          </a:xfrm>
          <a:prstGeom prst="rect">
            <a:avLst/>
          </a:prstGeom>
          <a:solidFill>
            <a:srgbClr val="F8E852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" name="Rectangle 23"/>
          <p:cNvSpPr>
            <a:spLocks noChangeArrowheads="1"/>
          </p:cNvSpPr>
          <p:nvPr userDrawn="1"/>
        </p:nvSpPr>
        <p:spPr bwMode="auto">
          <a:xfrm>
            <a:off x="7543800" y="3657600"/>
            <a:ext cx="215900" cy="233363"/>
          </a:xfrm>
          <a:prstGeom prst="rect">
            <a:avLst/>
          </a:prstGeom>
          <a:solidFill>
            <a:srgbClr val="F8E852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pic>
        <p:nvPicPr>
          <p:cNvPr id="18" name="Picture 30" descr="_TOD1155C.jpg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 bwMode="auto">
          <a:xfrm>
            <a:off x="381000" y="2819400"/>
            <a:ext cx="192087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1" descr="IA16196.jpg"/>
          <p:cNvPicPr>
            <a:picLocks noChangeAspect="1"/>
          </p:cNvPicPr>
          <p:nvPr userDrawn="1"/>
        </p:nvPicPr>
        <p:blipFill>
          <a:blip r:embed="rId6"/>
          <a:srcRect/>
          <a:stretch>
            <a:fillRect/>
          </a:stretch>
        </p:blipFill>
        <p:spPr bwMode="auto">
          <a:xfrm>
            <a:off x="5029200" y="1219200"/>
            <a:ext cx="2225675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2" descr="Chris pics003.jpg"/>
          <p:cNvPicPr>
            <a:picLocks noChangeAspect="1"/>
          </p:cNvPicPr>
          <p:nvPr userDrawn="1"/>
        </p:nvPicPr>
        <p:blipFill>
          <a:blip r:embed="rId7"/>
          <a:srcRect/>
          <a:stretch>
            <a:fillRect/>
          </a:stretch>
        </p:blipFill>
        <p:spPr bwMode="auto">
          <a:xfrm>
            <a:off x="3124200" y="2870200"/>
            <a:ext cx="20574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3" descr="red.jpg"/>
          <p:cNvPicPr>
            <a:picLocks noChangeAspect="1"/>
          </p:cNvPicPr>
          <p:nvPr userDrawn="1"/>
        </p:nvPicPr>
        <p:blipFill>
          <a:blip r:embed="rId8"/>
          <a:srcRect/>
          <a:stretch>
            <a:fillRect/>
          </a:stretch>
        </p:blipFill>
        <p:spPr bwMode="auto">
          <a:xfrm>
            <a:off x="6096000" y="2971800"/>
            <a:ext cx="1239838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4" descr="IA10977.jpg"/>
          <p:cNvPicPr>
            <a:picLocks noChangeAspect="1"/>
          </p:cNvPicPr>
          <p:nvPr userDrawn="1"/>
        </p:nvPicPr>
        <p:blipFill>
          <a:blip r:embed="rId9"/>
          <a:srcRect/>
          <a:stretch>
            <a:fillRect/>
          </a:stretch>
        </p:blipFill>
        <p:spPr bwMode="auto">
          <a:xfrm>
            <a:off x="5257800" y="3124200"/>
            <a:ext cx="812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50938" y="5289550"/>
            <a:ext cx="5326062" cy="654050"/>
          </a:xfrm>
        </p:spPr>
        <p:txBody>
          <a:bodyPr anchor="t"/>
          <a:lstStyle>
            <a:lvl1pPr>
              <a:lnSpc>
                <a:spcPts val="28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50938" y="5964238"/>
            <a:ext cx="5326062" cy="284162"/>
          </a:xfrm>
        </p:spPr>
        <p:txBody>
          <a:bodyPr/>
          <a:lstStyle>
            <a:lvl1pPr>
              <a:lnSpc>
                <a:spcPts val="2200"/>
              </a:lnSpc>
              <a:buFont typeface="Wingdings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0938" y="2517775"/>
            <a:ext cx="3398837" cy="35988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517775"/>
            <a:ext cx="3398838" cy="35988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4763" y="1069975"/>
            <a:ext cx="1746250" cy="50466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6013" y="1069975"/>
            <a:ext cx="5086350" cy="50466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116013" y="1069975"/>
            <a:ext cx="6985000" cy="846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50938" y="2517775"/>
            <a:ext cx="6950075" cy="359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  Second level</a:t>
            </a:r>
          </a:p>
          <a:p>
            <a:pPr lvl="2"/>
            <a:r>
              <a:rPr lang="en-US" smtClean="0"/>
              <a:t>  Third level</a:t>
            </a:r>
          </a:p>
        </p:txBody>
      </p:sp>
      <p:sp>
        <p:nvSpPr>
          <p:cNvPr id="1032" name="Line 8"/>
          <p:cNvSpPr>
            <a:spLocks noChangeShapeType="1"/>
          </p:cNvSpPr>
          <p:nvPr userDrawn="1"/>
        </p:nvSpPr>
        <p:spPr bwMode="auto">
          <a:xfrm>
            <a:off x="304800" y="6597650"/>
            <a:ext cx="6578600" cy="0"/>
          </a:xfrm>
          <a:prstGeom prst="line">
            <a:avLst/>
          </a:prstGeom>
          <a:noFill/>
          <a:ln w="28575">
            <a:solidFill>
              <a:srgbClr val="77A3D5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33" name="Text Box 9"/>
          <p:cNvSpPr txBox="1">
            <a:spLocks noChangeArrowheads="1"/>
          </p:cNvSpPr>
          <p:nvPr userDrawn="1"/>
        </p:nvSpPr>
        <p:spPr bwMode="auto">
          <a:xfrm>
            <a:off x="6781800" y="6486525"/>
            <a:ext cx="2057400" cy="18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sz="1200" b="1">
                <a:solidFill>
                  <a:schemeClr val="tx2"/>
                </a:solidFill>
              </a:rPr>
              <a:t>www.antarctica.gov.au</a:t>
            </a:r>
          </a:p>
        </p:txBody>
      </p:sp>
      <p:sp>
        <p:nvSpPr>
          <p:cNvPr id="1035" name="Line 11"/>
          <p:cNvSpPr>
            <a:spLocks noChangeShapeType="1"/>
          </p:cNvSpPr>
          <p:nvPr userDrawn="1"/>
        </p:nvSpPr>
        <p:spPr bwMode="auto">
          <a:xfrm>
            <a:off x="1150938" y="1989138"/>
            <a:ext cx="8024812" cy="0"/>
          </a:xfrm>
          <a:prstGeom prst="line">
            <a:avLst/>
          </a:prstGeom>
          <a:noFill/>
          <a:ln w="12700">
            <a:solidFill>
              <a:srgbClr val="77A3D5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pic>
        <p:nvPicPr>
          <p:cNvPr id="1031" name="Picture 16" descr="38286 DEWHA_CORPORATE_POWERPOINT_04"/>
          <p:cNvPicPr>
            <a:picLocks noChangeAspect="1" noChangeArrowheads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39"/>
          <p:cNvGrpSpPr>
            <a:grpSpLocks/>
          </p:cNvGrpSpPr>
          <p:nvPr userDrawn="1"/>
        </p:nvGrpSpPr>
        <p:grpSpPr bwMode="auto">
          <a:xfrm>
            <a:off x="4953000" y="304800"/>
            <a:ext cx="3309938" cy="792163"/>
            <a:chOff x="3470" y="73"/>
            <a:chExt cx="2085" cy="499"/>
          </a:xfrm>
        </p:grpSpPr>
        <p:sp>
          <p:nvSpPr>
            <p:cNvPr id="1044" name="Rectangle 20"/>
            <p:cNvSpPr>
              <a:spLocks noChangeArrowheads="1"/>
            </p:cNvSpPr>
            <p:nvPr userDrawn="1"/>
          </p:nvSpPr>
          <p:spPr bwMode="auto">
            <a:xfrm>
              <a:off x="5239" y="73"/>
              <a:ext cx="182" cy="181"/>
            </a:xfrm>
            <a:prstGeom prst="rect">
              <a:avLst/>
            </a:prstGeom>
            <a:solidFill>
              <a:srgbClr val="5A3439"/>
            </a:solidFill>
            <a:ln w="9525">
              <a:solidFill>
                <a:srgbClr val="5A3439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051" name="Rectangle 27"/>
            <p:cNvSpPr>
              <a:spLocks noChangeArrowheads="1"/>
            </p:cNvSpPr>
            <p:nvPr userDrawn="1"/>
          </p:nvSpPr>
          <p:spPr bwMode="auto">
            <a:xfrm>
              <a:off x="3606" y="391"/>
              <a:ext cx="181" cy="181"/>
            </a:xfrm>
            <a:prstGeom prst="rect">
              <a:avLst/>
            </a:prstGeom>
            <a:solidFill>
              <a:srgbClr val="F8E852"/>
            </a:solidFill>
            <a:ln w="9525">
              <a:solidFill>
                <a:srgbClr val="F8E85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052" name="Rectangle 28"/>
            <p:cNvSpPr>
              <a:spLocks noChangeArrowheads="1"/>
            </p:cNvSpPr>
            <p:nvPr userDrawn="1"/>
          </p:nvSpPr>
          <p:spPr bwMode="auto">
            <a:xfrm>
              <a:off x="3470" y="482"/>
              <a:ext cx="90" cy="90"/>
            </a:xfrm>
            <a:prstGeom prst="rect">
              <a:avLst/>
            </a:prstGeom>
            <a:solidFill>
              <a:srgbClr val="5A3439"/>
            </a:solidFill>
            <a:ln w="9525">
              <a:solidFill>
                <a:srgbClr val="5A3439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053" name="Rectangle 29"/>
            <p:cNvSpPr>
              <a:spLocks noChangeArrowheads="1"/>
            </p:cNvSpPr>
            <p:nvPr userDrawn="1"/>
          </p:nvSpPr>
          <p:spPr bwMode="auto">
            <a:xfrm>
              <a:off x="5465" y="73"/>
              <a:ext cx="90" cy="9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</p:grpSp>
      <p:pic>
        <p:nvPicPr>
          <p:cNvPr id="3" name="Picture 14" descr="IA16196.jpg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 bwMode="auto">
          <a:xfrm>
            <a:off x="6532042" y="152400"/>
            <a:ext cx="1085304" cy="79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5" descr="Chris pics003.jpg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 bwMode="auto">
          <a:xfrm>
            <a:off x="5394163" y="152400"/>
            <a:ext cx="965524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5pPr>
      <a:lvl6pPr marL="457200" algn="l" rtl="0" fontAlgn="base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6pPr>
      <a:lvl7pPr marL="914400" algn="l" rtl="0" fontAlgn="base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7pPr>
      <a:lvl8pPr marL="1371600" algn="l" rtl="0" fontAlgn="base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8pPr>
      <a:lvl9pPr marL="1828800" algn="l" rtl="0" fontAlgn="base">
        <a:lnSpc>
          <a:spcPts val="3600"/>
        </a:lnSpc>
        <a:spcBef>
          <a:spcPct val="0"/>
        </a:spcBef>
        <a:spcAft>
          <a:spcPct val="0"/>
        </a:spcAft>
        <a:defRPr sz="3200">
          <a:solidFill>
            <a:srgbClr val="77A3D5"/>
          </a:solidFill>
          <a:latin typeface="Times New Roman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lnSpc>
          <a:spcPts val="2400"/>
        </a:lnSpc>
        <a:spcBef>
          <a:spcPct val="0"/>
        </a:spcBef>
        <a:spcAft>
          <a:spcPct val="0"/>
        </a:spcAft>
        <a:buClr>
          <a:srgbClr val="77A3D5"/>
        </a:buClr>
        <a:buSzPct val="120000"/>
        <a:buFont typeface="Wingdings" charset="2"/>
        <a:buChar char="n"/>
        <a:defRPr sz="2200">
          <a:solidFill>
            <a:srgbClr val="000000"/>
          </a:solidFill>
          <a:latin typeface="+mn-lt"/>
          <a:ea typeface="+mn-ea"/>
          <a:cs typeface="+mn-cs"/>
        </a:defRPr>
      </a:lvl1pPr>
      <a:lvl2pPr marL="381000" indent="-190500" algn="l" rtl="0" eaLnBrk="0" fontAlgn="base" hangingPunct="0">
        <a:lnSpc>
          <a:spcPts val="2400"/>
        </a:lnSpc>
        <a:spcBef>
          <a:spcPct val="0"/>
        </a:spcBef>
        <a:spcAft>
          <a:spcPct val="0"/>
        </a:spcAft>
        <a:buClr>
          <a:srgbClr val="5A3439"/>
        </a:buClr>
        <a:buFont typeface="Wingdings" charset="2"/>
        <a:buChar char="n"/>
        <a:defRPr sz="2200">
          <a:solidFill>
            <a:schemeClr val="tx1"/>
          </a:solidFill>
          <a:latin typeface="+mn-lt"/>
          <a:ea typeface="+mn-ea"/>
        </a:defRPr>
      </a:lvl2pPr>
      <a:lvl3pPr marL="762000" indent="-190500" algn="l" rtl="0" eaLnBrk="0" fontAlgn="base" hangingPunct="0">
        <a:lnSpc>
          <a:spcPts val="2400"/>
        </a:lnSpc>
        <a:spcBef>
          <a:spcPct val="0"/>
        </a:spcBef>
        <a:spcAft>
          <a:spcPct val="0"/>
        </a:spcAft>
        <a:buClr>
          <a:schemeClr val="tx1"/>
        </a:buClr>
        <a:buSzPct val="90000"/>
        <a:buFont typeface="Wingdings" charset="2"/>
        <a:buChar char="n"/>
        <a:defRPr>
          <a:solidFill>
            <a:schemeClr val="tx1"/>
          </a:solidFill>
          <a:latin typeface="+mn-lt"/>
          <a:ea typeface="+mn-ea"/>
        </a:defRPr>
      </a:lvl3pPr>
      <a:lvl4pPr marL="1143000" indent="-190500"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buFont typeface="Wingdings" charset="2"/>
        <a:buChar char="§"/>
        <a:defRPr>
          <a:solidFill>
            <a:schemeClr val="tx1"/>
          </a:solidFill>
          <a:latin typeface="+mn-lt"/>
          <a:ea typeface="+mn-ea"/>
        </a:defRPr>
      </a:lvl4pPr>
      <a:lvl5pPr marL="1524000" indent="-190500" algn="l" rtl="0" eaLnBrk="0" fontAlgn="base" hangingPunct="0">
        <a:lnSpc>
          <a:spcPts val="3600"/>
        </a:lnSpc>
        <a:spcBef>
          <a:spcPct val="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1981200" indent="-190500" algn="l" rtl="0" fontAlgn="base">
        <a:lnSpc>
          <a:spcPts val="3600"/>
        </a:lnSpc>
        <a:spcBef>
          <a:spcPct val="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438400" indent="-190500" algn="l" rtl="0" fontAlgn="base">
        <a:lnSpc>
          <a:spcPts val="3600"/>
        </a:lnSpc>
        <a:spcBef>
          <a:spcPct val="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2895600" indent="-190500" algn="l" rtl="0" fontAlgn="base">
        <a:lnSpc>
          <a:spcPts val="3600"/>
        </a:lnSpc>
        <a:spcBef>
          <a:spcPct val="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352800" indent="-190500" algn="l" rtl="0" fontAlgn="base">
        <a:lnSpc>
          <a:spcPts val="3600"/>
        </a:lnSpc>
        <a:spcBef>
          <a:spcPct val="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images.aad.gov.au/img.py/5757.jpg?width=600&amp;height=48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9" name="Picture 11" descr="These calcium shell-forming ‘coccolithophorids’ are an important component of the plankton in the ocean.  A number of intact coccolithophorids (magnified 3300X) can be seen amongst the individual plates.  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0547" y="3112393"/>
            <a:ext cx="864095" cy="648072"/>
          </a:xfrm>
          <a:prstGeom prst="rect">
            <a:avLst/>
          </a:prstGeom>
          <a:noFill/>
        </p:spPr>
      </p:pic>
      <p:pic>
        <p:nvPicPr>
          <p:cNvPr id="20" name="Picture 19" descr="ACE LOGO final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332656"/>
            <a:ext cx="720080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 bwMode="auto">
          <a:xfrm>
            <a:off x="251520" y="332656"/>
            <a:ext cx="3312368" cy="100811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3" name="Picture 12" descr="AAD_ENV_stacked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-27384"/>
            <a:ext cx="20288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 bwMode="auto">
          <a:xfrm>
            <a:off x="0" y="1377483"/>
            <a:ext cx="9108504" cy="216024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3983335" y="271133"/>
            <a:ext cx="5100663" cy="216024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390989" y="3429001"/>
            <a:ext cx="8405281" cy="1521196"/>
          </a:xfrm>
          <a:prstGeom prst="rect">
            <a:avLst/>
          </a:prstGeom>
          <a:solidFill>
            <a:srgbClr val="77A3D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3074" name="Title 17"/>
          <p:cNvSpPr>
            <a:spLocks noGrp="1"/>
          </p:cNvSpPr>
          <p:nvPr>
            <p:ph type="ctrTitle"/>
          </p:nvPr>
        </p:nvSpPr>
        <p:spPr>
          <a:xfrm>
            <a:off x="1115616" y="4032736"/>
            <a:ext cx="7632848" cy="654050"/>
          </a:xfrm>
        </p:spPr>
        <p:txBody>
          <a:bodyPr/>
          <a:lstStyle/>
          <a:p>
            <a:r>
              <a:rPr lang="en-AU" sz="2400" dirty="0" smtClean="0">
                <a:latin typeface="Century Gothic" panose="020B0502020202020204" pitchFamily="34" charset="0"/>
              </a:rPr>
              <a:t>DEPREDATION IN AUSTRALIA’S TOOTHFISH FISHERIES</a:t>
            </a:r>
            <a:endParaRPr lang="en-AU" sz="2400" kern="1200" dirty="0">
              <a:latin typeface="Century Gothic" panose="020B0502020202020204" pitchFamily="34" charset="0"/>
              <a:ea typeface="ＭＳ Ｐゴシック" charset="-128"/>
              <a:cs typeface="+mn-cs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31667"/>
            <a:ext cx="8352928" cy="119327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43608" y="5373216"/>
            <a:ext cx="6180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smtClean="0">
                <a:solidFill>
                  <a:schemeClr val="tx2">
                    <a:lumMod val="50000"/>
                    <a:lumOff val="50000"/>
                  </a:schemeClr>
                </a:solidFill>
              </a:rPr>
              <a:t>COLTO DEPREDATION WORKSHOP 2016</a:t>
            </a:r>
            <a:endParaRPr lang="en-AU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55674" y="411900"/>
            <a:ext cx="462787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</a:t>
            </a:r>
            <a:r>
              <a:rPr lang="en-AU" dirty="0" smtClean="0"/>
              <a:t>ARE </a:t>
            </a:r>
            <a:r>
              <a:rPr lang="en-AU" dirty="0" smtClean="0"/>
              <a:t>THE QUESTIONS?</a:t>
            </a:r>
            <a:endParaRPr lang="en-AU" dirty="0"/>
          </a:p>
        </p:txBody>
      </p:sp>
      <p:sp>
        <p:nvSpPr>
          <p:cNvPr id="2" name="TextBox 1"/>
          <p:cNvSpPr txBox="1"/>
          <p:nvPr/>
        </p:nvSpPr>
        <p:spPr>
          <a:xfrm>
            <a:off x="1475656" y="2348880"/>
            <a:ext cx="703647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/>
              <a:t>What depredates toothfish?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/>
              <a:t>Where, when, how often?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/>
              <a:t>Does it matter for fishery efficiency?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/>
              <a:t>Does it matter for the predators?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/>
              <a:t>Does </a:t>
            </a:r>
            <a:r>
              <a:rPr lang="en-AU" sz="3200" dirty="0" smtClean="0"/>
              <a:t>it matter for stock status</a:t>
            </a:r>
            <a:r>
              <a:rPr lang="en-AU" sz="3200" dirty="0" smtClean="0"/>
              <a:t>?</a:t>
            </a:r>
            <a:endParaRPr lang="en-AU" sz="3200" dirty="0" smtClean="0"/>
          </a:p>
        </p:txBody>
      </p:sp>
    </p:spTree>
    <p:extLst>
      <p:ext uri="{BB962C8B-B14F-4D97-AF65-F5344CB8AC3E}">
        <p14:creationId xmlns:p14="http://schemas.microsoft.com/office/powerpoint/2010/main" val="303505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55674" y="411900"/>
            <a:ext cx="462787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</a:t>
            </a:r>
            <a:r>
              <a:rPr lang="en-AU" dirty="0" smtClean="0"/>
              <a:t>ARE </a:t>
            </a:r>
            <a:r>
              <a:rPr lang="en-AU" dirty="0" smtClean="0"/>
              <a:t>THE QUESTIONS?</a:t>
            </a:r>
            <a:endParaRPr lang="en-AU" dirty="0"/>
          </a:p>
        </p:txBody>
      </p:sp>
      <p:sp>
        <p:nvSpPr>
          <p:cNvPr id="2" name="TextBox 1"/>
          <p:cNvSpPr txBox="1"/>
          <p:nvPr/>
        </p:nvSpPr>
        <p:spPr>
          <a:xfrm>
            <a:off x="1475656" y="2348880"/>
            <a:ext cx="703647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/>
              <a:t>What depredates toothfish?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Where, when, how often?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Does it matter for fishery efficiency?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Does it matter for the predators?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AU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Does </a:t>
            </a:r>
            <a:r>
              <a:rPr lang="en-AU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it matter for stock status</a:t>
            </a:r>
            <a:r>
              <a:rPr lang="en-AU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  <a:endParaRPr lang="en-AU" sz="32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45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6792"/>
            <a:ext cx="5904656" cy="44284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28184" y="4149080"/>
            <a:ext cx="2752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smtClean="0"/>
              <a:t>Colossal squid </a:t>
            </a:r>
          </a:p>
          <a:p>
            <a:r>
              <a:rPr lang="en-AU" i="1" dirty="0" err="1" smtClean="0"/>
              <a:t>Mesonychoteuthis</a:t>
            </a:r>
            <a:r>
              <a:rPr lang="en-AU" i="1" dirty="0" smtClean="0"/>
              <a:t> </a:t>
            </a:r>
            <a:endParaRPr lang="en-AU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1276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602922"/>
            <a:ext cx="6777564" cy="455367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236296" y="4293096"/>
            <a:ext cx="18293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err="1" smtClean="0"/>
              <a:t>Sealice</a:t>
            </a:r>
            <a:endParaRPr lang="en-AU" dirty="0" smtClean="0"/>
          </a:p>
          <a:p>
            <a:r>
              <a:rPr lang="en-AU" dirty="0" err="1" smtClean="0"/>
              <a:t>Amphipoda</a:t>
            </a:r>
            <a:r>
              <a:rPr lang="en-AU" dirty="0" smtClean="0"/>
              <a:t> </a:t>
            </a:r>
            <a:endParaRPr lang="en-AU" dirty="0"/>
          </a:p>
        </p:txBody>
      </p:sp>
      <p:sp>
        <p:nvSpPr>
          <p:cNvPr id="6" name="TextBox 5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01016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195736" y="5825662"/>
            <a:ext cx="3711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smtClean="0"/>
              <a:t>Lamprey</a:t>
            </a:r>
            <a:r>
              <a:rPr lang="en-AU" dirty="0"/>
              <a:t> </a:t>
            </a:r>
            <a:r>
              <a:rPr lang="en-AU" i="1" dirty="0" err="1" smtClean="0"/>
              <a:t>Geotria</a:t>
            </a:r>
            <a:r>
              <a:rPr lang="en-AU" i="1" dirty="0" smtClean="0"/>
              <a:t> </a:t>
            </a:r>
            <a:r>
              <a:rPr lang="en-AU" i="1" dirty="0" err="1" smtClean="0"/>
              <a:t>australis</a:t>
            </a:r>
            <a:endParaRPr lang="en-AU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56792"/>
            <a:ext cx="6213037" cy="413167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17908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2" r="9383"/>
          <a:stretch/>
        </p:blipFill>
        <p:spPr>
          <a:xfrm>
            <a:off x="115778" y="1711406"/>
            <a:ext cx="6241221" cy="422642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372200" y="3068960"/>
            <a:ext cx="25138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err="1" smtClean="0"/>
              <a:t>Porbeagle</a:t>
            </a:r>
            <a:r>
              <a:rPr lang="en-AU" dirty="0" smtClean="0"/>
              <a:t> shark </a:t>
            </a:r>
          </a:p>
          <a:p>
            <a:r>
              <a:rPr lang="en-AU" i="1" dirty="0" err="1" smtClean="0"/>
              <a:t>Lamna</a:t>
            </a:r>
            <a:r>
              <a:rPr lang="en-AU" i="1" dirty="0" smtClean="0"/>
              <a:t> </a:t>
            </a:r>
            <a:r>
              <a:rPr lang="en-AU" i="1" dirty="0" err="1" smtClean="0"/>
              <a:t>nasus</a:t>
            </a:r>
            <a:endParaRPr lang="en-AU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56600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U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9279826" cy="695986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03283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U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AU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33562"/>
            <a:ext cx="9143999" cy="68580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TextBox 6"/>
          <p:cNvSpPr txBox="1"/>
          <p:nvPr/>
        </p:nvSpPr>
        <p:spPr>
          <a:xfrm>
            <a:off x="2050582" y="5794821"/>
            <a:ext cx="436209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Sleeper shark </a:t>
            </a:r>
            <a:r>
              <a:rPr lang="en-AU" i="1" dirty="0" err="1" smtClean="0"/>
              <a:t>Somniosus</a:t>
            </a:r>
            <a:r>
              <a:rPr lang="en-AU" dirty="0" smtClean="0"/>
              <a:t> spp.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80048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U"/>
          </a:p>
        </p:txBody>
      </p:sp>
      <p:pic>
        <p:nvPicPr>
          <p:cNvPr id="4" name="Seal taking fish 1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210401" y="0"/>
            <a:ext cx="12191325" cy="6858000"/>
          </a:xfrm>
        </p:spPr>
      </p:pic>
    </p:spTree>
    <p:extLst>
      <p:ext uri="{BB962C8B-B14F-4D97-AF65-F5344CB8AC3E}">
        <p14:creationId xmlns:p14="http://schemas.microsoft.com/office/powerpoint/2010/main" val="60793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060848"/>
            <a:ext cx="6724559" cy="375454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73189" y="5378926"/>
            <a:ext cx="19303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smtClean="0"/>
              <a:t>Orca </a:t>
            </a:r>
          </a:p>
          <a:p>
            <a:r>
              <a:rPr lang="en-AU" i="1" dirty="0" err="1" smtClean="0"/>
              <a:t>Orcinus</a:t>
            </a:r>
            <a:r>
              <a:rPr lang="en-AU" i="1" dirty="0" smtClean="0"/>
              <a:t> orca</a:t>
            </a:r>
            <a:endParaRPr lang="en-AU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28582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auto">
          <a:xfrm>
            <a:off x="0" y="0"/>
            <a:ext cx="9144000" cy="645333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88640"/>
            <a:ext cx="5022316" cy="16004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06"/>
          <a:stretch/>
        </p:blipFill>
        <p:spPr>
          <a:xfrm>
            <a:off x="2354059" y="1980581"/>
            <a:ext cx="3409526" cy="422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91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716445"/>
            <a:ext cx="3989795" cy="19617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23056"/>
            <a:ext cx="4824536" cy="301604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283444" y="4243146"/>
            <a:ext cx="35750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smtClean="0"/>
              <a:t>Sperm whale </a:t>
            </a:r>
          </a:p>
          <a:p>
            <a:r>
              <a:rPr lang="en-AU" i="1" dirty="0" err="1" smtClean="0"/>
              <a:t>Physeter</a:t>
            </a:r>
            <a:r>
              <a:rPr lang="en-AU" i="1" dirty="0" smtClean="0"/>
              <a:t> </a:t>
            </a:r>
            <a:r>
              <a:rPr lang="en-AU" i="1" dirty="0" err="1" smtClean="0"/>
              <a:t>macrocephalus</a:t>
            </a:r>
            <a:endParaRPr lang="en-AU" i="1" dirty="0"/>
          </a:p>
        </p:txBody>
      </p:sp>
    </p:spTree>
    <p:extLst>
      <p:ext uri="{BB962C8B-B14F-4D97-AF65-F5344CB8AC3E}">
        <p14:creationId xmlns:p14="http://schemas.microsoft.com/office/powerpoint/2010/main" val="236533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30454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716444"/>
            <a:ext cx="6038964" cy="453271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444208" y="3429000"/>
            <a:ext cx="255069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 smtClean="0">
                <a:latin typeface="+mn-lt"/>
                <a:ea typeface="Calibri" panose="020F0502020204030204" pitchFamily="34" charset="0"/>
              </a:rPr>
              <a:t>Elephant seal</a:t>
            </a:r>
          </a:p>
          <a:p>
            <a:r>
              <a:rPr lang="en-AU" i="1" dirty="0" err="1" smtClean="0">
                <a:latin typeface="+mn-lt"/>
                <a:ea typeface="Calibri" panose="020F0502020204030204" pitchFamily="34" charset="0"/>
              </a:rPr>
              <a:t>Mirounga</a:t>
            </a:r>
            <a:r>
              <a:rPr lang="en-AU" i="1" dirty="0" smtClean="0">
                <a:latin typeface="+mn-lt"/>
                <a:ea typeface="Calibri" panose="020F0502020204030204" pitchFamily="34" charset="0"/>
              </a:rPr>
              <a:t> </a:t>
            </a:r>
            <a:r>
              <a:rPr lang="en-AU" i="1" dirty="0" err="1">
                <a:latin typeface="+mn-lt"/>
                <a:ea typeface="Calibri" panose="020F0502020204030204" pitchFamily="34" charset="0"/>
              </a:rPr>
              <a:t>leonina</a:t>
            </a:r>
            <a:endParaRPr lang="en-AU" dirty="0">
              <a:latin typeface="+mn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55674" y="411900"/>
            <a:ext cx="52326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 smtClean="0"/>
              <a:t>WHAT DEPREDATES TOOTHFISH?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04287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WHA AAD Presentation Template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Times New Roman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12439</TotalTime>
  <Words>139</Words>
  <Application>Microsoft Office PowerPoint</Application>
  <PresentationFormat>On-screen Show (4:3)</PresentationFormat>
  <Paragraphs>35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ＭＳ Ｐゴシック</vt:lpstr>
      <vt:lpstr>Arial</vt:lpstr>
      <vt:lpstr>Calibri</vt:lpstr>
      <vt:lpstr>Century Gothic</vt:lpstr>
      <vt:lpstr>Times New Roman</vt:lpstr>
      <vt:lpstr>Wingdings</vt:lpstr>
      <vt:lpstr>DEWHA AAD Presentation Template</vt:lpstr>
      <vt:lpstr>DEPREDATION IN AUSTRALIA’S TOOTHFISH FISHERIES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Christopher Clarke</dc:creator>
  <cp:lastModifiedBy>Dirk Welsford</cp:lastModifiedBy>
  <cp:revision>337</cp:revision>
  <dcterms:created xsi:type="dcterms:W3CDTF">2010-09-23T02:47:38Z</dcterms:created>
  <dcterms:modified xsi:type="dcterms:W3CDTF">2016-03-15T19:23:56Z</dcterms:modified>
</cp:coreProperties>
</file>