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3"/>
  </p:notesMasterIdLst>
  <p:sldIdLst>
    <p:sldId id="281" r:id="rId3"/>
    <p:sldId id="280" r:id="rId4"/>
    <p:sldId id="282" r:id="rId5"/>
    <p:sldId id="283" r:id="rId6"/>
    <p:sldId id="284" r:id="rId7"/>
    <p:sldId id="285" r:id="rId8"/>
    <p:sldId id="286" r:id="rId9"/>
    <p:sldId id="287" r:id="rId10"/>
    <p:sldId id="289" r:id="rId11"/>
    <p:sldId id="288" r:id="rId12"/>
    <p:sldId id="298" r:id="rId13"/>
    <p:sldId id="299" r:id="rId14"/>
    <p:sldId id="297" r:id="rId15"/>
    <p:sldId id="290" r:id="rId16"/>
    <p:sldId id="307" r:id="rId17"/>
    <p:sldId id="306" r:id="rId18"/>
    <p:sldId id="305" r:id="rId19"/>
    <p:sldId id="302" r:id="rId20"/>
    <p:sldId id="304" r:id="rId21"/>
    <p:sldId id="291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0C3939-B3E7-E543-BB73-16186B269F3E}">
          <p14:sldIdLst>
            <p14:sldId id="281"/>
            <p14:sldId id="280"/>
            <p14:sldId id="282"/>
            <p14:sldId id="283"/>
            <p14:sldId id="284"/>
            <p14:sldId id="285"/>
            <p14:sldId id="286"/>
            <p14:sldId id="287"/>
            <p14:sldId id="289"/>
            <p14:sldId id="288"/>
            <p14:sldId id="298"/>
            <p14:sldId id="299"/>
            <p14:sldId id="297"/>
            <p14:sldId id="290"/>
            <p14:sldId id="307"/>
            <p14:sldId id="306"/>
            <p14:sldId id="305"/>
            <p14:sldId id="302"/>
            <p14:sldId id="304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636" autoAdjust="0"/>
  </p:normalViewPr>
  <p:slideViewPr>
    <p:cSldViewPr snapToGrid="0" snapToObjects="1">
      <p:cViewPr varScale="1">
        <p:scale>
          <a:sx n="40" d="100"/>
          <a:sy n="40" d="100"/>
        </p:scale>
        <p:origin x="1555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eganpeterson:Desktop:POSTDOOC:Rdocs:graph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eganpeterson:Desktop:POSTDOOC:Rdocs:grap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Sperm</a:t>
            </a:r>
            <a:r>
              <a:rPr lang="en-US" sz="2400" baseline="0"/>
              <a:t> whale presence and depredation</a:t>
            </a:r>
            <a:endParaRPr lang="en-US" sz="24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'sperm whale occurrence'!$B$12</c:f>
              <c:strCache>
                <c:ptCount val="1"/>
                <c:pt idx="0">
                  <c:v>Present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numRef>
              <c:f>'sperm whale occurrence'!$A$13:$A$30</c:f>
              <c:numCache>
                <c:formatCode>General</c:formatCode>
                <c:ptCount val="18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</c:numCache>
            </c:numRef>
          </c:cat>
          <c:val>
            <c:numRef>
              <c:f>'sperm whale occurrence'!$B$13:$B$30</c:f>
              <c:numCache>
                <c:formatCode>General</c:formatCode>
                <c:ptCount val="18"/>
                <c:pt idx="0">
                  <c:v>11</c:v>
                </c:pt>
                <c:pt idx="1">
                  <c:v>14</c:v>
                </c:pt>
                <c:pt idx="2">
                  <c:v>10</c:v>
                </c:pt>
                <c:pt idx="3">
                  <c:v>8</c:v>
                </c:pt>
                <c:pt idx="4">
                  <c:v>14</c:v>
                </c:pt>
                <c:pt idx="5">
                  <c:v>5</c:v>
                </c:pt>
                <c:pt idx="6">
                  <c:v>21</c:v>
                </c:pt>
                <c:pt idx="7">
                  <c:v>22</c:v>
                </c:pt>
                <c:pt idx="8">
                  <c:v>22</c:v>
                </c:pt>
                <c:pt idx="9">
                  <c:v>21</c:v>
                </c:pt>
                <c:pt idx="10">
                  <c:v>26</c:v>
                </c:pt>
                <c:pt idx="11">
                  <c:v>20</c:v>
                </c:pt>
                <c:pt idx="12">
                  <c:v>20</c:v>
                </c:pt>
                <c:pt idx="13">
                  <c:v>27</c:v>
                </c:pt>
                <c:pt idx="14">
                  <c:v>18</c:v>
                </c:pt>
                <c:pt idx="15">
                  <c:v>15</c:v>
                </c:pt>
                <c:pt idx="16">
                  <c:v>21</c:v>
                </c:pt>
                <c:pt idx="17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CC-4BFE-AEC8-D9295AACD42F}"/>
            </c:ext>
          </c:extLst>
        </c:ser>
        <c:ser>
          <c:idx val="0"/>
          <c:order val="1"/>
          <c:tx>
            <c:strRef>
              <c:f>'sperm whale occurrence'!$C$12</c:f>
              <c:strCache>
                <c:ptCount val="1"/>
                <c:pt idx="0">
                  <c:v>Depredating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'sperm whale occurrence'!$A$13:$A$30</c:f>
              <c:numCache>
                <c:formatCode>General</c:formatCode>
                <c:ptCount val="18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</c:numCache>
            </c:numRef>
          </c:cat>
          <c:val>
            <c:numRef>
              <c:f>'sperm whale occurrence'!$C$13:$C$30</c:f>
              <c:numCache>
                <c:formatCode>General</c:formatCode>
                <c:ptCount val="18"/>
                <c:pt idx="0">
                  <c:v>4</c:v>
                </c:pt>
                <c:pt idx="1">
                  <c:v>13</c:v>
                </c:pt>
                <c:pt idx="2">
                  <c:v>7</c:v>
                </c:pt>
                <c:pt idx="3">
                  <c:v>7</c:v>
                </c:pt>
                <c:pt idx="4">
                  <c:v>9</c:v>
                </c:pt>
                <c:pt idx="5">
                  <c:v>5</c:v>
                </c:pt>
                <c:pt idx="6">
                  <c:v>13</c:v>
                </c:pt>
                <c:pt idx="7">
                  <c:v>10</c:v>
                </c:pt>
                <c:pt idx="8">
                  <c:v>8</c:v>
                </c:pt>
                <c:pt idx="9">
                  <c:v>12</c:v>
                </c:pt>
                <c:pt idx="10">
                  <c:v>21</c:v>
                </c:pt>
                <c:pt idx="11">
                  <c:v>10</c:v>
                </c:pt>
                <c:pt idx="12">
                  <c:v>10</c:v>
                </c:pt>
                <c:pt idx="13">
                  <c:v>14</c:v>
                </c:pt>
                <c:pt idx="14">
                  <c:v>11</c:v>
                </c:pt>
                <c:pt idx="15">
                  <c:v>12</c:v>
                </c:pt>
                <c:pt idx="16">
                  <c:v>15</c:v>
                </c:pt>
                <c:pt idx="17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CC-4BFE-AEC8-D9295AACD4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5900008"/>
        <c:axId val="-2135905464"/>
      </c:barChart>
      <c:catAx>
        <c:axId val="-21359000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Year</a:t>
                </a:r>
              </a:p>
            </c:rich>
          </c:tx>
          <c:overlay val="0"/>
        </c:title>
        <c:numFmt formatCode="General" sourceLinked="1"/>
        <c:majorTickMark val="none"/>
        <c:minorTickMark val="out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35905464"/>
        <c:crosses val="autoZero"/>
        <c:auto val="1"/>
        <c:lblAlgn val="ctr"/>
        <c:lblOffset val="100"/>
        <c:noMultiLvlLbl val="0"/>
      </c:catAx>
      <c:valAx>
        <c:axId val="-21359054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# Stations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35900008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.12445095168374801"/>
          <c:y val="0.275800723773165"/>
          <c:w val="0.191520964711036"/>
          <c:h val="0.162453670563907"/>
        </c:manualLayout>
      </c:layout>
      <c:overlay val="1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Killer whale depredation by management area</a:t>
            </a:r>
          </a:p>
        </c:rich>
      </c:tx>
      <c:layout>
        <c:manualLayout>
          <c:xMode val="edge"/>
          <c:yMode val="edge"/>
          <c:x val="0.195168609462333"/>
          <c:y val="2.47485656315591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1084930421433105E-2"/>
          <c:y val="8.7890980840509697E-2"/>
          <c:w val="0.86204239092754897"/>
          <c:h val="0.79182577587637604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'Killer whale occurrence'!$B$4</c:f>
              <c:strCache>
                <c:ptCount val="1"/>
                <c:pt idx="0">
                  <c:v>Bering Sea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'Killer whale occurrence'!$A$5:$A$22</c:f>
              <c:numCache>
                <c:formatCode>General</c:formatCode>
                <c:ptCount val="18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</c:numCache>
            </c:numRef>
          </c:cat>
          <c:val>
            <c:numRef>
              <c:f>'Killer whale occurrence'!$B$5:$B$22</c:f>
              <c:numCache>
                <c:formatCode>General</c:formatCode>
                <c:ptCount val="18"/>
                <c:pt idx="1">
                  <c:v>7</c:v>
                </c:pt>
                <c:pt idx="3">
                  <c:v>4</c:v>
                </c:pt>
                <c:pt idx="5">
                  <c:v>7</c:v>
                </c:pt>
                <c:pt idx="7">
                  <c:v>2</c:v>
                </c:pt>
                <c:pt idx="9">
                  <c:v>7</c:v>
                </c:pt>
                <c:pt idx="11">
                  <c:v>10</c:v>
                </c:pt>
                <c:pt idx="13">
                  <c:v>7</c:v>
                </c:pt>
                <c:pt idx="15">
                  <c:v>11</c:v>
                </c:pt>
                <c:pt idx="17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AA-47B5-AE57-572C64668686}"/>
            </c:ext>
          </c:extLst>
        </c:ser>
        <c:ser>
          <c:idx val="3"/>
          <c:order val="1"/>
          <c:tx>
            <c:strRef>
              <c:f>'Killer whale occurrence'!$C$4</c:f>
              <c:strCache>
                <c:ptCount val="1"/>
                <c:pt idx="0">
                  <c:v>Aleutians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numRef>
              <c:f>'Killer whale occurrence'!$A$5:$A$22</c:f>
              <c:numCache>
                <c:formatCode>General</c:formatCode>
                <c:ptCount val="18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</c:numCache>
            </c:numRef>
          </c:cat>
          <c:val>
            <c:numRef>
              <c:f>'Killer whale occurrence'!$C$5:$C$22</c:f>
              <c:numCache>
                <c:formatCode>General</c:formatCode>
                <c:ptCount val="18"/>
                <c:pt idx="0">
                  <c:v>1</c:v>
                </c:pt>
                <c:pt idx="2">
                  <c:v>1</c:v>
                </c:pt>
                <c:pt idx="4">
                  <c:v>1</c:v>
                </c:pt>
                <c:pt idx="6">
                  <c:v>0</c:v>
                </c:pt>
                <c:pt idx="8">
                  <c:v>1</c:v>
                </c:pt>
                <c:pt idx="10">
                  <c:v>3</c:v>
                </c:pt>
                <c:pt idx="12">
                  <c:v>3</c:v>
                </c:pt>
                <c:pt idx="14">
                  <c:v>5</c:v>
                </c:pt>
                <c:pt idx="1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AA-47B5-AE57-572C64668686}"/>
            </c:ext>
          </c:extLst>
        </c:ser>
        <c:ser>
          <c:idx val="4"/>
          <c:order val="2"/>
          <c:tx>
            <c:strRef>
              <c:f>'Killer whale occurrence'!$D$4</c:f>
              <c:strCache>
                <c:ptCount val="1"/>
                <c:pt idx="0">
                  <c:v>Western Gulf 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numRef>
              <c:f>'Killer whale occurrence'!$A$5:$A$22</c:f>
              <c:numCache>
                <c:formatCode>General</c:formatCode>
                <c:ptCount val="18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</c:numCache>
            </c:numRef>
          </c:cat>
          <c:val>
            <c:numRef>
              <c:f>'Killer whale occurrence'!$D$5:$D$22</c:f>
              <c:numCache>
                <c:formatCode>General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4</c:v>
                </c:pt>
                <c:pt idx="5">
                  <c:v>3</c:v>
                </c:pt>
                <c:pt idx="6">
                  <c:v>4</c:v>
                </c:pt>
                <c:pt idx="7">
                  <c:v>4</c:v>
                </c:pt>
                <c:pt idx="8">
                  <c:v>3</c:v>
                </c:pt>
                <c:pt idx="9">
                  <c:v>5</c:v>
                </c:pt>
                <c:pt idx="10">
                  <c:v>2</c:v>
                </c:pt>
                <c:pt idx="11">
                  <c:v>2</c:v>
                </c:pt>
                <c:pt idx="12">
                  <c:v>1</c:v>
                </c:pt>
                <c:pt idx="13">
                  <c:v>5</c:v>
                </c:pt>
                <c:pt idx="14">
                  <c:v>5</c:v>
                </c:pt>
                <c:pt idx="15">
                  <c:v>2</c:v>
                </c:pt>
                <c:pt idx="16">
                  <c:v>4</c:v>
                </c:pt>
                <c:pt idx="1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AA-47B5-AE57-572C64668686}"/>
            </c:ext>
          </c:extLst>
        </c:ser>
        <c:ser>
          <c:idx val="0"/>
          <c:order val="3"/>
          <c:tx>
            <c:strRef>
              <c:f>'Killer whale occurrence'!$E$4</c:f>
              <c:strCache>
                <c:ptCount val="1"/>
                <c:pt idx="0">
                  <c:v>Central Gulf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numRef>
              <c:f>'Killer whale occurrence'!$A$5:$A$22</c:f>
              <c:numCache>
                <c:formatCode>General</c:formatCode>
                <c:ptCount val="18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</c:numCache>
            </c:numRef>
          </c:cat>
          <c:val>
            <c:numRef>
              <c:f>'Killer whale occurrence'!$E$5:$E$22</c:f>
              <c:numCache>
                <c:formatCode>General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0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0</c:v>
                </c:pt>
                <c:pt idx="15">
                  <c:v>2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AA-47B5-AE57-572C646686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65577928"/>
        <c:axId val="2065583496"/>
      </c:barChart>
      <c:catAx>
        <c:axId val="20655779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Year</a:t>
                </a:r>
              </a:p>
            </c:rich>
          </c:tx>
          <c:overlay val="0"/>
        </c:title>
        <c:numFmt formatCode="General" sourceLinked="1"/>
        <c:majorTickMark val="none"/>
        <c:minorTickMark val="out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65583496"/>
        <c:crosses val="autoZero"/>
        <c:auto val="1"/>
        <c:lblAlgn val="ctr"/>
        <c:lblOffset val="100"/>
        <c:noMultiLvlLbl val="0"/>
      </c:catAx>
      <c:valAx>
        <c:axId val="20655834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# Stations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65577928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.110691823899371"/>
          <c:y val="8.1459919969020203E-2"/>
          <c:w val="0.14543316991036501"/>
          <c:h val="0.25601652252484802"/>
        </c:manualLayout>
      </c:layout>
      <c:overlay val="1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1826D-5D19-EA42-8B68-F52C76E7C496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F05DC-0C39-454E-BB74-2C217F8D3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5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F18B2-0D3A-4642-8E24-B1421A85F1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63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This shows all the stations surveyed- </a:t>
            </a:r>
            <a:r>
              <a:rPr lang="en-US" baseline="0" dirty="0" err="1"/>
              <a:t>I’ts</a:t>
            </a:r>
            <a:r>
              <a:rPr lang="en-US" baseline="0" dirty="0"/>
              <a:t> </a:t>
            </a:r>
            <a:r>
              <a:rPr lang="en-US" baseline="0" dirty="0" err="1"/>
              <a:t>iimportant</a:t>
            </a:r>
            <a:r>
              <a:rPr lang="en-US" baseline="0" dirty="0"/>
              <a:t> to note that depredation </a:t>
            </a:r>
          </a:p>
          <a:p>
            <a:r>
              <a:rPr lang="en-US" baseline="0" dirty="0"/>
              <a:t>Each year, the NMFS </a:t>
            </a:r>
            <a:r>
              <a:rPr lang="en-US" baseline="0" dirty="0" err="1"/>
              <a:t>longline</a:t>
            </a:r>
            <a:r>
              <a:rPr lang="en-US" baseline="0" dirty="0"/>
              <a:t> survey boats gets hit pretty hard by killer whale and sperm whale depredation.</a:t>
            </a:r>
          </a:p>
          <a:p>
            <a:endParaRPr lang="en-US" baseline="0" dirty="0"/>
          </a:p>
          <a:p>
            <a:r>
              <a:rPr lang="en-US" baseline="0" dirty="0"/>
              <a:t>And this is the current problem, and we are now working on ways to integrate depredation into the sablefish stock assessment. And this is actually part of my current post-doc. 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F18B2-0D3A-4642-8E24-B1421A85F1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97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There were significant (P ≤ 0.05) increasing trends across years for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sperm whale presence among CGOA and EY/SE stations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15D0D-2B8E-4A4E-9366-66E69E9BEAB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878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Obviously</a:t>
            </a:r>
            <a:r>
              <a:rPr lang="en-US" baseline="0" dirty="0"/>
              <a:t> BS hardest hits, increasing trends again in all 3 show a moderate increase.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15D0D-2B8E-4A4E-9366-66E69E9BEAB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878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F18B2-0D3A-4642-8E24-B1421A85F1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97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Correcting for sperm whale depredation in the stock assessment resulted in an increase in estimated female spawning biomass of 3-4% in the terminal year, which would yield an 8% higher quota recommendation</a:t>
            </a:r>
            <a:r>
              <a:rPr lang="en-US" dirty="0">
                <a:effectLst/>
              </a:rPr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We</a:t>
            </a:r>
            <a:r>
              <a:rPr lang="en-US" baseline="0" dirty="0">
                <a:effectLst/>
              </a:rPr>
              <a:t> first had to estimate removals from the commercial sablefish fishery.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15D0D-2B8E-4A4E-9366-66E69E9BEAB1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878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BSAI 19,921</a:t>
            </a:r>
          </a:p>
          <a:p>
            <a:r>
              <a:rPr lang="en-US" dirty="0"/>
              <a:t>GOA 16,443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F05DC-0C39-454E-BB74-2C217F8D3A6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10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15D0D-2B8E-4A4E-9366-66E69E9BEAB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84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annual fishing mortality </a:t>
            </a:r>
            <a:r>
              <a:rPr lang="en-US" dirty="0" err="1"/>
              <a:t>dev</a:t>
            </a:r>
            <a:r>
              <a:rPr lang="en-US" dirty="0"/>
              <a:t> estimates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F05DC-0C39-454E-BB74-2C217F8D3A6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89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F18B2-0D3A-4642-8E24-B1421A85F1C8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720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CPUE as an index of abundance assumes that catch is proportional to the product of fishing effort, density and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catchability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coefficient (proportion of stock removed relative to effort)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89B78-3ABC-7B4F-88E8-046EFF2E7D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81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the federal perspective, we have 3 primary</a:t>
            </a:r>
            <a:r>
              <a:rPr lang="en-US" baseline="0" dirty="0"/>
              <a:t> data sources to work with. 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these are all </a:t>
            </a:r>
            <a:r>
              <a:rPr lang="en-US" dirty="0" err="1"/>
              <a:t>fundamentallhy</a:t>
            </a:r>
            <a:r>
              <a:rPr lang="en-US" baseline="0" dirty="0"/>
              <a:t> pretty different in monitoring rates and how information is collected </a:t>
            </a:r>
          </a:p>
          <a:p>
            <a:endParaRPr lang="en-US" baseline="0" dirty="0"/>
          </a:p>
          <a:p>
            <a:r>
              <a:rPr lang="en-US" baseline="0" dirty="0"/>
              <a:t>I’ll talk in more detail later in Session 7 about the independent studies in session 7.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F05DC-0C39-454E-BB74-2C217F8D3A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1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</a:t>
            </a:r>
            <a:r>
              <a:rPr lang="en-US" baseline="0" dirty="0"/>
              <a:t> me first focus on the </a:t>
            </a:r>
            <a:r>
              <a:rPr lang="en-US" baseline="0" dirty="0" err="1"/>
              <a:t>longline</a:t>
            </a:r>
            <a:r>
              <a:rPr lang="en-US" baseline="0" dirty="0"/>
              <a:t> survey and the commercial fishery – </a:t>
            </a:r>
          </a:p>
          <a:p>
            <a:endParaRPr lang="en-US" baseline="0" dirty="0"/>
          </a:p>
          <a:p>
            <a:r>
              <a:rPr lang="en-US" baseline="0" dirty="0"/>
              <a:t>The main difference here is the coverage rate- with the survey 100% of sets are monitored. </a:t>
            </a:r>
          </a:p>
          <a:p>
            <a:endParaRPr lang="en-US" baseline="0" dirty="0"/>
          </a:p>
          <a:p>
            <a:r>
              <a:rPr lang="en-US" baseline="0" dirty="0"/>
              <a:t>Conversely, with the observer data historically only 1/3 of sets monitored on vessels &gt; 60 feet and less than 120 feet. 100% sets monitored on vessels &gt; 125ft. </a:t>
            </a:r>
          </a:p>
          <a:p>
            <a:endParaRPr lang="en-US" baseline="0" dirty="0"/>
          </a:p>
          <a:p>
            <a:r>
              <a:rPr lang="en-US" baseline="0" dirty="0"/>
              <a:t>And in both cases, the scientists or observers are there to count fish first- document depredation second if possible. Priorities are in the fish factory when the fish is being tallied and processed. 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F05DC-0C39-454E-BB74-2C217F8D3A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0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Fig. 5.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Estimates of sperm whale depredation for stations with evidence of depredation (solid circles) and stations with whale presence but no evidence of depredation (open squares).  Estimates are shown for area-specific ME.2 models and the across-area ME.2 model (i.e., “All areas” dataset).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 also looked at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with the commercial fishery – found similar results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F05DC-0C39-454E-BB74-2C217F8D3A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90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IPHC</a:t>
            </a:r>
            <a:r>
              <a:rPr lang="en-US" baseline="0" dirty="0"/>
              <a:t> has done some work using their logbook data 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F05DC-0C39-454E-BB74-2C217F8D3A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1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rule applies to operators of 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o  all catcher/processors 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o  catcher vessels 60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(18.3 m) or greater length overall (LOA) using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longline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pot gear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o  catcher vessels less than 60 feet LOA using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longline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pot gear.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F05DC-0C39-454E-BB74-2C217F8D3A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76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rule applies to operators of 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o  all catcher/processors 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o  catcher vessels 60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(18.3 m) or greater length overall (LOA) using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longline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pot gear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o  catcher vessels less than 60 feet LOA using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longline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pot gear.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F05DC-0C39-454E-BB74-2C217F8D3A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06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18"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sablefish stock in Alaska is assessed annually by fitting an age structured model to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longline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trawl survey data and commercial catch data.</a:t>
            </a:r>
          </a:p>
          <a:p>
            <a:pPr defTabSz="914318"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defTabSz="914318"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2/3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 sets used to develop abundance indices are heavily impacted by sperm whales and killer whales. </a:t>
            </a:r>
          </a:p>
          <a:p>
            <a:pPr defTabSz="914318"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defTabSz="914318"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just how severe is this issue?</a:t>
            </a:r>
          </a:p>
          <a:p>
            <a:pPr defTabSz="914318"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defTabSz="914318"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defTabSz="914318"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defTabSz="914318"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defTabSz="914318"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defTabSz="914318"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Standard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stock assessment include: historic and current abundance, fishing mortality, survey selectivity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catchability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FE046-8A94-4505-AC3C-9F3C3EBDACFC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38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29CE-368C-E542-847B-38E4E73D1120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D86-29B3-1D41-AAB0-1564F9A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29CE-368C-E542-847B-38E4E73D1120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D86-29B3-1D41-AAB0-1564F9A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29CE-368C-E542-847B-38E4E73D1120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D86-29B3-1D41-AAB0-1564F9A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29CE-368C-E542-847B-38E4E73D1120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D86-29B3-1D41-AAB0-1564F9A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43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29CE-368C-E542-847B-38E4E73D1120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D86-29B3-1D41-AAB0-1564F9A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25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29CE-368C-E542-847B-38E4E73D1120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D86-29B3-1D41-AAB0-1564F9A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70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29CE-368C-E542-847B-38E4E73D1120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D86-29B3-1D41-AAB0-1564F9A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57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29CE-368C-E542-847B-38E4E73D1120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D86-29B3-1D41-AAB0-1564F9A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02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29CE-368C-E542-847B-38E4E73D1120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D86-29B3-1D41-AAB0-1564F9A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54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29CE-368C-E542-847B-38E4E73D1120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D86-29B3-1D41-AAB0-1564F9A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821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29CE-368C-E542-847B-38E4E73D1120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D86-29B3-1D41-AAB0-1564F9A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90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29CE-368C-E542-847B-38E4E73D1120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D86-29B3-1D41-AAB0-1564F9A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29CE-368C-E542-847B-38E4E73D1120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D86-29B3-1D41-AAB0-1564F9A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49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29CE-368C-E542-847B-38E4E73D1120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D86-29B3-1D41-AAB0-1564F9A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60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29CE-368C-E542-847B-38E4E73D1120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D86-29B3-1D41-AAB0-1564F9A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78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29CE-368C-E542-847B-38E4E73D1120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D86-29B3-1D41-AAB0-1564F9A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29CE-368C-E542-847B-38E4E73D1120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D86-29B3-1D41-AAB0-1564F9A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29CE-368C-E542-847B-38E4E73D1120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D86-29B3-1D41-AAB0-1564F9A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29CE-368C-E542-847B-38E4E73D1120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D86-29B3-1D41-AAB0-1564F9A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29CE-368C-E542-847B-38E4E73D1120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D86-29B3-1D41-AAB0-1564F9A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29CE-368C-E542-847B-38E4E73D1120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D86-29B3-1D41-AAB0-1564F9A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29CE-368C-E542-847B-38E4E73D1120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CBD86-29B3-1D41-AAB0-1564F9A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29CE-368C-E542-847B-38E4E73D1120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CBD86-29B3-1D41-AAB0-1564F9A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29CE-368C-E542-847B-38E4E73D1120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CBD86-29B3-1D41-AAB0-1564F9A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6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586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9" r="-7051"/>
          <a:stretch/>
        </p:blipFill>
        <p:spPr>
          <a:xfrm>
            <a:off x="0" y="0"/>
            <a:ext cx="9862312" cy="6858000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526672" y="323781"/>
            <a:ext cx="6453079" cy="1385730"/>
          </a:xfrm>
          <a:prstGeom prst="rect">
            <a:avLst/>
          </a:prstGeom>
          <a:solidFill>
            <a:schemeClr val="tx1">
              <a:alpha val="44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200" b="1" noProof="0" dirty="0">
                <a:solidFill>
                  <a:schemeClr val="bg1"/>
                </a:solidFill>
              </a:rPr>
              <a:t>Whale depredation and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200" b="1" noProof="0" dirty="0">
                <a:solidFill>
                  <a:schemeClr val="bg1"/>
                </a:solidFill>
              </a:rPr>
              <a:t>the federal perspective</a:t>
            </a:r>
            <a:endParaRPr kumimoji="0" lang="en-US" sz="42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9093" y="5339665"/>
            <a:ext cx="4674907" cy="1077218"/>
          </a:xfrm>
          <a:prstGeom prst="rect">
            <a:avLst/>
          </a:prstGeom>
          <a:solidFill>
            <a:srgbClr val="FFFFFF">
              <a:alpha val="4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Megan J. Peterson (NMFS)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Dana </a:t>
            </a:r>
            <a:r>
              <a:rPr lang="en-US" sz="3200" b="1" dirty="0" err="1">
                <a:solidFill>
                  <a:schemeClr val="bg1"/>
                </a:solidFill>
              </a:rPr>
              <a:t>Hanselman</a:t>
            </a:r>
            <a:r>
              <a:rPr lang="en-US" sz="3200" b="1" dirty="0">
                <a:solidFill>
                  <a:schemeClr val="bg1"/>
                </a:solidFill>
              </a:rPr>
              <a:t> (NMFS)</a:t>
            </a:r>
          </a:p>
        </p:txBody>
      </p:sp>
      <p:pic>
        <p:nvPicPr>
          <p:cNvPr id="11" name="Picture 10" descr="UAFLogo_A_black_horiz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3236" y="2958502"/>
            <a:ext cx="5077594" cy="1099113"/>
          </a:xfrm>
          <a:prstGeom prst="rect">
            <a:avLst/>
          </a:prstGeom>
        </p:spPr>
      </p:pic>
      <p:pic>
        <p:nvPicPr>
          <p:cNvPr id="12" name="Picture 11" descr="sfos_black_mac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55020" y="2429207"/>
            <a:ext cx="1981200" cy="1816100"/>
          </a:xfrm>
          <a:prstGeom prst="rect">
            <a:avLst/>
          </a:prstGeom>
        </p:spPr>
      </p:pic>
      <p:pic>
        <p:nvPicPr>
          <p:cNvPr id="7" name="Picture 6" descr="Screen shot 2011-01-11 at 1.47.49 PM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1551" y="5339665"/>
            <a:ext cx="1257542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1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20" y="260527"/>
            <a:ext cx="7670801" cy="1143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NMFS </a:t>
            </a:r>
            <a:r>
              <a:rPr lang="en-US" dirty="0" err="1">
                <a:solidFill>
                  <a:srgbClr val="000000"/>
                </a:solidFill>
              </a:rPr>
              <a:t>Longline</a:t>
            </a:r>
            <a:r>
              <a:rPr lang="en-US" dirty="0">
                <a:solidFill>
                  <a:srgbClr val="000000"/>
                </a:solidFill>
              </a:rPr>
              <a:t> Survey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3" descr="Longline Survey Map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92" t="7577" r="4245" b="51522"/>
          <a:stretch/>
        </p:blipFill>
        <p:spPr>
          <a:xfrm>
            <a:off x="457200" y="1557866"/>
            <a:ext cx="8229600" cy="480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94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998" y="-33353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err="1"/>
              <a:t>Longline</a:t>
            </a:r>
            <a:r>
              <a:rPr lang="en-US" sz="3600" dirty="0"/>
              <a:t> </a:t>
            </a:r>
            <a:r>
              <a:rPr lang="en-US" sz="4000" dirty="0"/>
              <a:t>survey</a:t>
            </a:r>
            <a:r>
              <a:rPr lang="en-US" sz="3600" dirty="0"/>
              <a:t> – sperm whales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059" b="3105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G_050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079" y="1"/>
            <a:ext cx="2429679" cy="1619786"/>
          </a:xfrm>
          <a:prstGeom prst="rect">
            <a:avLst/>
          </a:prstGeom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6095866"/>
              </p:ext>
            </p:extLst>
          </p:nvPr>
        </p:nvGraphicFramePr>
        <p:xfrm>
          <a:off x="129998" y="1351678"/>
          <a:ext cx="86741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5580945" y="5960565"/>
            <a:ext cx="8496300" cy="1499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dirty="0">
                <a:solidFill>
                  <a:srgbClr val="FF0000"/>
                </a:solidFill>
              </a:rPr>
              <a:t>CPUE </a:t>
            </a:r>
            <a:r>
              <a:rPr lang="en-US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 7% - 20%</a:t>
            </a:r>
            <a:endParaRPr lang="en-US" sz="1600" dirty="0"/>
          </a:p>
          <a:p>
            <a:pPr marL="971550" lvl="1" indent="-514350">
              <a:lnSpc>
                <a:spcPct val="90000"/>
              </a:lnSpc>
              <a:buFont typeface="+mj-lt"/>
              <a:buAutoNum type="arabicPeriod"/>
            </a:pPr>
            <a:endParaRPr lang="en-US" sz="3200" dirty="0"/>
          </a:p>
          <a:p>
            <a:pPr marL="971550" lvl="1" indent="-514350">
              <a:lnSpc>
                <a:spcPct val="90000"/>
              </a:lnSpc>
              <a:buFont typeface="+mj-lt"/>
              <a:buAutoNum type="arabicPeriod"/>
            </a:pPr>
            <a:endParaRPr lang="en-US" sz="3200" dirty="0"/>
          </a:p>
          <a:p>
            <a:pPr marL="971550" lvl="1" indent="-514350">
              <a:lnSpc>
                <a:spcPct val="90000"/>
              </a:lnSpc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1230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85" y="622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err="1"/>
              <a:t>Longline</a:t>
            </a:r>
            <a:r>
              <a:rPr lang="en-US" sz="4000" dirty="0"/>
              <a:t> survey – killer whales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059" b="3105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G_048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384" y="0"/>
            <a:ext cx="2195375" cy="1422748"/>
          </a:xfrm>
          <a:prstGeom prst="rect">
            <a:avLst/>
          </a:prstGeom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4214709"/>
              </p:ext>
            </p:extLst>
          </p:nvPr>
        </p:nvGraphicFramePr>
        <p:xfrm>
          <a:off x="-33516" y="1273803"/>
          <a:ext cx="9443865" cy="5045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5566833" y="6089422"/>
            <a:ext cx="8496300" cy="1499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dirty="0">
                <a:solidFill>
                  <a:srgbClr val="FF0000"/>
                </a:solidFill>
              </a:rPr>
              <a:t>CPUE </a:t>
            </a:r>
            <a:r>
              <a:rPr lang="en-US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 54% - 72%</a:t>
            </a:r>
            <a:endParaRPr lang="en-US" sz="1600" dirty="0"/>
          </a:p>
          <a:p>
            <a:pPr marL="971550" lvl="1" indent="-514350">
              <a:lnSpc>
                <a:spcPct val="90000"/>
              </a:lnSpc>
              <a:buFont typeface="+mj-lt"/>
              <a:buAutoNum type="arabicPeriod"/>
            </a:pPr>
            <a:endParaRPr lang="en-US" sz="3200" dirty="0"/>
          </a:p>
          <a:p>
            <a:pPr marL="971550" lvl="1" indent="-514350">
              <a:lnSpc>
                <a:spcPct val="90000"/>
              </a:lnSpc>
              <a:buFont typeface="+mj-lt"/>
              <a:buAutoNum type="arabicPeriod"/>
            </a:pPr>
            <a:endParaRPr lang="en-US" sz="3200" dirty="0"/>
          </a:p>
          <a:p>
            <a:pPr marL="971550" lvl="1" indent="-514350">
              <a:lnSpc>
                <a:spcPct val="90000"/>
              </a:lnSpc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1055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ermwhale_vess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17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21" y="260527"/>
            <a:ext cx="587869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NMFS Sablefish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200" y="1557867"/>
            <a:ext cx="8229600" cy="4213578"/>
          </a:xfrm>
          <a:solidFill>
            <a:schemeClr val="tx1">
              <a:lumMod val="65000"/>
              <a:alpha val="77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Stations depredated by killer whales (BS, AI, WGOA) are dropped from the stock assessment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Some years over 50% of sets depredated in the Bering Sea</a:t>
            </a:r>
          </a:p>
          <a:p>
            <a:r>
              <a:rPr lang="en-US" dirty="0">
                <a:solidFill>
                  <a:srgbClr val="000000"/>
                </a:solidFill>
              </a:rPr>
              <a:t>Stations depredated by sperm whales are included in the stock assessment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May be reducing accuracy of assessment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Content Placeholder 3" descr="Longline Survey Map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92" t="7577" r="4245" b="51522"/>
          <a:stretch/>
        </p:blipFill>
        <p:spPr>
          <a:xfrm>
            <a:off x="6475598" y="0"/>
            <a:ext cx="2668402" cy="155786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94601" y="6083829"/>
            <a:ext cx="452402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>
                <a:solidFill>
                  <a:srgbClr val="000000"/>
                </a:solidFill>
              </a:rPr>
              <a:t>©SEASWAP</a:t>
            </a:r>
          </a:p>
        </p:txBody>
      </p:sp>
    </p:spTree>
    <p:extLst>
      <p:ext uri="{BB962C8B-B14F-4D97-AF65-F5344CB8AC3E}">
        <p14:creationId xmlns:p14="http://schemas.microsoft.com/office/powerpoint/2010/main" val="326042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5221" y="-250449"/>
            <a:ext cx="8229600" cy="1771461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Longline survey - sperm whales</a:t>
            </a:r>
            <a:br>
              <a:rPr lang="en-US" sz="3600" dirty="0"/>
            </a:b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6" descr="IMG_05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838" y="1"/>
            <a:ext cx="2429679" cy="161978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739" y="1836704"/>
            <a:ext cx="7466890" cy="44537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55221" y="282433"/>
            <a:ext cx="7478890" cy="1771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FF0000"/>
                </a:solidFill>
              </a:rPr>
              <a:t>Catch inflated (~14%) according to estimated CPUE reduction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646739" y="5444277"/>
            <a:ext cx="8229600" cy="1771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020483" y="5147475"/>
            <a:ext cx="452402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dirty="0">
                <a:solidFill>
                  <a:srgbClr val="000000"/>
                </a:solidFill>
              </a:rPr>
              <a:t>Figure Credit: Dana </a:t>
            </a:r>
            <a:r>
              <a:rPr lang="en-US" sz="1200" dirty="0" err="1">
                <a:solidFill>
                  <a:srgbClr val="000000"/>
                </a:solidFill>
              </a:rPr>
              <a:t>Hanselman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07621" y="5547292"/>
            <a:ext cx="9164036" cy="1771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i="1" dirty="0">
                <a:solidFill>
                  <a:srgbClr val="FF0000"/>
                </a:solidFill>
              </a:rPr>
              <a:t>*Doesn’t address unaccounted for sablefish mortality due to sperm whale depredation on the commercial fishery</a:t>
            </a:r>
          </a:p>
        </p:txBody>
      </p:sp>
    </p:spTree>
    <p:extLst>
      <p:ext uri="{BB962C8B-B14F-4D97-AF65-F5344CB8AC3E}">
        <p14:creationId xmlns:p14="http://schemas.microsoft.com/office/powerpoint/2010/main" val="268153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145" y="149874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Commercial fishery 1995-2014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29923" b="9270"/>
          <a:stretch/>
        </p:blipFill>
        <p:spPr bwMode="auto">
          <a:xfrm>
            <a:off x="201017" y="1600200"/>
            <a:ext cx="8762524" cy="43384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20145" y="978363"/>
            <a:ext cx="413878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/>
              <a:t>BS, AI, WGOA (n=19,921 sets)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11977" y="978363"/>
            <a:ext cx="413878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dirty="0"/>
              <a:t>CGOA, WY, SE (n=16,443 sets)</a:t>
            </a:r>
          </a:p>
        </p:txBody>
      </p:sp>
    </p:spTree>
    <p:extLst>
      <p:ext uri="{BB962C8B-B14F-4D97-AF65-F5344CB8AC3E}">
        <p14:creationId xmlns:p14="http://schemas.microsoft.com/office/powerpoint/2010/main" val="3025262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63" y="200992"/>
            <a:ext cx="856989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G_048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461" y="4156171"/>
            <a:ext cx="2511522" cy="16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56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plot0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8" r="18848"/>
          <a:stretch/>
        </p:blipFill>
        <p:spPr>
          <a:xfrm>
            <a:off x="4730170" y="1544288"/>
            <a:ext cx="4429868" cy="5148072"/>
          </a:xfrm>
          <a:prstGeom prst="rect">
            <a:avLst/>
          </a:prstGeom>
        </p:spPr>
      </p:pic>
      <p:pic>
        <p:nvPicPr>
          <p:cNvPr id="18" name="Picture 17" descr="Rplot04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71"/>
          <a:stretch/>
        </p:blipFill>
        <p:spPr>
          <a:xfrm>
            <a:off x="-498943" y="1533605"/>
            <a:ext cx="5235357" cy="5148072"/>
          </a:xfrm>
          <a:prstGeom prst="rect">
            <a:avLst/>
          </a:prstGeom>
        </p:spPr>
      </p:pic>
      <p:sp>
        <p:nvSpPr>
          <p:cNvPr id="5" name="Subtitle 7"/>
          <p:cNvSpPr txBox="1">
            <a:spLocks/>
          </p:cNvSpPr>
          <p:nvPr/>
        </p:nvSpPr>
        <p:spPr>
          <a:xfrm>
            <a:off x="37353" y="53433"/>
            <a:ext cx="5658682" cy="52322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cs typeface="Times New Roman"/>
              </a:rPr>
              <a:t>Modeling sperm whale depredation</a:t>
            </a:r>
            <a:endParaRPr lang="en-US" sz="2800" baseline="-25000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1" name="Subtitle 7"/>
          <p:cNvSpPr txBox="1">
            <a:spLocks/>
          </p:cNvSpPr>
          <p:nvPr/>
        </p:nvSpPr>
        <p:spPr>
          <a:xfrm>
            <a:off x="5658906" y="4376133"/>
            <a:ext cx="982763" cy="6093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0000"/>
              </a:lnSpc>
              <a:buNone/>
            </a:pPr>
            <a:r>
              <a:rPr lang="en-US" sz="1800" dirty="0" err="1">
                <a:solidFill>
                  <a:srgbClr val="000000"/>
                </a:solidFill>
                <a:cs typeface="Times New Roman"/>
              </a:rPr>
              <a:t>Pred</a:t>
            </a:r>
            <a:r>
              <a:rPr lang="en-US" sz="1800" dirty="0">
                <a:solidFill>
                  <a:srgbClr val="000000"/>
                </a:solidFill>
                <a:cs typeface="Times New Roman"/>
              </a:rPr>
              <a:t> catch lost (</a:t>
            </a:r>
            <a:r>
              <a:rPr lang="en-US" sz="1800" dirty="0" err="1">
                <a:solidFill>
                  <a:srgbClr val="000000"/>
                </a:solidFill>
                <a:cs typeface="Times New Roman"/>
              </a:rPr>
              <a:t>mt</a:t>
            </a:r>
            <a:r>
              <a:rPr lang="en-US" sz="1800" dirty="0">
                <a:solidFill>
                  <a:srgbClr val="000000"/>
                </a:solidFill>
                <a:cs typeface="Times New Roman"/>
              </a:rPr>
              <a:t>)</a:t>
            </a:r>
            <a:endParaRPr lang="en-US" sz="1800" baseline="-25000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9" name="Subtitle 7"/>
          <p:cNvSpPr txBox="1">
            <a:spLocks/>
          </p:cNvSpPr>
          <p:nvPr/>
        </p:nvSpPr>
        <p:spPr>
          <a:xfrm>
            <a:off x="334524" y="680196"/>
            <a:ext cx="4250840" cy="707886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dirty="0">
                <a:solidFill>
                  <a:srgbClr val="000000"/>
                </a:solidFill>
                <a:cs typeface="Times New Roman"/>
              </a:rPr>
              <a:t># sets depredated =  </a:t>
            </a:r>
            <a:r>
              <a:rPr lang="el-GR" sz="2000" i="1" dirty="0">
                <a:solidFill>
                  <a:srgbClr val="000000"/>
                </a:solidFill>
                <a:latin typeface="Times"/>
                <a:cs typeface="Times"/>
              </a:rPr>
              <a:t>β</a:t>
            </a:r>
            <a:r>
              <a:rPr lang="en-US" sz="2000" i="1" baseline="-25000" dirty="0">
                <a:solidFill>
                  <a:srgbClr val="000000"/>
                </a:solidFill>
                <a:cs typeface="Times New Roman"/>
              </a:rPr>
              <a:t>0</a:t>
            </a:r>
            <a:r>
              <a:rPr lang="en-US" sz="2000" i="1" dirty="0">
                <a:solidFill>
                  <a:srgbClr val="000000"/>
                </a:solidFill>
                <a:cs typeface="Times New Roman"/>
              </a:rPr>
              <a:t>  + </a:t>
            </a:r>
            <a:r>
              <a:rPr lang="en-US" sz="2000" i="1" dirty="0" err="1">
                <a:solidFill>
                  <a:srgbClr val="000000"/>
                </a:solidFill>
                <a:cs typeface="Times New Roman"/>
              </a:rPr>
              <a:t>sable_catch</a:t>
            </a:r>
            <a:r>
              <a:rPr lang="en-US" sz="2000" i="1" dirty="0">
                <a:solidFill>
                  <a:srgbClr val="000000"/>
                </a:solidFill>
                <a:cs typeface="Times New Roman"/>
              </a:rPr>
              <a:t> + </a:t>
            </a:r>
            <a:r>
              <a:rPr lang="en-US" sz="2000" i="1" dirty="0" err="1">
                <a:solidFill>
                  <a:srgbClr val="000000"/>
                </a:solidFill>
                <a:cs typeface="Times New Roman"/>
              </a:rPr>
              <a:t>vessel_length</a:t>
            </a:r>
            <a:r>
              <a:rPr lang="en-US" sz="2000" i="1" dirty="0">
                <a:solidFill>
                  <a:srgbClr val="000000"/>
                </a:solidFill>
                <a:cs typeface="Times New Roman"/>
              </a:rPr>
              <a:t> + (</a:t>
            </a:r>
            <a:r>
              <a:rPr lang="en-US" sz="2000" i="1" dirty="0" err="1">
                <a:solidFill>
                  <a:srgbClr val="000000"/>
                </a:solidFill>
                <a:cs typeface="Times New Roman"/>
              </a:rPr>
              <a:t>lat,long</a:t>
            </a:r>
            <a:r>
              <a:rPr lang="en-US" sz="2000" i="1" dirty="0">
                <a:solidFill>
                  <a:srgbClr val="000000"/>
                </a:solidFill>
                <a:cs typeface="Times New Roman"/>
              </a:rPr>
              <a:t>) + </a:t>
            </a:r>
            <a:r>
              <a:rPr lang="en-US" sz="2000" i="1" dirty="0" err="1">
                <a:solidFill>
                  <a:srgbClr val="000000"/>
                </a:solidFill>
                <a:latin typeface="Times"/>
                <a:cs typeface="Times"/>
              </a:rPr>
              <a:t>ε</a:t>
            </a:r>
            <a:endParaRPr lang="en-US" sz="2000" i="1" baseline="-25000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2" name="Subtitle 7"/>
          <p:cNvSpPr txBox="1">
            <a:spLocks/>
          </p:cNvSpPr>
          <p:nvPr/>
        </p:nvSpPr>
        <p:spPr>
          <a:xfrm>
            <a:off x="4736414" y="679711"/>
            <a:ext cx="4394628" cy="707886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dirty="0">
                <a:solidFill>
                  <a:srgbClr val="000000"/>
                </a:solidFill>
                <a:cs typeface="Times New Roman"/>
              </a:rPr>
              <a:t>Catch lost (</a:t>
            </a:r>
            <a:r>
              <a:rPr lang="en-US" sz="2000" i="1" dirty="0" err="1">
                <a:solidFill>
                  <a:srgbClr val="000000"/>
                </a:solidFill>
                <a:cs typeface="Times New Roman"/>
              </a:rPr>
              <a:t>mt</a:t>
            </a:r>
            <a:r>
              <a:rPr lang="en-US" sz="2000" i="1" dirty="0">
                <a:solidFill>
                  <a:srgbClr val="000000"/>
                </a:solidFill>
                <a:cs typeface="Times New Roman"/>
              </a:rPr>
              <a:t>) = </a:t>
            </a:r>
            <a:r>
              <a:rPr lang="en-US" sz="2000" i="1" dirty="0" err="1">
                <a:solidFill>
                  <a:srgbClr val="000000"/>
                </a:solidFill>
                <a:cs typeface="Times New Roman"/>
              </a:rPr>
              <a:t>pred</a:t>
            </a:r>
            <a:r>
              <a:rPr lang="en-US" sz="2000" i="1" dirty="0">
                <a:solidFill>
                  <a:srgbClr val="000000"/>
                </a:solidFill>
                <a:cs typeface="Times New Roman"/>
              </a:rPr>
              <a:t> proportion sets depredated/grid * catch/grid * CPUE </a:t>
            </a:r>
            <a:r>
              <a:rPr lang="en-US" sz="2000" i="1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 sz="2000" i="1" baseline="-25000" dirty="0">
              <a:solidFill>
                <a:srgbClr val="000000"/>
              </a:solidFill>
              <a:cs typeface="Times New Roman"/>
            </a:endParaRPr>
          </a:p>
        </p:txBody>
      </p:sp>
      <p:pic>
        <p:nvPicPr>
          <p:cNvPr id="17" name="Picture 16" descr="Rplot05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99" t="39296" r="9145" b="41093"/>
          <a:stretch/>
        </p:blipFill>
        <p:spPr>
          <a:xfrm>
            <a:off x="5658906" y="4985531"/>
            <a:ext cx="982763" cy="1344939"/>
          </a:xfrm>
          <a:prstGeom prst="rect">
            <a:avLst/>
          </a:prstGeom>
        </p:spPr>
      </p:pic>
      <p:pic>
        <p:nvPicPr>
          <p:cNvPr id="19" name="Picture 18" descr="Rplot04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3" t="39795" r="8854" b="39791"/>
          <a:stretch/>
        </p:blipFill>
        <p:spPr>
          <a:xfrm>
            <a:off x="863679" y="5113810"/>
            <a:ext cx="978597" cy="1182311"/>
          </a:xfrm>
          <a:prstGeom prst="rect">
            <a:avLst/>
          </a:prstGeom>
        </p:spPr>
      </p:pic>
      <p:sp>
        <p:nvSpPr>
          <p:cNvPr id="10" name="Subtitle 7"/>
          <p:cNvSpPr txBox="1">
            <a:spLocks/>
          </p:cNvSpPr>
          <p:nvPr/>
        </p:nvSpPr>
        <p:spPr>
          <a:xfrm>
            <a:off x="863680" y="4504413"/>
            <a:ext cx="978597" cy="6093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0000"/>
              </a:lnSpc>
              <a:buNone/>
            </a:pPr>
            <a:r>
              <a:rPr lang="en-US" sz="1800" dirty="0" err="1">
                <a:solidFill>
                  <a:srgbClr val="000000"/>
                </a:solidFill>
                <a:cs typeface="Times New Roman"/>
              </a:rPr>
              <a:t>Pred</a:t>
            </a:r>
            <a:r>
              <a:rPr lang="en-US" sz="1800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cs typeface="Times New Roman"/>
              </a:rPr>
              <a:t>proport</a:t>
            </a:r>
            <a:r>
              <a:rPr lang="en-US" sz="1800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en-US" sz="1800" dirty="0" err="1">
                <a:solidFill>
                  <a:srgbClr val="000000"/>
                </a:solidFill>
                <a:cs typeface="Times New Roman"/>
              </a:rPr>
              <a:t>depred</a:t>
            </a:r>
            <a:endParaRPr lang="en-US" sz="1800" baseline="-25000" dirty="0">
              <a:solidFill>
                <a:srgbClr val="000000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776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8505" b="-8505"/>
          <a:stretch>
            <a:fillRect/>
          </a:stretch>
        </p:blipFill>
        <p:spPr>
          <a:xfrm>
            <a:off x="127000" y="1756696"/>
            <a:ext cx="8974667" cy="4525963"/>
          </a:xfrm>
        </p:spPr>
      </p:pic>
      <p:pic>
        <p:nvPicPr>
          <p:cNvPr id="5" name="Picture 4" descr="IMG_05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627" y="372004"/>
            <a:ext cx="2429679" cy="1619786"/>
          </a:xfrm>
          <a:prstGeom prst="rect">
            <a:avLst/>
          </a:prstGeom>
        </p:spPr>
      </p:pic>
      <p:pic>
        <p:nvPicPr>
          <p:cNvPr id="6" name="Picture 5" descr="IMG_048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977" y="372004"/>
            <a:ext cx="2511522" cy="16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61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IMG_10032016_142508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r="1868"/>
          <a:stretch>
            <a:fillRect/>
          </a:stretch>
        </p:blipFill>
        <p:spPr>
          <a:xfrm>
            <a:off x="364681" y="1789629"/>
            <a:ext cx="7833166" cy="4307940"/>
          </a:xfr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245025" y="-288933"/>
            <a:ext cx="8229600" cy="1771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Commercial fishery – sperm &amp; killer whales </a:t>
            </a:r>
            <a:br>
              <a:rPr lang="en-US" sz="3600" dirty="0"/>
            </a:b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245024" y="396154"/>
            <a:ext cx="8555795" cy="1771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FF0000"/>
                </a:solidFill>
              </a:rPr>
              <a:t>Sablefish removals due to whale depredation added to fixed gear catch (~6500 </a:t>
            </a:r>
            <a:r>
              <a:rPr lang="en-US" sz="3200" dirty="0" err="1">
                <a:solidFill>
                  <a:srgbClr val="FF0000"/>
                </a:solidFill>
              </a:rPr>
              <a:t>mt</a:t>
            </a:r>
            <a:r>
              <a:rPr lang="en-US" sz="3200" dirty="0">
                <a:solidFill>
                  <a:srgbClr val="FF0000"/>
                </a:solidFill>
              </a:rPr>
              <a:t> 1995-2014)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07621" y="5547292"/>
            <a:ext cx="8698465" cy="1771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i="1" dirty="0">
                <a:solidFill>
                  <a:srgbClr val="FF0000"/>
                </a:solidFill>
              </a:rPr>
              <a:t>*Additional mortality due to whale depredation has a minimal effect on the stock assessment</a:t>
            </a:r>
          </a:p>
        </p:txBody>
      </p:sp>
    </p:spTree>
    <p:extLst>
      <p:ext uri="{BB962C8B-B14F-4D97-AF65-F5344CB8AC3E}">
        <p14:creationId xmlns:p14="http://schemas.microsoft.com/office/powerpoint/2010/main" val="130944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7801" y="555425"/>
            <a:ext cx="8521700" cy="1848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3200" dirty="0"/>
              <a:t>Data collection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3200" dirty="0"/>
              <a:t>Depredation and the federal sablefish stock assessment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1188" y="-1782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pic>
        <p:nvPicPr>
          <p:cNvPr id="6" name="Picture 5" descr="IMG_017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27888"/>
            <a:ext cx="9144000" cy="462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17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68" y="-73018"/>
            <a:ext cx="8665632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Commercial fishery </a:t>
            </a:r>
            <a:r>
              <a:rPr lang="en-US" sz="2000" dirty="0"/>
              <a:t>(1995-2014)</a:t>
            </a:r>
          </a:p>
        </p:txBody>
      </p:sp>
      <p:graphicFrame>
        <p:nvGraphicFramePr>
          <p:cNvPr id="6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0872"/>
              </p:ext>
            </p:extLst>
          </p:nvPr>
        </p:nvGraphicFramePr>
        <p:xfrm>
          <a:off x="1812705" y="2959341"/>
          <a:ext cx="7064595" cy="220928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31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4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8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7725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Predicted</a:t>
                      </a:r>
                      <a:r>
                        <a:rPr lang="en-US" sz="2000" baseline="0" dirty="0"/>
                        <a:t> CPUE Reductions (GAMM)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Proportion Sets Impacted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650">
                <a:tc>
                  <a:txBody>
                    <a:bodyPr/>
                    <a:lstStyle/>
                    <a:p>
                      <a:r>
                        <a:rPr lang="en-US" sz="2000" dirty="0"/>
                        <a:t>Central</a:t>
                      </a:r>
                      <a:r>
                        <a:rPr lang="en-US" sz="2000" baseline="0" dirty="0"/>
                        <a:t> Gulf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24%</a:t>
                      </a:r>
                      <a:r>
                        <a:rPr lang="en-US" sz="2400" baseline="0" dirty="0"/>
                        <a:t> ± 8%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30">
                <a:tc>
                  <a:txBody>
                    <a:bodyPr/>
                    <a:lstStyle/>
                    <a:p>
                      <a:r>
                        <a:rPr lang="en-US" sz="2000" dirty="0"/>
                        <a:t>West</a:t>
                      </a:r>
                      <a:r>
                        <a:rPr lang="en-US" sz="2000" baseline="0" dirty="0"/>
                        <a:t> Yakutat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26%</a:t>
                      </a:r>
                      <a:r>
                        <a:rPr lang="en-US" sz="2400" baseline="0" dirty="0"/>
                        <a:t> ± 10%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969">
                <a:tc>
                  <a:txBody>
                    <a:bodyPr/>
                    <a:lstStyle/>
                    <a:p>
                      <a:r>
                        <a:rPr lang="en-US" sz="2000" dirty="0"/>
                        <a:t>Southeast</a:t>
                      </a:r>
                      <a:r>
                        <a:rPr lang="en-US" sz="2000" baseline="0" dirty="0"/>
                        <a:t> Outside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29%</a:t>
                      </a:r>
                      <a:r>
                        <a:rPr lang="en-US" sz="2400" baseline="0" dirty="0"/>
                        <a:t> ± 14%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Picture 12" descr="IMG_05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96913"/>
            <a:ext cx="1812705" cy="1471717"/>
          </a:xfrm>
          <a:prstGeom prst="rect">
            <a:avLst/>
          </a:prstGeom>
        </p:spPr>
      </p:pic>
      <p:sp>
        <p:nvSpPr>
          <p:cNvPr id="10" name="Subtitle 7"/>
          <p:cNvSpPr txBox="1">
            <a:spLocks/>
          </p:cNvSpPr>
          <p:nvPr/>
        </p:nvSpPr>
        <p:spPr>
          <a:xfrm>
            <a:off x="405893" y="1231470"/>
            <a:ext cx="8399439" cy="954107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i="1" dirty="0">
                <a:solidFill>
                  <a:srgbClr val="000000"/>
                </a:solidFill>
                <a:cs typeface="Times New Roman"/>
              </a:rPr>
              <a:t>log(</a:t>
            </a:r>
            <a:r>
              <a:rPr lang="en-US" sz="2800" i="1" dirty="0" err="1">
                <a:solidFill>
                  <a:srgbClr val="000000"/>
                </a:solidFill>
                <a:cs typeface="Times New Roman"/>
              </a:rPr>
              <a:t>sable_CPUE</a:t>
            </a:r>
            <a:r>
              <a:rPr lang="en-US" sz="2800" i="1" dirty="0">
                <a:solidFill>
                  <a:srgbClr val="000000"/>
                </a:solidFill>
                <a:cs typeface="Times New Roman"/>
              </a:rPr>
              <a:t>)=  </a:t>
            </a:r>
            <a:r>
              <a:rPr lang="el-GR" sz="2800" i="1" dirty="0">
                <a:solidFill>
                  <a:srgbClr val="000000"/>
                </a:solidFill>
                <a:latin typeface="Times"/>
                <a:cs typeface="Times"/>
              </a:rPr>
              <a:t>β</a:t>
            </a:r>
            <a:r>
              <a:rPr lang="en-US" sz="2800" i="1" baseline="-25000" dirty="0">
                <a:solidFill>
                  <a:srgbClr val="000000"/>
                </a:solidFill>
                <a:cs typeface="Times New Roman"/>
              </a:rPr>
              <a:t>0</a:t>
            </a:r>
            <a:r>
              <a:rPr lang="en-US" sz="2800" i="1" dirty="0">
                <a:solidFill>
                  <a:srgbClr val="000000"/>
                </a:solidFill>
                <a:cs typeface="Times New Roman"/>
              </a:rPr>
              <a:t> + </a:t>
            </a:r>
            <a:r>
              <a:rPr lang="en-US" sz="2800" i="1" dirty="0" err="1">
                <a:solidFill>
                  <a:srgbClr val="000000"/>
                </a:solidFill>
                <a:cs typeface="Times New Roman"/>
              </a:rPr>
              <a:t>dep</a:t>
            </a:r>
            <a:r>
              <a:rPr lang="en-US" sz="2800" i="1" dirty="0">
                <a:solidFill>
                  <a:srgbClr val="000000"/>
                </a:solidFill>
                <a:cs typeface="Times New Roman"/>
              </a:rPr>
              <a:t> + depth + (</a:t>
            </a:r>
            <a:r>
              <a:rPr lang="en-US" sz="2800" i="1" dirty="0" err="1">
                <a:solidFill>
                  <a:srgbClr val="000000"/>
                </a:solidFill>
                <a:cs typeface="Times New Roman"/>
              </a:rPr>
              <a:t>lat,long</a:t>
            </a:r>
            <a:r>
              <a:rPr lang="en-US" sz="2800" i="1" dirty="0">
                <a:solidFill>
                  <a:srgbClr val="000000"/>
                </a:solidFill>
                <a:cs typeface="Times New Roman"/>
              </a:rPr>
              <a:t>) + </a:t>
            </a:r>
            <a:r>
              <a:rPr lang="en-US" sz="2800" i="1" dirty="0" err="1">
                <a:solidFill>
                  <a:srgbClr val="000000"/>
                </a:solidFill>
                <a:cs typeface="Times New Roman"/>
              </a:rPr>
              <a:t>jul</a:t>
            </a:r>
            <a:r>
              <a:rPr lang="en-US" sz="2800" i="1" dirty="0">
                <a:solidFill>
                  <a:srgbClr val="000000"/>
                </a:solidFill>
                <a:cs typeface="Times New Roman"/>
              </a:rPr>
              <a:t>  +  </a:t>
            </a:r>
            <a:r>
              <a:rPr lang="en-US" sz="2800" i="1" dirty="0" err="1">
                <a:solidFill>
                  <a:srgbClr val="000000"/>
                </a:solidFill>
                <a:cs typeface="Times New Roman"/>
              </a:rPr>
              <a:t>gren_CPUE</a:t>
            </a:r>
            <a:r>
              <a:rPr lang="en-US" sz="2800" i="1" dirty="0">
                <a:solidFill>
                  <a:srgbClr val="000000"/>
                </a:solidFill>
                <a:cs typeface="Times New Roman"/>
              </a:rPr>
              <a:t> + </a:t>
            </a:r>
            <a:r>
              <a:rPr lang="en-US" sz="2800" i="1" dirty="0" err="1">
                <a:solidFill>
                  <a:srgbClr val="000000"/>
                </a:solidFill>
                <a:cs typeface="Times New Roman"/>
              </a:rPr>
              <a:t>hal_CPUE</a:t>
            </a:r>
            <a:r>
              <a:rPr lang="en-US" sz="2800" i="1" dirty="0">
                <a:solidFill>
                  <a:srgbClr val="000000"/>
                </a:solidFill>
                <a:cs typeface="Times New Roman"/>
              </a:rPr>
              <a:t> + year + vessel +</a:t>
            </a:r>
            <a:r>
              <a:rPr lang="en-US" sz="2800" i="1" dirty="0" err="1">
                <a:solidFill>
                  <a:srgbClr val="000000"/>
                </a:solidFill>
                <a:latin typeface="Times"/>
                <a:cs typeface="Times"/>
              </a:rPr>
              <a:t>ε</a:t>
            </a:r>
            <a:endParaRPr lang="en-US" sz="2800" i="1" baseline="-25000" dirty="0">
              <a:solidFill>
                <a:srgbClr val="000000"/>
              </a:solidFill>
              <a:cs typeface="Times New Roman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10395"/>
              </p:ext>
            </p:extLst>
          </p:nvPr>
        </p:nvGraphicFramePr>
        <p:xfrm>
          <a:off x="1846724" y="5348693"/>
          <a:ext cx="7017068" cy="180955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01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22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7630">
                <a:tc>
                  <a:txBody>
                    <a:bodyPr/>
                    <a:lstStyle/>
                    <a:p>
                      <a:r>
                        <a:rPr lang="en-US" sz="2000" b="0" dirty="0"/>
                        <a:t>Bering</a:t>
                      </a:r>
                      <a:r>
                        <a:rPr lang="en-US" sz="2000" b="0" baseline="0" dirty="0"/>
                        <a:t> Sea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46%</a:t>
                      </a:r>
                      <a:r>
                        <a:rPr lang="en-US" sz="2400" b="0" baseline="0" dirty="0"/>
                        <a:t> ± 10%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969">
                <a:tc>
                  <a:txBody>
                    <a:bodyPr/>
                    <a:lstStyle/>
                    <a:p>
                      <a:r>
                        <a:rPr lang="en-US" sz="2000" dirty="0"/>
                        <a:t>Aleutians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58%</a:t>
                      </a:r>
                      <a:r>
                        <a:rPr lang="en-US" sz="2400" baseline="0" dirty="0"/>
                        <a:t> ± 16%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969">
                <a:tc>
                  <a:txBody>
                    <a:bodyPr/>
                    <a:lstStyle/>
                    <a:p>
                      <a:r>
                        <a:rPr lang="en-US" sz="2000" dirty="0"/>
                        <a:t>Western Gulf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68%</a:t>
                      </a:r>
                      <a:r>
                        <a:rPr lang="en-US" sz="2400" baseline="0" dirty="0"/>
                        <a:t> ± 12%</a:t>
                      </a:r>
                      <a:endParaRPr lang="en-US" sz="2400" dirty="0"/>
                    </a:p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2%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6" name="Picture 15" descr="IMG_048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061" y="5348693"/>
            <a:ext cx="2028159" cy="150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4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41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3839" y="-12700"/>
            <a:ext cx="10737839" cy="7429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21004" y="-222598"/>
            <a:ext cx="8229600" cy="1143000"/>
          </a:xfrm>
        </p:spPr>
        <p:txBody>
          <a:bodyPr/>
          <a:lstStyle/>
          <a:p>
            <a:r>
              <a:rPr lang="en-US" dirty="0"/>
              <a:t>Data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546" y="840746"/>
            <a:ext cx="8778453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/>
              <a:t>Longline</a:t>
            </a:r>
            <a:r>
              <a:rPr lang="en-US" dirty="0"/>
              <a:t> survey (100% monitored)</a:t>
            </a:r>
            <a:endParaRPr lang="en-US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Commercial fishery (partial observer coverage)</a:t>
            </a:r>
            <a:endParaRPr lang="en-US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Logbook data (vessels &gt; 60 </a:t>
            </a:r>
            <a:r>
              <a:rPr lang="en-US" dirty="0" err="1"/>
              <a:t>ft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39318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41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3839" y="-12700"/>
            <a:ext cx="10737839" cy="7429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21004" y="-222598"/>
            <a:ext cx="8229600" cy="1143000"/>
          </a:xfrm>
        </p:spPr>
        <p:txBody>
          <a:bodyPr/>
          <a:lstStyle/>
          <a:p>
            <a:r>
              <a:rPr lang="en-US" dirty="0"/>
              <a:t>Data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547" y="840746"/>
            <a:ext cx="8366514" cy="4525963"/>
          </a:xfrm>
        </p:spPr>
        <p:txBody>
          <a:bodyPr/>
          <a:lstStyle/>
          <a:p>
            <a:r>
              <a:rPr lang="en-US" dirty="0"/>
              <a:t>NMFS </a:t>
            </a:r>
            <a:r>
              <a:rPr lang="en-US" dirty="0" err="1"/>
              <a:t>longline</a:t>
            </a:r>
            <a:r>
              <a:rPr lang="en-US" dirty="0"/>
              <a:t> survey  (100% monitored)</a:t>
            </a:r>
          </a:p>
          <a:p>
            <a:r>
              <a:rPr lang="en-US" dirty="0"/>
              <a:t>Commercial fishery (partial observer coverage)</a:t>
            </a:r>
          </a:p>
          <a:p>
            <a:pPr lvl="1"/>
            <a:r>
              <a:rPr lang="en-US" dirty="0"/>
              <a:t>Tracking presence of whales and evidence of damaged gear or fish </a:t>
            </a:r>
          </a:p>
          <a:p>
            <a:pPr lvl="1"/>
            <a:r>
              <a:rPr lang="en-US" dirty="0"/>
              <a:t>Investigating sperm whale presence as a proxy for depredation (</a:t>
            </a:r>
            <a:r>
              <a:rPr lang="en-US" sz="2000" i="1" dirty="0" err="1"/>
              <a:t>Hanselmen</a:t>
            </a:r>
            <a:r>
              <a:rPr lang="en-US" sz="2000" i="1" dirty="0"/>
              <a:t> et al. In Prep</a:t>
            </a: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  <p:sp>
        <p:nvSpPr>
          <p:cNvPr id="13" name="Left Brace 12"/>
          <p:cNvSpPr/>
          <p:nvPr/>
        </p:nvSpPr>
        <p:spPr>
          <a:xfrm>
            <a:off x="28222" y="1128889"/>
            <a:ext cx="365547" cy="578555"/>
          </a:xfrm>
          <a:prstGeom prst="leftBrac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3"/>
          <a:stretch/>
        </p:blipFill>
        <p:spPr bwMode="auto">
          <a:xfrm>
            <a:off x="229317" y="0"/>
            <a:ext cx="8590553" cy="62794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2843" y="889000"/>
            <a:ext cx="4086578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/>
              <a:t>Presence </a:t>
            </a:r>
            <a:br>
              <a:rPr lang="en-US" sz="2400" dirty="0"/>
            </a:br>
            <a:r>
              <a:rPr lang="en-US" sz="2400" dirty="0" err="1"/>
              <a:t>Pres</a:t>
            </a:r>
            <a:r>
              <a:rPr lang="en-US" sz="2400" dirty="0"/>
              <a:t> &amp; evidence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84334" y="6448778"/>
            <a:ext cx="306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Hanselmen</a:t>
            </a:r>
            <a:r>
              <a:rPr lang="en-US" i="1" dirty="0"/>
              <a:t> et al. In Prep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794733" y="1566330"/>
            <a:ext cx="268110" cy="22577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80618" y="1219203"/>
            <a:ext cx="254003" cy="197555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61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41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3839" y="-12700"/>
            <a:ext cx="10737839" cy="7429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21004" y="-222598"/>
            <a:ext cx="8229600" cy="1143000"/>
          </a:xfrm>
        </p:spPr>
        <p:txBody>
          <a:bodyPr/>
          <a:lstStyle/>
          <a:p>
            <a:r>
              <a:rPr lang="en-US" dirty="0"/>
              <a:t>Data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547" y="840746"/>
            <a:ext cx="8366514" cy="4525963"/>
          </a:xfrm>
        </p:spPr>
        <p:txBody>
          <a:bodyPr/>
          <a:lstStyle/>
          <a:p>
            <a:r>
              <a:rPr lang="en-US" dirty="0"/>
              <a:t>Logbook data </a:t>
            </a:r>
          </a:p>
          <a:p>
            <a:pPr lvl="1"/>
            <a:r>
              <a:rPr lang="en-US" dirty="0"/>
              <a:t>Historically, NMFS logbooks did not track depredation </a:t>
            </a:r>
          </a:p>
          <a:p>
            <a:pPr lvl="1"/>
            <a:r>
              <a:rPr lang="en-US" dirty="0"/>
              <a:t>Proposed rule to modify to track presence of whales and evidence of damaged fish/hooks</a:t>
            </a:r>
          </a:p>
        </p:txBody>
      </p:sp>
    </p:spTree>
    <p:extLst>
      <p:ext uri="{BB962C8B-B14F-4D97-AF65-F5344CB8AC3E}">
        <p14:creationId xmlns:p14="http://schemas.microsoft.com/office/powerpoint/2010/main" val="94096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7011 NOAA_CVLGLDFL_112415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53" r="-20253"/>
          <a:stretch>
            <a:fillRect/>
          </a:stretch>
        </p:blipFill>
        <p:spPr>
          <a:xfrm>
            <a:off x="-1869812" y="-299899"/>
            <a:ext cx="12894649" cy="7157900"/>
          </a:xfrm>
        </p:spPr>
      </p:pic>
      <p:sp>
        <p:nvSpPr>
          <p:cNvPr id="5" name="Rectangle 4"/>
          <p:cNvSpPr/>
          <p:nvPr/>
        </p:nvSpPr>
        <p:spPr>
          <a:xfrm>
            <a:off x="7814404" y="2310992"/>
            <a:ext cx="1023105" cy="255796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7011 NOAA_CVLGLDFL_112415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5" t="33025" r="2042" b="24091"/>
          <a:stretch/>
        </p:blipFill>
        <p:spPr>
          <a:xfrm>
            <a:off x="2945836" y="511593"/>
            <a:ext cx="2928197" cy="5856867"/>
          </a:xfrm>
        </p:spPr>
      </p:pic>
      <p:sp>
        <p:nvSpPr>
          <p:cNvPr id="5" name="Rectangle 4"/>
          <p:cNvSpPr/>
          <p:nvPr/>
        </p:nvSpPr>
        <p:spPr>
          <a:xfrm>
            <a:off x="3679844" y="1032008"/>
            <a:ext cx="1894045" cy="473943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5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908" y="99008"/>
            <a:ext cx="6239091" cy="1143000"/>
          </a:xfrm>
        </p:spPr>
        <p:txBody>
          <a:bodyPr>
            <a:noAutofit/>
          </a:bodyPr>
          <a:lstStyle/>
          <a:p>
            <a:pPr algn="l"/>
            <a:r>
              <a:rPr lang="en-US" sz="4000" dirty="0"/>
              <a:t>2. NMFS Sablefish Stock Assessment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6451" y="1418559"/>
            <a:ext cx="5334000" cy="3058269"/>
          </a:xfrm>
        </p:spPr>
        <p:txBody>
          <a:bodyPr>
            <a:no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/>
              <a:t>Trawl survey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 err="1"/>
              <a:t>Longline</a:t>
            </a:r>
            <a:r>
              <a:rPr lang="en-US" dirty="0"/>
              <a:t> survey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dirty="0"/>
              <a:t>Commercial fishery</a:t>
            </a:r>
          </a:p>
          <a:p>
            <a:pPr marL="971550" lvl="1" indent="-514350">
              <a:lnSpc>
                <a:spcPct val="90000"/>
              </a:lnSpc>
              <a:buFont typeface="+mj-lt"/>
              <a:buAutoNum type="arabicPeriod"/>
            </a:pPr>
            <a:endParaRPr lang="en-US" sz="3200" dirty="0"/>
          </a:p>
          <a:p>
            <a:pPr marL="971550" lvl="1" indent="-514350">
              <a:lnSpc>
                <a:spcPct val="90000"/>
              </a:lnSpc>
              <a:buFont typeface="+mj-lt"/>
              <a:buAutoNum type="arabicPeriod"/>
            </a:pPr>
            <a:endParaRPr lang="en-US" sz="3200" dirty="0"/>
          </a:p>
          <a:p>
            <a:pPr marL="971550" lvl="1" indent="-514350">
              <a:lnSpc>
                <a:spcPct val="90000"/>
              </a:lnSpc>
              <a:buFont typeface="+mj-lt"/>
              <a:buAutoNum type="arabicPeriod"/>
            </a:pPr>
            <a:endParaRPr lang="en-US" sz="3200" dirty="0"/>
          </a:p>
        </p:txBody>
      </p:sp>
      <p:pic>
        <p:nvPicPr>
          <p:cNvPr id="4" name="Picture 5" descr="C:\Users\kfenske\Desktop\Dutch_firstcut\DSCF1179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61487"/>
            <a:ext cx="2452152" cy="183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kfenske\Desktop\dana science\DSCF08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942686"/>
            <a:ext cx="2452152" cy="183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kfenske\Desktop\dana science\DSCF108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800" y="152400"/>
            <a:ext cx="2453217" cy="263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581400" y="3333828"/>
            <a:ext cx="5562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/>
              <a:t>Depressing biomass estimates due to artificially low catches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581400" y="5404644"/>
            <a:ext cx="5562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/>
              <a:t>Unaccounted for sablefish mortality due to whales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04909" y="2830006"/>
            <a:ext cx="6039794" cy="382571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6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21408</TotalTime>
  <Words>999</Words>
  <Application>Microsoft Office PowerPoint</Application>
  <PresentationFormat>On-screen Show (4:3)</PresentationFormat>
  <Paragraphs>158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Times</vt:lpstr>
      <vt:lpstr>Times New Roman</vt:lpstr>
      <vt:lpstr>Wingdings</vt:lpstr>
      <vt:lpstr>Black</vt:lpstr>
      <vt:lpstr>Office Theme</vt:lpstr>
      <vt:lpstr>PowerPoint Presentation</vt:lpstr>
      <vt:lpstr>PowerPoint Presentation</vt:lpstr>
      <vt:lpstr>Data collection</vt:lpstr>
      <vt:lpstr>Data collection</vt:lpstr>
      <vt:lpstr>Presence  Pres &amp; evidence </vt:lpstr>
      <vt:lpstr>Data collection</vt:lpstr>
      <vt:lpstr>PowerPoint Presentation</vt:lpstr>
      <vt:lpstr>PowerPoint Presentation</vt:lpstr>
      <vt:lpstr>2. NMFS Sablefish Stock Assessment </vt:lpstr>
      <vt:lpstr>NMFS Longline Survey</vt:lpstr>
      <vt:lpstr>Longline survey – sperm whales</vt:lpstr>
      <vt:lpstr>Longline survey – killer whales</vt:lpstr>
      <vt:lpstr>NMFS Sablefish Assessment</vt:lpstr>
      <vt:lpstr>Longline survey - sperm whales </vt:lpstr>
      <vt:lpstr>Commercial fishery 1995-2014</vt:lpstr>
      <vt:lpstr>PowerPoint Presentation</vt:lpstr>
      <vt:lpstr>PowerPoint Presentation</vt:lpstr>
      <vt:lpstr>PowerPoint Presentation</vt:lpstr>
      <vt:lpstr>PowerPoint Presentation</vt:lpstr>
      <vt:lpstr>Commercial fishery (1995-2014)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Standardizing the commercial sablefish fishery catch rate index</dc:title>
  <dc:subject/>
  <dc:creator>Megan Peterson</dc:creator>
  <cp:keywords/>
  <dc:description/>
  <cp:lastModifiedBy>Rhys Arangio</cp:lastModifiedBy>
  <cp:revision>141</cp:revision>
  <dcterms:created xsi:type="dcterms:W3CDTF">2015-06-02T23:32:47Z</dcterms:created>
  <dcterms:modified xsi:type="dcterms:W3CDTF">2016-03-17T12:08:52Z</dcterms:modified>
  <cp:category/>
</cp:coreProperties>
</file>