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3" r:id="rId3"/>
    <p:sldId id="314" r:id="rId4"/>
    <p:sldId id="321" r:id="rId5"/>
    <p:sldId id="316" r:id="rId6"/>
    <p:sldId id="315" r:id="rId7"/>
    <p:sldId id="317" r:id="rId8"/>
    <p:sldId id="318" r:id="rId9"/>
    <p:sldId id="319" r:id="rId10"/>
    <p:sldId id="32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k_we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3D5"/>
    <a:srgbClr val="5691CB"/>
    <a:srgbClr val="FF9933"/>
    <a:srgbClr val="FF0066"/>
    <a:srgbClr val="F8E852"/>
    <a:srgbClr val="8A9FB8"/>
    <a:srgbClr val="5A3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F3D13B-F861-448A-A46F-0EC4213E4372}" type="datetime1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7319E1-AB84-47A4-9E89-1D6AD143E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70966F1-26FE-4E88-A357-C28D3B9AC057}" type="datetime1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BFDA64-5FB9-494C-84C7-332E6D0E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3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81000" y="3546475"/>
            <a:ext cx="8418513" cy="3311525"/>
          </a:xfrm>
          <a:prstGeom prst="rect">
            <a:avLst/>
          </a:prstGeom>
          <a:solidFill>
            <a:srgbClr val="77A3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21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0" y="457200"/>
            <a:ext cx="314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7"/>
          <p:cNvGrpSpPr>
            <a:grpSpLocks/>
          </p:cNvGrpSpPr>
          <p:nvPr userDrawn="1"/>
        </p:nvGrpSpPr>
        <p:grpSpPr bwMode="auto">
          <a:xfrm>
            <a:off x="381000" y="1792288"/>
            <a:ext cx="6405563" cy="3311525"/>
            <a:chOff x="249" y="1163"/>
            <a:chExt cx="4035" cy="2086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703" y="3249"/>
              <a:ext cx="335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23"/>
            <p:cNvSpPr>
              <a:spLocks noChangeArrowheads="1"/>
            </p:cNvSpPr>
            <p:nvPr userDrawn="1"/>
          </p:nvSpPr>
          <p:spPr bwMode="auto">
            <a:xfrm>
              <a:off x="1785" y="1426"/>
              <a:ext cx="136" cy="147"/>
            </a:xfrm>
            <a:prstGeom prst="rect">
              <a:avLst/>
            </a:prstGeom>
            <a:solidFill>
              <a:srgbClr val="F8E85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24"/>
            <p:cNvSpPr>
              <a:spLocks noChangeArrowheads="1"/>
            </p:cNvSpPr>
            <p:nvPr userDrawn="1"/>
          </p:nvSpPr>
          <p:spPr bwMode="auto">
            <a:xfrm>
              <a:off x="1791" y="1615"/>
              <a:ext cx="136" cy="136"/>
            </a:xfrm>
            <a:prstGeom prst="rect">
              <a:avLst/>
            </a:prstGeom>
            <a:solidFill>
              <a:srgbClr val="5A3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25"/>
            <p:cNvSpPr>
              <a:spLocks noChangeArrowheads="1"/>
            </p:cNvSpPr>
            <p:nvPr userDrawn="1"/>
          </p:nvSpPr>
          <p:spPr bwMode="auto">
            <a:xfrm>
              <a:off x="3513" y="1762"/>
              <a:ext cx="771" cy="106"/>
            </a:xfrm>
            <a:prstGeom prst="rect">
              <a:avLst/>
            </a:prstGeom>
            <a:solidFill>
              <a:srgbClr val="5A3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29"/>
            <p:cNvSpPr>
              <a:spLocks noChangeArrowheads="1"/>
            </p:cNvSpPr>
            <p:nvPr userDrawn="1"/>
          </p:nvSpPr>
          <p:spPr bwMode="auto">
            <a:xfrm>
              <a:off x="3606" y="248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31"/>
            <p:cNvSpPr>
              <a:spLocks noChangeArrowheads="1"/>
            </p:cNvSpPr>
            <p:nvPr userDrawn="1"/>
          </p:nvSpPr>
          <p:spPr bwMode="auto">
            <a:xfrm>
              <a:off x="249" y="1163"/>
              <a:ext cx="94" cy="90"/>
            </a:xfrm>
            <a:prstGeom prst="rect">
              <a:avLst/>
            </a:prstGeom>
            <a:solidFill>
              <a:srgbClr val="5A3439"/>
            </a:solidFill>
            <a:ln w="9525">
              <a:solidFill>
                <a:srgbClr val="5A343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32"/>
            <p:cNvSpPr>
              <a:spLocks noChangeArrowheads="1"/>
            </p:cNvSpPr>
            <p:nvPr userDrawn="1"/>
          </p:nvSpPr>
          <p:spPr bwMode="auto">
            <a:xfrm>
              <a:off x="1474" y="2098"/>
              <a:ext cx="453" cy="45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4" name="Picture 31" descr="IA13296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 descr="Patterned Lake 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219200"/>
            <a:ext cx="14684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6858000" y="838200"/>
            <a:ext cx="215900" cy="233363"/>
          </a:xfrm>
          <a:prstGeom prst="rect">
            <a:avLst/>
          </a:prstGeom>
          <a:solidFill>
            <a:srgbClr val="F8E85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23"/>
          <p:cNvSpPr>
            <a:spLocks noChangeArrowheads="1"/>
          </p:cNvSpPr>
          <p:nvPr userDrawn="1"/>
        </p:nvSpPr>
        <p:spPr bwMode="auto">
          <a:xfrm>
            <a:off x="7543800" y="3657600"/>
            <a:ext cx="215900" cy="233363"/>
          </a:xfrm>
          <a:prstGeom prst="rect">
            <a:avLst/>
          </a:prstGeom>
          <a:solidFill>
            <a:srgbClr val="F8E85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" name="Picture 30" descr="_TOD1155C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819400"/>
            <a:ext cx="1920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1" descr="IA16196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219200"/>
            <a:ext cx="22256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2" descr="Chris pics003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870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red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971800"/>
            <a:ext cx="12398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4" descr="IA10977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312420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0938" y="5289550"/>
            <a:ext cx="5326062" cy="654050"/>
          </a:xfrm>
        </p:spPr>
        <p:txBody>
          <a:bodyPr anchor="t"/>
          <a:lstStyle>
            <a:lvl1pPr>
              <a:lnSpc>
                <a:spcPts val="2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5964238"/>
            <a:ext cx="5326062" cy="284162"/>
          </a:xfrm>
        </p:spPr>
        <p:txBody>
          <a:bodyPr/>
          <a:lstStyle>
            <a:lvl1pPr>
              <a:lnSpc>
                <a:spcPts val="2200"/>
              </a:lnSpc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4763" y="1069975"/>
            <a:ext cx="1746250" cy="504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069975"/>
            <a:ext cx="5086350" cy="504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938" y="2517775"/>
            <a:ext cx="3398837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517775"/>
            <a:ext cx="3398838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069975"/>
            <a:ext cx="6985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938" y="2517775"/>
            <a:ext cx="69500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Third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04800" y="6597650"/>
            <a:ext cx="6578600" cy="0"/>
          </a:xfrm>
          <a:prstGeom prst="line">
            <a:avLst/>
          </a:prstGeom>
          <a:noFill/>
          <a:ln w="28575">
            <a:solidFill>
              <a:srgbClr val="77A3D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781800" y="6486525"/>
            <a:ext cx="2057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1">
                <a:solidFill>
                  <a:schemeClr val="tx2"/>
                </a:solidFill>
              </a:rPr>
              <a:t>www.antarctica.gov.au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50938" y="1989138"/>
            <a:ext cx="8024812" cy="0"/>
          </a:xfrm>
          <a:prstGeom prst="line">
            <a:avLst/>
          </a:prstGeom>
          <a:noFill/>
          <a:ln w="12700">
            <a:solidFill>
              <a:srgbClr val="77A3D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6" descr="38286 DEWHA_CORPORATE_POWERPOINT_0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 userDrawn="1"/>
        </p:nvGrpSpPr>
        <p:grpSpPr bwMode="auto">
          <a:xfrm>
            <a:off x="4953000" y="304800"/>
            <a:ext cx="3309938" cy="792163"/>
            <a:chOff x="3470" y="73"/>
            <a:chExt cx="2085" cy="499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5239" y="73"/>
              <a:ext cx="182" cy="181"/>
            </a:xfrm>
            <a:prstGeom prst="rect">
              <a:avLst/>
            </a:prstGeom>
            <a:solidFill>
              <a:srgbClr val="5A3439"/>
            </a:solidFill>
            <a:ln w="9525">
              <a:solidFill>
                <a:srgbClr val="5A3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3606" y="391"/>
              <a:ext cx="181" cy="181"/>
            </a:xfrm>
            <a:prstGeom prst="rect">
              <a:avLst/>
            </a:prstGeom>
            <a:solidFill>
              <a:srgbClr val="F8E852"/>
            </a:solidFill>
            <a:ln w="9525">
              <a:solidFill>
                <a:srgbClr val="F8E85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>
              <a:off x="3470" y="482"/>
              <a:ext cx="90" cy="90"/>
            </a:xfrm>
            <a:prstGeom prst="rect">
              <a:avLst/>
            </a:prstGeom>
            <a:solidFill>
              <a:srgbClr val="5A3439"/>
            </a:solidFill>
            <a:ln w="9525">
              <a:solidFill>
                <a:srgbClr val="5A343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auto">
            <a:xfrm>
              <a:off x="5465" y="73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" name="Picture 14" descr="IA16196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6532042" y="152400"/>
            <a:ext cx="1085304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5" descr="Chris pics003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5394163" y="152400"/>
            <a:ext cx="96552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rgbClr val="77A3D5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77A3D5"/>
        </a:buClr>
        <a:buSzPct val="120000"/>
        <a:buFont typeface="Wingdings" charset="2"/>
        <a:buChar char="n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5A3439"/>
        </a:buClr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</a:defRPr>
      </a:lvl2pPr>
      <a:lvl3pPr marL="762000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charset="2"/>
        <a:buChar char="n"/>
        <a:defRPr>
          <a:solidFill>
            <a:schemeClr val="tx1"/>
          </a:solidFill>
          <a:latin typeface="+mn-lt"/>
          <a:ea typeface="+mn-ea"/>
        </a:defRPr>
      </a:lvl3pPr>
      <a:lvl4pPr marL="1143000" indent="-1905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1524000" indent="-1905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19812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4384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8956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3528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aad.gov.au/img.py/5757.jpg?width=600&amp;height=48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These calcium shell-forming ‘coccolithophorids’ are an important component of the plankton in the ocean.  A number of intact coccolithophorids (magnified 3300X) can be seen amongst the individual plates. 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547" y="3112393"/>
            <a:ext cx="864095" cy="648072"/>
          </a:xfrm>
          <a:prstGeom prst="rect">
            <a:avLst/>
          </a:prstGeom>
          <a:noFill/>
        </p:spPr>
      </p:pic>
      <p:pic>
        <p:nvPicPr>
          <p:cNvPr id="20" name="Picture 19" descr="ACE LOGO fin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251520" y="332656"/>
            <a:ext cx="33123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AAD_ENV_stacke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-27384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1377483"/>
            <a:ext cx="9108504" cy="21602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83335" y="271133"/>
            <a:ext cx="5100663" cy="21602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0989" y="3429001"/>
            <a:ext cx="8405281" cy="1521196"/>
          </a:xfrm>
          <a:prstGeom prst="rect">
            <a:avLst/>
          </a:prstGeom>
          <a:solidFill>
            <a:srgbClr val="77A3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4" name="Title 17"/>
          <p:cNvSpPr>
            <a:spLocks noGrp="1"/>
          </p:cNvSpPr>
          <p:nvPr>
            <p:ph type="ctrTitle"/>
          </p:nvPr>
        </p:nvSpPr>
        <p:spPr>
          <a:xfrm>
            <a:off x="1115616" y="4032736"/>
            <a:ext cx="7632848" cy="654050"/>
          </a:xfrm>
        </p:spPr>
        <p:txBody>
          <a:bodyPr/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COLECTING DATA ON DEPREDATION IN </a:t>
            </a:r>
            <a:r>
              <a:rPr lang="en-AU" sz="2400" dirty="0" smtClean="0">
                <a:latin typeface="Century Gothic" panose="020B0502020202020204" pitchFamily="34" charset="0"/>
              </a:rPr>
              <a:t>TOOTHFISH FISHERIES</a:t>
            </a:r>
            <a:endParaRPr lang="en-AU" sz="2400" kern="1200" dirty="0">
              <a:latin typeface="Century Gothic" panose="020B0502020202020204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1667"/>
            <a:ext cx="8352928" cy="1193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5373216"/>
            <a:ext cx="618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COLTO DEPREDATION WORKSHOP 2016</a:t>
            </a:r>
            <a:endParaRPr lang="en-A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5674" y="411900"/>
            <a:ext cx="46278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WHAT </a:t>
            </a:r>
            <a:r>
              <a:rPr lang="en-AU" dirty="0" smtClean="0"/>
              <a:t>ARE THE QUESTIONS?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60526" y="2348880"/>
            <a:ext cx="87671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They will depend on each circumstance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At least presence/absence, all the time, everywhere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Once patterns analysed, data collection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can become more focussed (if needed)</a:t>
            </a:r>
          </a:p>
        </p:txBody>
      </p:sp>
    </p:spTree>
    <p:extLst>
      <p:ext uri="{BB962C8B-B14F-4D97-AF65-F5344CB8AC3E}">
        <p14:creationId xmlns:p14="http://schemas.microsoft.com/office/powerpoint/2010/main" val="42242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5674" y="411900"/>
            <a:ext cx="46278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WHAT </a:t>
            </a:r>
            <a:r>
              <a:rPr lang="en-AU" dirty="0" smtClean="0"/>
              <a:t>ARE THE QUESTIONS?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2348880"/>
            <a:ext cx="70364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depredates toothfish?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3200" dirty="0" smtClean="0"/>
              <a:t>Where, when, how often?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Does it matter for fishery efficiency?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Does it matter for stock status?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Does it matter for the predators?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5674" y="411900"/>
            <a:ext cx="4661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WHERE, WHEN, HOW OFTEN?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71148"/>
              </p:ext>
            </p:extLst>
          </p:nvPr>
        </p:nvGraphicFramePr>
        <p:xfrm>
          <a:off x="179512" y="1988840"/>
          <a:ext cx="8431368" cy="266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6673"/>
                <a:gridCol w="6264695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Data</a:t>
                      </a:r>
                      <a:r>
                        <a:rPr lang="en-AU" baseline="0" dirty="0" smtClean="0"/>
                        <a:t> Stream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Utility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Presence only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Distribution</a:t>
                      </a:r>
                      <a:r>
                        <a:rPr lang="en-AU" baseline="0" dirty="0" smtClean="0"/>
                        <a:t> maps, trends</a:t>
                      </a:r>
                      <a:r>
                        <a:rPr lang="en-AU" dirty="0" smtClean="0"/>
                        <a:t>?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Presence/absence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Distribution</a:t>
                      </a:r>
                      <a:r>
                        <a:rPr lang="en-AU" baseline="0" dirty="0" smtClean="0"/>
                        <a:t> maps, correlation with environmental or operational data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Numbers sighted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Distribution</a:t>
                      </a:r>
                      <a:r>
                        <a:rPr lang="en-AU" baseline="0" dirty="0" smtClean="0"/>
                        <a:t> maps, correlation with environmental or operational data </a:t>
                      </a:r>
                      <a:endParaRPr lang="en-A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Sighting/resighting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Population size, turnover, demographic structure,</a:t>
                      </a:r>
                      <a:r>
                        <a:rPr lang="en-AU" baseline="0" dirty="0" smtClean="0"/>
                        <a:t> movement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5674" y="411900"/>
            <a:ext cx="4661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WHERE, WHEN, HOW OFTEN?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16445"/>
            <a:ext cx="3989795" cy="1961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3056"/>
            <a:ext cx="4824536" cy="3016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3444" y="4243146"/>
            <a:ext cx="3575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Sperm whale </a:t>
            </a:r>
          </a:p>
          <a:p>
            <a:r>
              <a:rPr lang="en-AU" i="1" dirty="0" err="1" smtClean="0"/>
              <a:t>Physeter</a:t>
            </a:r>
            <a:r>
              <a:rPr lang="en-AU" i="1" dirty="0" smtClean="0"/>
              <a:t> </a:t>
            </a:r>
            <a:r>
              <a:rPr lang="en-AU" i="1" dirty="0" err="1" smtClean="0"/>
              <a:t>macrocephalus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139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6" y="-22455"/>
            <a:ext cx="9011416" cy="52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9008" y="544522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Sperm whale sightings and harvest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pic>
        <p:nvPicPr>
          <p:cNvPr id="4" name="Picture 3" descr="C:\Users\dirk_wel\Documents\Map_Effort_LL_2003_2015_v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24128" y="4941168"/>
            <a:ext cx="3182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Sightings vs Effort</a:t>
            </a:r>
          </a:p>
          <a:p>
            <a:endParaRPr lang="en-AU" dirty="0"/>
          </a:p>
          <a:p>
            <a:r>
              <a:rPr lang="en-AU" dirty="0" smtClean="0"/>
              <a:t>88% during </a:t>
            </a:r>
            <a:r>
              <a:rPr lang="en-AU" dirty="0" smtClean="0"/>
              <a:t>May-June</a:t>
            </a:r>
          </a:p>
          <a:p>
            <a:r>
              <a:rPr lang="en-AU" dirty="0" smtClean="0"/>
              <a:t>&lt;3% of lines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16444"/>
            <a:ext cx="6038964" cy="4532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44208" y="3429000"/>
            <a:ext cx="2550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+mn-lt"/>
                <a:ea typeface="Calibri" panose="020F0502020204030204" pitchFamily="34" charset="0"/>
              </a:rPr>
              <a:t>Elephant seal</a:t>
            </a:r>
          </a:p>
          <a:p>
            <a:r>
              <a:rPr lang="en-AU" i="1" dirty="0" err="1" smtClean="0">
                <a:latin typeface="+mn-lt"/>
                <a:ea typeface="Calibri" panose="020F0502020204030204" pitchFamily="34" charset="0"/>
              </a:rPr>
              <a:t>Mirounga</a:t>
            </a:r>
            <a:r>
              <a:rPr lang="en-AU" i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AU" i="1" dirty="0" err="1">
                <a:latin typeface="+mn-lt"/>
                <a:ea typeface="Calibri" panose="020F0502020204030204" pitchFamily="34" charset="0"/>
              </a:rPr>
              <a:t>leonina</a:t>
            </a:r>
            <a:endParaRPr lang="en-A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292" y="423384"/>
            <a:ext cx="63082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DOES IT MATTER FOR THE PREDATORS?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0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552" y="1412776"/>
            <a:ext cx="8604448" cy="5085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164288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17867" y="421439"/>
            <a:ext cx="63082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DOES IT MATTER FOR THE PREDATORS?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90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9" y="2132856"/>
            <a:ext cx="8485221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487867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Interactions Vs Lifecycle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342096" y="421439"/>
            <a:ext cx="63082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/>
              <a:t>DOES IT MATTER FOR THE PREDATORS?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157192"/>
            <a:ext cx="7766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Adult and juvenile males may not be as important to the</a:t>
            </a:r>
          </a:p>
          <a:p>
            <a:r>
              <a:rPr lang="en-AU" dirty="0"/>
              <a:t>r</a:t>
            </a:r>
            <a:r>
              <a:rPr lang="en-AU" dirty="0" smtClean="0"/>
              <a:t>ecovery of the seal population as females.</a:t>
            </a:r>
          </a:p>
          <a:p>
            <a:r>
              <a:rPr lang="en-AU" dirty="0" smtClean="0"/>
              <a:t>Therefore sex of seals is important to collect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6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WHA AAD Presentation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12502</TotalTime>
  <Words>214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Century Gothic</vt:lpstr>
      <vt:lpstr>Times New Roman</vt:lpstr>
      <vt:lpstr>Wingdings</vt:lpstr>
      <vt:lpstr>DEWHA AAD Presentation Template</vt:lpstr>
      <vt:lpstr>COLECTING DATA ON DEPREDATION IN TOOTHFISH FISHERIES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Clarke</dc:creator>
  <cp:lastModifiedBy>Dirk Welsford</cp:lastModifiedBy>
  <cp:revision>344</cp:revision>
  <dcterms:created xsi:type="dcterms:W3CDTF">2010-09-23T02:47:38Z</dcterms:created>
  <dcterms:modified xsi:type="dcterms:W3CDTF">2016-03-15T19:50:38Z</dcterms:modified>
</cp:coreProperties>
</file>