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Default Extension="mp4" ContentType="video/mp4"/>
  <Default Extension="jpg" ContentType="image/jpeg"/>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theme/theme5.xml" ContentType="application/vnd.openxmlformats-officedocument.theme+xml"/>
  <Override PartName="/ppt/slideLayouts/slideLayout16.xml" ContentType="application/vnd.openxmlformats-officedocument.presentationml.slideLayout+xml"/>
  <Override PartName="/ppt/theme/theme6.xml" ContentType="application/vnd.openxmlformats-officedocument.theme+xml"/>
  <Override PartName="/ppt/slideLayouts/slideLayout17.xml" ContentType="application/vnd.openxmlformats-officedocument.presentationml.slideLayout+xml"/>
  <Override PartName="/ppt/theme/theme7.xml" ContentType="application/vnd.openxmlformats-officedocument.theme+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theme/theme10.xml" ContentType="application/vnd.openxmlformats-officedocument.theme+xml"/>
  <Override PartName="/ppt/slideLayouts/slideLayout21.xml" ContentType="application/vnd.openxmlformats-officedocument.presentationml.slideLayout+xml"/>
  <Override PartName="/ppt/theme/theme11.xml" ContentType="application/vnd.openxmlformats-officedocument.theme+xml"/>
  <Override PartName="/ppt/slideLayouts/slideLayout22.xml" ContentType="application/vnd.openxmlformats-officedocument.presentationml.slideLayout+xml"/>
  <Override PartName="/ppt/theme/theme12.xml" ContentType="application/vnd.openxmlformats-officedocument.theme+xml"/>
  <Override PartName="/ppt/slideLayouts/slideLayout23.xml" ContentType="application/vnd.openxmlformats-officedocument.presentationml.slideLayout+xml"/>
  <Override PartName="/ppt/theme/theme13.xml" ContentType="application/vnd.openxmlformats-officedocument.theme+xml"/>
  <Override PartName="/ppt/slideLayouts/slideLayout24.xml" ContentType="application/vnd.openxmlformats-officedocument.presentationml.slideLayout+xml"/>
  <Override PartName="/ppt/theme/theme14.xml" ContentType="application/vnd.openxmlformats-officedocument.theme+xml"/>
  <Override PartName="/ppt/slideLayouts/slideLayout25.xml" ContentType="application/vnd.openxmlformats-officedocument.presentationml.slideLayout+xml"/>
  <Override PartName="/ppt/theme/theme15.xml" ContentType="application/vnd.openxmlformats-officedocument.theme+xml"/>
  <Override PartName="/ppt/slideLayouts/slideLayout26.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74" r:id="rId3"/>
    <p:sldMasterId id="2147483676" r:id="rId4"/>
    <p:sldMasterId id="2147483678" r:id="rId5"/>
    <p:sldMasterId id="2147483680" r:id="rId6"/>
    <p:sldMasterId id="2147483682" r:id="rId7"/>
    <p:sldMasterId id="2147483684" r:id="rId8"/>
    <p:sldMasterId id="2147483688" r:id="rId9"/>
    <p:sldMasterId id="2147483690" r:id="rId10"/>
    <p:sldMasterId id="2147483692" r:id="rId11"/>
    <p:sldMasterId id="2147483694" r:id="rId12"/>
    <p:sldMasterId id="2147483696" r:id="rId13"/>
    <p:sldMasterId id="2147483698" r:id="rId14"/>
    <p:sldMasterId id="2147483700" r:id="rId15"/>
    <p:sldMasterId id="2147483702" r:id="rId16"/>
  </p:sldMasterIdLst>
  <p:notesMasterIdLst>
    <p:notesMasterId r:id="rId49"/>
  </p:notesMasterIdLst>
  <p:sldIdLst>
    <p:sldId id="257" r:id="rId17"/>
    <p:sldId id="269" r:id="rId18"/>
    <p:sldId id="271" r:id="rId19"/>
    <p:sldId id="274" r:id="rId20"/>
    <p:sldId id="275" r:id="rId21"/>
    <p:sldId id="277" r:id="rId22"/>
    <p:sldId id="260" r:id="rId23"/>
    <p:sldId id="276" r:id="rId24"/>
    <p:sldId id="270" r:id="rId25"/>
    <p:sldId id="261" r:id="rId26"/>
    <p:sldId id="262" r:id="rId27"/>
    <p:sldId id="266" r:id="rId28"/>
    <p:sldId id="281" r:id="rId29"/>
    <p:sldId id="278" r:id="rId30"/>
    <p:sldId id="280" r:id="rId31"/>
    <p:sldId id="279" r:id="rId32"/>
    <p:sldId id="282" r:id="rId33"/>
    <p:sldId id="283" r:id="rId34"/>
    <p:sldId id="288" r:id="rId35"/>
    <p:sldId id="284" r:id="rId36"/>
    <p:sldId id="259" r:id="rId37"/>
    <p:sldId id="263" r:id="rId38"/>
    <p:sldId id="264" r:id="rId39"/>
    <p:sldId id="256" r:id="rId40"/>
    <p:sldId id="267" r:id="rId41"/>
    <p:sldId id="287" r:id="rId42"/>
    <p:sldId id="285" r:id="rId43"/>
    <p:sldId id="265" r:id="rId44"/>
    <p:sldId id="273" r:id="rId45"/>
    <p:sldId id="289" r:id="rId46"/>
    <p:sldId id="290" r:id="rId47"/>
    <p:sldId id="291"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5386" autoAdjust="0"/>
  </p:normalViewPr>
  <p:slideViewPr>
    <p:cSldViewPr snapToGrid="0">
      <p:cViewPr varScale="1">
        <p:scale>
          <a:sx n="76" d="100"/>
          <a:sy n="76" d="100"/>
        </p:scale>
        <p:origin x="1670" y="72"/>
      </p:cViewPr>
      <p:guideLst/>
    </p:cSldViewPr>
  </p:slideViewPr>
  <p:notesTextViewPr>
    <p:cViewPr>
      <p:scale>
        <a:sx n="1" d="1"/>
        <a:sy n="1" d="1"/>
      </p:scale>
      <p:origin x="0" y="0"/>
    </p:cViewPr>
  </p:notesTextViewPr>
  <p:sorterViewPr>
    <p:cViewPr varScale="1">
      <p:scale>
        <a:sx n="100" d="100"/>
        <a:sy n="100" d="100"/>
      </p:scale>
      <p:origin x="0" y="-447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2.xml"/><Relationship Id="rId26" Type="http://schemas.openxmlformats.org/officeDocument/2006/relationships/slide" Target="slides/slide10.xml"/><Relationship Id="rId39"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5.xml"/><Relationship Id="rId34" Type="http://schemas.openxmlformats.org/officeDocument/2006/relationships/slide" Target="slides/slide18.xml"/><Relationship Id="rId42" Type="http://schemas.openxmlformats.org/officeDocument/2006/relationships/slide" Target="slides/slide26.xml"/><Relationship Id="rId47" Type="http://schemas.openxmlformats.org/officeDocument/2006/relationships/slide" Target="slides/slide31.xml"/><Relationship Id="rId50"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 Target="slides/slide1.xml"/><Relationship Id="rId25" Type="http://schemas.openxmlformats.org/officeDocument/2006/relationships/slide" Target="slides/slide9.xml"/><Relationship Id="rId33" Type="http://schemas.openxmlformats.org/officeDocument/2006/relationships/slide" Target="slides/slide17.xml"/><Relationship Id="rId38" Type="http://schemas.openxmlformats.org/officeDocument/2006/relationships/slide" Target="slides/slide22.xml"/><Relationship Id="rId46" Type="http://schemas.openxmlformats.org/officeDocument/2006/relationships/slide" Target="slides/slide30.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 Target="slides/slide4.xml"/><Relationship Id="rId29" Type="http://schemas.openxmlformats.org/officeDocument/2006/relationships/slide" Target="slides/slide13.xml"/><Relationship Id="rId41"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8.xml"/><Relationship Id="rId32" Type="http://schemas.openxmlformats.org/officeDocument/2006/relationships/slide" Target="slides/slide16.xml"/><Relationship Id="rId37" Type="http://schemas.openxmlformats.org/officeDocument/2006/relationships/slide" Target="slides/slide21.xml"/><Relationship Id="rId40" Type="http://schemas.openxmlformats.org/officeDocument/2006/relationships/slide" Target="slides/slide24.xml"/><Relationship Id="rId45" Type="http://schemas.openxmlformats.org/officeDocument/2006/relationships/slide" Target="slides/slide29.xml"/><Relationship Id="rId53"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7.xml"/><Relationship Id="rId28" Type="http://schemas.openxmlformats.org/officeDocument/2006/relationships/slide" Target="slides/slide12.xml"/><Relationship Id="rId36" Type="http://schemas.openxmlformats.org/officeDocument/2006/relationships/slide" Target="slides/slide20.xml"/><Relationship Id="rId49" Type="http://schemas.openxmlformats.org/officeDocument/2006/relationships/notesMaster" Target="notesMasters/notesMaster1.xml"/><Relationship Id="rId10" Type="http://schemas.openxmlformats.org/officeDocument/2006/relationships/slideMaster" Target="slideMasters/slideMaster10.xml"/><Relationship Id="rId19" Type="http://schemas.openxmlformats.org/officeDocument/2006/relationships/slide" Target="slides/slide3.xml"/><Relationship Id="rId31" Type="http://schemas.openxmlformats.org/officeDocument/2006/relationships/slide" Target="slides/slide15.xml"/><Relationship Id="rId44" Type="http://schemas.openxmlformats.org/officeDocument/2006/relationships/slide" Target="slides/slide28.xml"/><Relationship Id="rId52"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6.xml"/><Relationship Id="rId27" Type="http://schemas.openxmlformats.org/officeDocument/2006/relationships/slide" Target="slides/slide11.xml"/><Relationship Id="rId30" Type="http://schemas.openxmlformats.org/officeDocument/2006/relationships/slide" Target="slides/slide14.xml"/><Relationship Id="rId35" Type="http://schemas.openxmlformats.org/officeDocument/2006/relationships/slide" Target="slides/slide19.xml"/><Relationship Id="rId43" Type="http://schemas.openxmlformats.org/officeDocument/2006/relationships/slide" Target="slides/slide27.xml"/><Relationship Id="rId48" Type="http://schemas.openxmlformats.org/officeDocument/2006/relationships/slide" Target="slides/slide32.xml"/><Relationship Id="rId8" Type="http://schemas.openxmlformats.org/officeDocument/2006/relationships/slideMaster" Target="slideMasters/slideMaster8.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A0EDA3-A2BC-4CD5-97FC-515695062DDD}" type="datetimeFigureOut">
              <a:rPr lang="en-US" smtClean="0"/>
              <a:t>2/16/2016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22894A-A8AC-4E8A-9182-DEFBA9F752E0}" type="slidenum">
              <a:rPr lang="en-US" smtClean="0"/>
              <a:t>‹#›</a:t>
            </a:fld>
            <a:endParaRPr lang="en-US"/>
          </a:p>
        </p:txBody>
      </p:sp>
    </p:spTree>
    <p:extLst>
      <p:ext uri="{BB962C8B-B14F-4D97-AF65-F5344CB8AC3E}">
        <p14:creationId xmlns:p14="http://schemas.microsoft.com/office/powerpoint/2010/main" val="2818135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smtClean="0"/>
              <a:t>I’d like to point out that our long list of co-authors is dwarfed by the number of valuable collaborators on the SEASWAP project, including other scientists, fishermen, and fisheries managers.</a:t>
            </a:r>
          </a:p>
          <a:p>
            <a:r>
              <a:rPr lang="en-US" baseline="0" dirty="0" smtClean="0"/>
              <a:t>I should also point out that we listed all the authors by alphabetical order, and so I am fortunate enough to up here today sharing some of our story with you today simply by virtue of having a last name that starts with “A”.</a:t>
            </a:r>
            <a:endParaRPr lang="en-US" dirty="0"/>
          </a:p>
        </p:txBody>
      </p:sp>
      <p:sp>
        <p:nvSpPr>
          <p:cNvPr id="4" name="Slide Number Placeholder 3"/>
          <p:cNvSpPr>
            <a:spLocks noGrp="1"/>
          </p:cNvSpPr>
          <p:nvPr>
            <p:ph type="sldNum" sz="quarter" idx="10"/>
          </p:nvPr>
        </p:nvSpPr>
        <p:spPr/>
        <p:txBody>
          <a:bodyPr/>
          <a:lstStyle/>
          <a:p>
            <a:fld id="{B5381C9B-F32B-4482-87EE-4039781E18AB}" type="slidenum">
              <a:rPr lang="en-US" smtClean="0">
                <a:solidFill>
                  <a:srgbClr val="000000"/>
                </a:solidFill>
              </a:rPr>
              <a:pPr/>
              <a:t>1</a:t>
            </a:fld>
            <a:endParaRPr lang="en-US" dirty="0">
              <a:solidFill>
                <a:srgbClr val="000000"/>
              </a:solidFill>
            </a:endParaRPr>
          </a:p>
        </p:txBody>
      </p:sp>
    </p:spTree>
    <p:extLst>
      <p:ext uri="{BB962C8B-B14F-4D97-AF65-F5344CB8AC3E}">
        <p14:creationId xmlns:p14="http://schemas.microsoft.com/office/powerpoint/2010/main" val="3407097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Sperm whales and other whales remove fish from commercial fishing gear world-wide; this behavior is known as depredation. </a:t>
            </a:r>
          </a:p>
          <a:p>
            <a:r>
              <a:rPr lang="en-US" baseline="0" dirty="0" smtClean="0"/>
              <a:t>In the Gulf of Alaska they are targeting commercial longline fishing vessels catching sablefish, or black cod. To date, we have only recorded male sperm whales in this habitat, in this interaction. </a:t>
            </a:r>
          </a:p>
          <a:p>
            <a:r>
              <a:rPr lang="en-US" baseline="0" dirty="0" err="1" smtClean="0"/>
              <a:t>Longline</a:t>
            </a:r>
            <a:r>
              <a:rPr lang="en-US" baseline="0" dirty="0" smtClean="0"/>
              <a:t> fishing consists of a single long line with hooks placed on the ocean floor between two anchored </a:t>
            </a:r>
            <a:r>
              <a:rPr lang="en-US" baseline="0" dirty="0" err="1" smtClean="0"/>
              <a:t>buoylines</a:t>
            </a:r>
            <a:endParaRPr lang="en-US" baseline="0" dirty="0" smtClean="0"/>
          </a:p>
          <a:p>
            <a:r>
              <a:rPr lang="en-US" baseline="0" dirty="0" smtClean="0"/>
              <a:t>In the Gulf of Alaska </a:t>
            </a:r>
            <a:r>
              <a:rPr lang="en-US" baseline="0" dirty="0" err="1" smtClean="0"/>
              <a:t>longline</a:t>
            </a:r>
            <a:r>
              <a:rPr lang="en-US" baseline="0" dirty="0" smtClean="0"/>
              <a:t> fishermen target halibut and sablefish, on the continental slope, between 400-1000m (1,200ft to 3,000ft.) </a:t>
            </a:r>
          </a:p>
          <a:p>
            <a:r>
              <a:rPr lang="en-US" baseline="0" dirty="0" smtClean="0"/>
              <a:t>The sablefish industry is very lucrative, with the peak price for black cod fetching over $9 per pound at the dock in the late 2000’s. </a:t>
            </a:r>
          </a:p>
          <a:p>
            <a:r>
              <a:rPr lang="en-US" baseline="0" dirty="0" smtClean="0"/>
              <a:t>As the fisherman hauls his gear in, the line stretches up from the bottom over ½ mile deep, with the catch dangling from hooks. </a:t>
            </a:r>
          </a:p>
          <a:p>
            <a:r>
              <a:rPr lang="en-US" baseline="0" dirty="0" smtClean="0"/>
              <a:t>It’s an easy meal for a whale; sort of like a conveyor belt of food. </a:t>
            </a:r>
          </a:p>
        </p:txBody>
      </p:sp>
      <p:sp>
        <p:nvSpPr>
          <p:cNvPr id="4" name="Slide Number Placeholder 3"/>
          <p:cNvSpPr>
            <a:spLocks noGrp="1"/>
          </p:cNvSpPr>
          <p:nvPr>
            <p:ph type="sldNum" sz="quarter" idx="10"/>
          </p:nvPr>
        </p:nvSpPr>
        <p:spPr/>
        <p:txBody>
          <a:bodyPr/>
          <a:lstStyle/>
          <a:p>
            <a:fld id="{3C2D176C-5925-4D97-9E53-7BC558FB7238}" type="slidenum">
              <a:rPr lang="en-US" smtClean="0">
                <a:solidFill>
                  <a:prstClr val="black"/>
                </a:solidFill>
              </a:rPr>
              <a:pPr/>
              <a:t>2</a:t>
            </a:fld>
            <a:endParaRPr lang="en-US">
              <a:solidFill>
                <a:prstClr val="black"/>
              </a:solidFill>
            </a:endParaRPr>
          </a:p>
        </p:txBody>
      </p:sp>
    </p:spTree>
    <p:extLst>
      <p:ext uri="{BB962C8B-B14F-4D97-AF65-F5344CB8AC3E}">
        <p14:creationId xmlns:p14="http://schemas.microsoft.com/office/powerpoint/2010/main" val="3230790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Sperm whales and other whales remove fish from commercial fishing gear world-wide; this behavior is known as depredation. </a:t>
            </a:r>
          </a:p>
          <a:p>
            <a:r>
              <a:rPr lang="en-US" baseline="0" dirty="0" smtClean="0"/>
              <a:t>In the Gulf of Alaska they are targeting commercial </a:t>
            </a:r>
            <a:r>
              <a:rPr lang="en-US" baseline="0" dirty="0" err="1" smtClean="0"/>
              <a:t>longline</a:t>
            </a:r>
            <a:r>
              <a:rPr lang="en-US" baseline="0" dirty="0" smtClean="0"/>
              <a:t> fishing vessels catching sablefish, or black cod. </a:t>
            </a:r>
          </a:p>
          <a:p>
            <a:r>
              <a:rPr lang="en-US" baseline="0" dirty="0" smtClean="0"/>
              <a:t>To date, we have only recorded male sperm whales in this habitat, in this interaction. </a:t>
            </a:r>
          </a:p>
          <a:p>
            <a:r>
              <a:rPr lang="en-US" baseline="0" dirty="0" err="1" smtClean="0"/>
              <a:t>Longline</a:t>
            </a:r>
            <a:r>
              <a:rPr lang="en-US" baseline="0" dirty="0" smtClean="0"/>
              <a:t> fishing consists of a single long line with hooks placed on the ocean floor between two anchored </a:t>
            </a:r>
            <a:r>
              <a:rPr lang="en-US" baseline="0" dirty="0" err="1" smtClean="0"/>
              <a:t>buoylines</a:t>
            </a:r>
            <a:endParaRPr lang="en-US" baseline="0" dirty="0" smtClean="0"/>
          </a:p>
          <a:p>
            <a:r>
              <a:rPr lang="en-US" baseline="0" dirty="0" smtClean="0"/>
              <a:t>In the Gulf of Alaska </a:t>
            </a:r>
            <a:r>
              <a:rPr lang="en-US" baseline="0" dirty="0" err="1" smtClean="0"/>
              <a:t>longline</a:t>
            </a:r>
            <a:r>
              <a:rPr lang="en-US" baseline="0" dirty="0" smtClean="0"/>
              <a:t> fishermen target halibut and sablefish, on the continental slope, between 400-1000m (1,200ft to 3,000ft.) </a:t>
            </a:r>
          </a:p>
          <a:p>
            <a:r>
              <a:rPr lang="en-US" baseline="0" dirty="0" smtClean="0"/>
              <a:t>The sablefish industry is very lucrative, with the peak price for black cod fetching over $9 per pound at the dock in the late 2000’s. </a:t>
            </a:r>
          </a:p>
          <a:p>
            <a:r>
              <a:rPr lang="en-US" baseline="0" dirty="0" smtClean="0"/>
              <a:t>As the fisherman hauls his gear in, the line stretches up from the bottom over ½ mile deep, with the catch dangling from hooks. </a:t>
            </a:r>
          </a:p>
          <a:p>
            <a:r>
              <a:rPr lang="en-US" baseline="0" dirty="0" smtClean="0"/>
              <a:t>It’s an easy meal for a whale; sort of like a conveyor belt of food. </a:t>
            </a:r>
          </a:p>
        </p:txBody>
      </p:sp>
      <p:sp>
        <p:nvSpPr>
          <p:cNvPr id="4" name="Slide Number Placeholder 3"/>
          <p:cNvSpPr>
            <a:spLocks noGrp="1"/>
          </p:cNvSpPr>
          <p:nvPr>
            <p:ph type="sldNum" sz="quarter" idx="10"/>
          </p:nvPr>
        </p:nvSpPr>
        <p:spPr/>
        <p:txBody>
          <a:bodyPr/>
          <a:lstStyle/>
          <a:p>
            <a:fld id="{3C2D176C-5925-4D97-9E53-7BC558FB7238}" type="slidenum">
              <a:rPr lang="en-US" smtClean="0">
                <a:solidFill>
                  <a:prstClr val="black"/>
                </a:solidFill>
              </a:rPr>
              <a:pPr/>
              <a:t>3</a:t>
            </a:fld>
            <a:endParaRPr lang="en-US">
              <a:solidFill>
                <a:prstClr val="black"/>
              </a:solidFill>
            </a:endParaRPr>
          </a:p>
        </p:txBody>
      </p:sp>
    </p:spTree>
    <p:extLst>
      <p:ext uri="{BB962C8B-B14F-4D97-AF65-F5344CB8AC3E}">
        <p14:creationId xmlns:p14="http://schemas.microsoft.com/office/powerpoint/2010/main" val="2148058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I’m not sure I explained that</a:t>
            </a:r>
            <a:r>
              <a:rPr lang="en-US" baseline="0" dirty="0" smtClean="0"/>
              <a:t> very well, and these things always sound better with a </a:t>
            </a:r>
            <a:r>
              <a:rPr lang="en-US" dirty="0" smtClean="0"/>
              <a:t>British</a:t>
            </a:r>
            <a:r>
              <a:rPr lang="en-US" baseline="0" dirty="0" smtClean="0"/>
              <a:t> Accent, so in 2014 we worked with the BBC on film that highlighted this sperm whale – fishermen interaction.</a:t>
            </a:r>
          </a:p>
          <a:p>
            <a:r>
              <a:rPr lang="en-US" dirty="0" smtClean="0"/>
              <a:t>Sperm whale diving down, plucking fish off line</a:t>
            </a:r>
            <a:endParaRPr lang="en-US" dirty="0"/>
          </a:p>
        </p:txBody>
      </p:sp>
      <p:sp>
        <p:nvSpPr>
          <p:cNvPr id="4" name="Slide Number Placeholder 3"/>
          <p:cNvSpPr>
            <a:spLocks noGrp="1"/>
          </p:cNvSpPr>
          <p:nvPr>
            <p:ph type="sldNum" sz="quarter" idx="10"/>
          </p:nvPr>
        </p:nvSpPr>
        <p:spPr/>
        <p:txBody>
          <a:bodyPr/>
          <a:lstStyle/>
          <a:p>
            <a:fld id="{7622894A-A8AC-4E8A-9182-DEFBA9F752E0}" type="slidenum">
              <a:rPr lang="en-US" smtClean="0"/>
              <a:t>4</a:t>
            </a:fld>
            <a:endParaRPr lang="en-US"/>
          </a:p>
        </p:txBody>
      </p:sp>
    </p:spTree>
    <p:extLst>
      <p:ext uri="{BB962C8B-B14F-4D97-AF65-F5344CB8AC3E}">
        <p14:creationId xmlns:p14="http://schemas.microsoft.com/office/powerpoint/2010/main" val="28812068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Hooks, and heads.</a:t>
            </a:r>
            <a:endParaRPr lang="en-US" dirty="0"/>
          </a:p>
        </p:txBody>
      </p:sp>
      <p:sp>
        <p:nvSpPr>
          <p:cNvPr id="4" name="Slide Number Placeholder 3"/>
          <p:cNvSpPr>
            <a:spLocks noGrp="1"/>
          </p:cNvSpPr>
          <p:nvPr>
            <p:ph type="sldNum" sz="quarter" idx="10"/>
          </p:nvPr>
        </p:nvSpPr>
        <p:spPr/>
        <p:txBody>
          <a:bodyPr/>
          <a:lstStyle/>
          <a:p>
            <a:fld id="{7622894A-A8AC-4E8A-9182-DEFBA9F752E0}" type="slidenum">
              <a:rPr lang="en-US" smtClean="0"/>
              <a:t>5</a:t>
            </a:fld>
            <a:endParaRPr lang="en-US"/>
          </a:p>
        </p:txBody>
      </p:sp>
    </p:spTree>
    <p:extLst>
      <p:ext uri="{BB962C8B-B14F-4D97-AF65-F5344CB8AC3E}">
        <p14:creationId xmlns:p14="http://schemas.microsoft.com/office/powerpoint/2010/main" val="3651751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Problem has been expanding geographically</a:t>
            </a:r>
            <a:r>
              <a:rPr lang="en-US" baseline="0" dirty="0" smtClean="0"/>
              <a:t> for the last 20 years.</a:t>
            </a:r>
            <a:endParaRPr lang="en-US" dirty="0"/>
          </a:p>
        </p:txBody>
      </p:sp>
      <p:sp>
        <p:nvSpPr>
          <p:cNvPr id="4" name="Slide Number Placeholder 3"/>
          <p:cNvSpPr>
            <a:spLocks noGrp="1"/>
          </p:cNvSpPr>
          <p:nvPr>
            <p:ph type="sldNum" sz="quarter" idx="10"/>
          </p:nvPr>
        </p:nvSpPr>
        <p:spPr/>
        <p:txBody>
          <a:bodyPr/>
          <a:lstStyle/>
          <a:p>
            <a:fld id="{B5381C9B-F32B-4482-87EE-4039781E18AB}" type="slidenum">
              <a:rPr lang="en-US" smtClean="0">
                <a:solidFill>
                  <a:prstClr val="black"/>
                </a:solidFill>
              </a:rPr>
              <a:pPr/>
              <a:t>6</a:t>
            </a:fld>
            <a:endParaRPr lang="en-US" dirty="0">
              <a:solidFill>
                <a:prstClr val="black"/>
              </a:solidFill>
            </a:endParaRPr>
          </a:p>
        </p:txBody>
      </p:sp>
    </p:spTree>
    <p:extLst>
      <p:ext uri="{BB962C8B-B14F-4D97-AF65-F5344CB8AC3E}">
        <p14:creationId xmlns:p14="http://schemas.microsoft.com/office/powerpoint/2010/main" val="2187086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31C446B-4793-42D4-B48C-D7432407D01D}" type="slidenum">
              <a:rPr lang="en-US">
                <a:solidFill>
                  <a:srgbClr val="000000"/>
                </a:solidFill>
              </a:rPr>
              <a:pPr/>
              <a:t>7</a:t>
            </a:fld>
            <a:endParaRPr lang="en-US">
              <a:solidFill>
                <a:srgbClr val="000000"/>
              </a:solidFill>
            </a:endParaRPr>
          </a:p>
        </p:txBody>
      </p:sp>
      <p:sp>
        <p:nvSpPr>
          <p:cNvPr id="577538" name="Rectangle 2"/>
          <p:cNvSpPr>
            <a:spLocks noGrp="1" noRot="1" noChangeAspect="1" noChangeArrowheads="1" noTextEdit="1"/>
          </p:cNvSpPr>
          <p:nvPr>
            <p:ph type="sldImg"/>
          </p:nvPr>
        </p:nvSpPr>
        <p:spPr>
          <a:xfrm>
            <a:off x="1143000" y="685800"/>
            <a:ext cx="4572000" cy="3429000"/>
          </a:xfrm>
          <a:ln/>
        </p:spPr>
      </p:sp>
      <p:sp>
        <p:nvSpPr>
          <p:cNvPr id="577539" name="Rectangle 3"/>
          <p:cNvSpPr>
            <a:spLocks noGrp="1" noChangeArrowheads="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000" dirty="0" smtClean="0"/>
          </a:p>
        </p:txBody>
      </p:sp>
    </p:spTree>
    <p:extLst>
      <p:ext uri="{BB962C8B-B14F-4D97-AF65-F5344CB8AC3E}">
        <p14:creationId xmlns:p14="http://schemas.microsoft.com/office/powerpoint/2010/main" val="19694224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Many solutions have been conceived and implemented,</a:t>
            </a:r>
            <a:r>
              <a:rPr lang="en-US" baseline="0" dirty="0" smtClean="0"/>
              <a:t> for example plastic beads near each hook – the beads reflect the sperm whale’s echolocation clicks similarly to a black cod, hopefully making it hard for the whales to recognize which hooks have black cod on them.</a:t>
            </a:r>
            <a:endParaRPr lang="en-US" dirty="0"/>
          </a:p>
        </p:txBody>
      </p:sp>
      <p:sp>
        <p:nvSpPr>
          <p:cNvPr id="4" name="Slide Number Placeholder 3"/>
          <p:cNvSpPr>
            <a:spLocks noGrp="1"/>
          </p:cNvSpPr>
          <p:nvPr>
            <p:ph type="sldNum" sz="quarter" idx="10"/>
          </p:nvPr>
        </p:nvSpPr>
        <p:spPr/>
        <p:txBody>
          <a:bodyPr/>
          <a:lstStyle/>
          <a:p>
            <a:fld id="{7622894A-A8AC-4E8A-9182-DEFBA9F752E0}" type="slidenum">
              <a:rPr lang="en-US" smtClean="0"/>
              <a:t>8</a:t>
            </a:fld>
            <a:endParaRPr lang="en-US"/>
          </a:p>
        </p:txBody>
      </p:sp>
    </p:spTree>
    <p:extLst>
      <p:ext uri="{BB962C8B-B14F-4D97-AF65-F5344CB8AC3E}">
        <p14:creationId xmlns:p14="http://schemas.microsoft.com/office/powerpoint/2010/main" val="2863940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For deployment, we asked</a:t>
            </a:r>
            <a:r>
              <a:rPr lang="en-US" baseline="0" dirty="0" smtClean="0"/>
              <a:t> fishermen who took the device to set the device 1-10nm from their true fishing set, immediately after the set of the gear</a:t>
            </a:r>
          </a:p>
          <a:p>
            <a:r>
              <a:rPr lang="en-US" baseline="0" dirty="0" smtClean="0"/>
              <a:t>During the soak, the vessel moved away from the deployments, preferably to shallow waters on the continental shelf, where sperm whales have more difficulty detecting and tracking vessels. </a:t>
            </a:r>
          </a:p>
          <a:p>
            <a:r>
              <a:rPr lang="en-US" baseline="0" dirty="0" smtClean="0"/>
              <a:t>After soaking the gear, the captain would remotely activate the playback device, before beginning to haul his true set. </a:t>
            </a:r>
          </a:p>
          <a:p>
            <a:r>
              <a:rPr lang="en-US" baseline="0" dirty="0" smtClean="0"/>
              <a:t>In this way, whales would be drawn to the sounds of engine cycling at the decoy, before detecting the true fishing vessel hauling the true set. </a:t>
            </a:r>
          </a:p>
          <a:p>
            <a:r>
              <a:rPr lang="en-US" baseline="0" dirty="0" smtClean="0"/>
              <a:t>Thus the decoy essentially acts as a pseudo vessel hauling gear in another area, to draw the whales to it. </a:t>
            </a:r>
          </a:p>
          <a:p>
            <a:r>
              <a:rPr lang="en-US" baseline="0" dirty="0" smtClean="0"/>
              <a:t>Meanwhile, the true fishing vessel would begin hauling the true set, which would hopefully be whale-free. </a:t>
            </a:r>
          </a:p>
          <a:p>
            <a:r>
              <a:rPr lang="en-US" baseline="0" dirty="0" smtClean="0"/>
              <a:t>Autonomous recording devices were set both with the playback and with the true fishing set to record whale activity in the area, and fishermen recorded set and distance information, as well as visual sightings of whales. </a:t>
            </a:r>
          </a:p>
        </p:txBody>
      </p:sp>
      <p:sp>
        <p:nvSpPr>
          <p:cNvPr id="4" name="Slide Number Placeholder 3"/>
          <p:cNvSpPr>
            <a:spLocks noGrp="1"/>
          </p:cNvSpPr>
          <p:nvPr>
            <p:ph type="sldNum" sz="quarter" idx="10"/>
          </p:nvPr>
        </p:nvSpPr>
        <p:spPr/>
        <p:txBody>
          <a:bodyPr/>
          <a:lstStyle/>
          <a:p>
            <a:fld id="{3C2D176C-5925-4D97-9E53-7BC558FB7238}" type="slidenum">
              <a:rPr lang="en-US" smtClean="0">
                <a:solidFill>
                  <a:prstClr val="black"/>
                </a:solidFill>
              </a:rPr>
              <a:pPr/>
              <a:t>9</a:t>
            </a:fld>
            <a:endParaRPr lang="en-US">
              <a:solidFill>
                <a:prstClr val="black"/>
              </a:solidFill>
            </a:endParaRPr>
          </a:p>
        </p:txBody>
      </p:sp>
    </p:spTree>
    <p:extLst>
      <p:ext uri="{BB962C8B-B14F-4D97-AF65-F5344CB8AC3E}">
        <p14:creationId xmlns:p14="http://schemas.microsoft.com/office/powerpoint/2010/main" val="17960065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D34185B-23E2-4F77-BF6F-DC8CE81CDD2A}" type="slidenum">
              <a:rPr lang="en-US">
                <a:solidFill>
                  <a:prstClr val="black"/>
                </a:solidFill>
              </a:rPr>
              <a:pPr/>
              <a:t>10</a:t>
            </a:fld>
            <a:endParaRPr lang="en-US" dirty="0">
              <a:solidFill>
                <a:prstClr val="black"/>
              </a:solidFill>
            </a:endParaRPr>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a:xfrm>
            <a:off x="914400" y="4343400"/>
            <a:ext cx="5029200" cy="4114800"/>
          </a:xfrm>
        </p:spPr>
        <p:txBody>
          <a:bodyPr/>
          <a:lstStyle/>
          <a:p>
            <a:r>
              <a:rPr lang="en-US" dirty="0" smtClean="0"/>
              <a:t>Avoidance??</a:t>
            </a:r>
          </a:p>
          <a:p>
            <a:r>
              <a:rPr lang="en-US" dirty="0" smtClean="0"/>
              <a:t>Track whales</a:t>
            </a:r>
            <a:r>
              <a:rPr lang="en-US" baseline="0" dirty="0" smtClean="0"/>
              <a:t> to see if the sperm whales were spread out evenly through the prime longlining areas, or were there areas where whales aggregated?</a:t>
            </a:r>
          </a:p>
          <a:p>
            <a:r>
              <a:rPr lang="en-US" baseline="0" dirty="0" smtClean="0"/>
              <a:t>Furthermore, although there’s about 120 whales that have been photographed near a </a:t>
            </a:r>
            <a:r>
              <a:rPr lang="en-US" baseline="0" dirty="0" err="1" smtClean="0"/>
              <a:t>longliner</a:t>
            </a:r>
            <a:r>
              <a:rPr lang="en-US" baseline="0" dirty="0" smtClean="0"/>
              <a:t>, less than 15 whales account for the majority of the longline interactions.</a:t>
            </a:r>
            <a:endParaRPr lang="en-US" dirty="0"/>
          </a:p>
        </p:txBody>
      </p:sp>
    </p:spTree>
    <p:extLst>
      <p:ext uri="{BB962C8B-B14F-4D97-AF65-F5344CB8AC3E}">
        <p14:creationId xmlns:p14="http://schemas.microsoft.com/office/powerpoint/2010/main" val="2750875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Although </a:t>
            </a:r>
            <a:r>
              <a:rPr lang="en-US" dirty="0" err="1" smtClean="0"/>
              <a:t>photoID</a:t>
            </a:r>
            <a:r>
              <a:rPr lang="en-US" dirty="0" smtClean="0"/>
              <a:t> suggests that there</a:t>
            </a:r>
            <a:r>
              <a:rPr lang="en-US" baseline="0" dirty="0" smtClean="0"/>
              <a:t> are about 120 sperm whales that have associated with vessels in Southeast Alaska, less than 15 of them account for the vast majority of the interactions with longline vessels, and so we are interested in seeing if we can track the whereabouts of these “bad boys” and give the fishermen the info they need to potentially avoid costly depredation interactions.</a:t>
            </a:r>
            <a:endParaRPr lang="en-US" dirty="0" smtClean="0"/>
          </a:p>
          <a:p>
            <a:r>
              <a:rPr lang="en-US" dirty="0" smtClean="0"/>
              <a:t>Jan’s photo</a:t>
            </a:r>
            <a:r>
              <a:rPr lang="en-US" baseline="0" dirty="0" smtClean="0"/>
              <a:t> ID work has resulted in 120 whales in the current catalog, and a Bayesian estimate of about 130 individual whales, all apparently adult males, that are engaging in depredation of the fishery off of Sitka</a:t>
            </a:r>
            <a:endParaRPr lang="en-US" dirty="0"/>
          </a:p>
        </p:txBody>
      </p:sp>
      <p:sp>
        <p:nvSpPr>
          <p:cNvPr id="4" name="Slide Number Placeholder 3"/>
          <p:cNvSpPr>
            <a:spLocks noGrp="1"/>
          </p:cNvSpPr>
          <p:nvPr>
            <p:ph type="sldNum" sz="quarter" idx="10"/>
          </p:nvPr>
        </p:nvSpPr>
        <p:spPr/>
        <p:txBody>
          <a:bodyPr/>
          <a:lstStyle/>
          <a:p>
            <a:fld id="{B5381C9B-F32B-4482-87EE-4039781E18AB}" type="slidenum">
              <a:rPr lang="en-US" smtClean="0">
                <a:solidFill>
                  <a:prstClr val="black"/>
                </a:solidFill>
              </a:rPr>
              <a:pPr/>
              <a:t>11</a:t>
            </a:fld>
            <a:endParaRPr lang="en-US" dirty="0">
              <a:solidFill>
                <a:prstClr val="black"/>
              </a:solidFill>
            </a:endParaRPr>
          </a:p>
        </p:txBody>
      </p:sp>
    </p:spTree>
    <p:extLst>
      <p:ext uri="{BB962C8B-B14F-4D97-AF65-F5344CB8AC3E}">
        <p14:creationId xmlns:p14="http://schemas.microsoft.com/office/powerpoint/2010/main" val="42479408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5381C9B-F32B-4482-87EE-4039781E18AB}" type="slidenum">
              <a:rPr lang="en-US" smtClean="0">
                <a:solidFill>
                  <a:prstClr val="black"/>
                </a:solidFill>
              </a:rPr>
              <a:pPr/>
              <a:t>15</a:t>
            </a:fld>
            <a:endParaRPr lang="en-US" dirty="0">
              <a:solidFill>
                <a:prstClr val="black"/>
              </a:solidFill>
            </a:endParaRPr>
          </a:p>
        </p:txBody>
      </p:sp>
    </p:spTree>
    <p:extLst>
      <p:ext uri="{BB962C8B-B14F-4D97-AF65-F5344CB8AC3E}">
        <p14:creationId xmlns:p14="http://schemas.microsoft.com/office/powerpoint/2010/main" val="22377793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r>
              <a:rPr lang="en-US" baseline="0" dirty="0" smtClean="0"/>
              <a:t>They traveled in tandem but not close together for over two months documenting </a:t>
            </a:r>
            <a:r>
              <a:rPr lang="en-US" dirty="0" smtClean="0"/>
              <a:t>Site fidelity</a:t>
            </a:r>
            <a:r>
              <a:rPr lang="en-US" baseline="0" dirty="0" smtClean="0"/>
              <a:t> and association</a:t>
            </a:r>
            <a:endParaRPr lang="en-US" dirty="0" smtClean="0"/>
          </a:p>
          <a:p>
            <a:r>
              <a:rPr lang="en-US" dirty="0" smtClean="0"/>
              <a:t>There</a:t>
            </a:r>
            <a:r>
              <a:rPr lang="en-US" baseline="0" dirty="0" smtClean="0"/>
              <a:t> is a state regulated </a:t>
            </a:r>
            <a:r>
              <a:rPr lang="en-US" baseline="0" dirty="0" err="1" smtClean="0"/>
              <a:t>blackcod</a:t>
            </a:r>
            <a:r>
              <a:rPr lang="en-US" baseline="0" dirty="0" smtClean="0"/>
              <a:t> fishery Aug. 15 to Nov. 15.</a:t>
            </a:r>
          </a:p>
          <a:p>
            <a:r>
              <a:rPr lang="en-US" baseline="0" dirty="0" smtClean="0"/>
              <a:t>It turns out that before 2008, there are no confirmed reports of sperm whales in Chatham Strait</a:t>
            </a:r>
            <a:endParaRPr lang="en-US" dirty="0" smtClean="0"/>
          </a:p>
          <a:p>
            <a:endParaRPr lang="en-US" dirty="0" smtClean="0"/>
          </a:p>
        </p:txBody>
      </p:sp>
      <p:sp>
        <p:nvSpPr>
          <p:cNvPr id="4" name="Slide Number Placeholder 3"/>
          <p:cNvSpPr>
            <a:spLocks noGrp="1"/>
          </p:cNvSpPr>
          <p:nvPr>
            <p:ph type="sldNum" sz="quarter" idx="10"/>
          </p:nvPr>
        </p:nvSpPr>
        <p:spPr/>
        <p:txBody>
          <a:bodyPr/>
          <a:lstStyle/>
          <a:p>
            <a:fld id="{55438189-F3CF-4492-953B-303E334FC21A}"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3512501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Spent all day in a</a:t>
            </a:r>
            <a:r>
              <a:rPr lang="en-US" baseline="0" dirty="0" smtClean="0"/>
              <a:t> little zodiac waiting for these whales to give us the chance to approach for tagging, but despite taking a tremendous amount of black cod off of a </a:t>
            </a:r>
            <a:r>
              <a:rPr lang="en-US" baseline="0" dirty="0" err="1" smtClean="0"/>
              <a:t>longlinger</a:t>
            </a:r>
            <a:r>
              <a:rPr lang="en-US" baseline="0" dirty="0" smtClean="0"/>
              <a:t> all day long, they just weren’t distracted enough. However, perhaps because of gorging themselves, shortly before sunset they started relaxing at the surface and allowed us to drive right up in a fishing vessel and get a couple tags on.</a:t>
            </a:r>
            <a:endParaRPr lang="en-US" dirty="0"/>
          </a:p>
        </p:txBody>
      </p:sp>
      <p:sp>
        <p:nvSpPr>
          <p:cNvPr id="4" name="Slide Number Placeholder 3"/>
          <p:cNvSpPr>
            <a:spLocks noGrp="1"/>
          </p:cNvSpPr>
          <p:nvPr>
            <p:ph type="sldNum" sz="quarter" idx="10"/>
          </p:nvPr>
        </p:nvSpPr>
        <p:spPr/>
        <p:txBody>
          <a:bodyPr/>
          <a:lstStyle/>
          <a:p>
            <a:fld id="{7622894A-A8AC-4E8A-9182-DEFBA9F752E0}" type="slidenum">
              <a:rPr lang="en-US" smtClean="0"/>
              <a:t>19</a:t>
            </a:fld>
            <a:endParaRPr lang="en-US"/>
          </a:p>
        </p:txBody>
      </p:sp>
    </p:spTree>
    <p:extLst>
      <p:ext uri="{BB962C8B-B14F-4D97-AF65-F5344CB8AC3E}">
        <p14:creationId xmlns:p14="http://schemas.microsoft.com/office/powerpoint/2010/main" val="23023202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In 2014</a:t>
            </a:r>
            <a:r>
              <a:rPr lang="en-US" sz="1200" b="0" i="0" u="none" strike="noStrike" kern="1200" baseline="0" dirty="0" smtClean="0">
                <a:solidFill>
                  <a:schemeClr val="tx1"/>
                </a:solidFill>
                <a:effectLst/>
                <a:latin typeface="+mn-lt"/>
                <a:ea typeface="+mn-ea"/>
                <a:cs typeface="+mn-cs"/>
              </a:rPr>
              <a:t> two whales were tagged in Chatham Strait of three whales who were associating in the same area.  GOA91’s tag stopped transmitting after 6 days but GOA-86 spent all fall and most of the winter in upper Lynn Canal.</a:t>
            </a:r>
          </a:p>
          <a:p>
            <a:r>
              <a:rPr lang="en-US" sz="1200" b="0" i="0" u="none" strike="noStrike" kern="1200" dirty="0" smtClean="0">
                <a:solidFill>
                  <a:schemeClr val="tx1"/>
                </a:solidFill>
                <a:effectLst/>
                <a:latin typeface="+mn-lt"/>
                <a:ea typeface="+mn-ea"/>
                <a:cs typeface="+mn-cs"/>
              </a:rPr>
              <a:t>Not just following</a:t>
            </a:r>
            <a:r>
              <a:rPr lang="en-US" sz="1200" b="0" i="0" u="none" strike="noStrike" kern="1200" baseline="0" dirty="0" smtClean="0">
                <a:solidFill>
                  <a:schemeClr val="tx1"/>
                </a:solidFill>
                <a:effectLst/>
                <a:latin typeface="+mn-lt"/>
                <a:ea typeface="+mn-ea"/>
                <a:cs typeface="+mn-cs"/>
              </a:rPr>
              <a:t> </a:t>
            </a:r>
            <a:r>
              <a:rPr lang="en-US" sz="1200" b="0" i="0" u="none" strike="noStrike" kern="1200" baseline="0" dirty="0" err="1" smtClean="0">
                <a:solidFill>
                  <a:schemeClr val="tx1"/>
                </a:solidFill>
                <a:effectLst/>
                <a:latin typeface="+mn-lt"/>
                <a:ea typeface="+mn-ea"/>
                <a:cs typeface="+mn-cs"/>
              </a:rPr>
              <a:t>longliner</a:t>
            </a:r>
            <a:r>
              <a:rPr lang="en-US" sz="1200" b="0" i="0" u="none" strike="noStrike" kern="1200" baseline="0" dirty="0" smtClean="0">
                <a:solidFill>
                  <a:schemeClr val="tx1"/>
                </a:solidFill>
                <a:effectLst/>
                <a:latin typeface="+mn-lt"/>
                <a:ea typeface="+mn-ea"/>
                <a:cs typeface="+mn-cs"/>
              </a:rPr>
              <a:t> and depredating. Learning to use new habitat.</a:t>
            </a:r>
            <a:endParaRPr lang="en-US" sz="1200" b="0" i="0" u="none" strike="noStrike" kern="1200" dirty="0" smtClean="0">
              <a:solidFill>
                <a:schemeClr val="tx1"/>
              </a:solidFill>
              <a:effectLst/>
              <a:latin typeface="+mn-lt"/>
              <a:ea typeface="+mn-ea"/>
              <a:cs typeface="+mn-cs"/>
            </a:endParaRPr>
          </a:p>
          <a:p>
            <a:r>
              <a:rPr lang="en-US" sz="1200" b="0" i="0" u="none" strike="noStrike" kern="1200" dirty="0" smtClean="0">
                <a:solidFill>
                  <a:schemeClr val="tx1"/>
                </a:solidFill>
                <a:effectLst/>
                <a:latin typeface="+mn-lt"/>
                <a:ea typeface="+mn-ea"/>
                <a:cs typeface="+mn-cs"/>
              </a:rPr>
              <a:t>Swsat27</a:t>
            </a:r>
            <a:r>
              <a:rPr lang="en-US" dirty="0" smtClean="0"/>
              <a:t> </a:t>
            </a:r>
            <a:r>
              <a:rPr lang="en-US" sz="1200" b="0" i="0" u="none" strike="noStrike" kern="1200" dirty="0" smtClean="0">
                <a:solidFill>
                  <a:schemeClr val="tx1"/>
                </a:solidFill>
                <a:effectLst/>
                <a:latin typeface="+mn-lt"/>
                <a:ea typeface="+mn-ea"/>
                <a:cs typeface="+mn-cs"/>
              </a:rPr>
              <a:t>GOA-091</a:t>
            </a:r>
            <a:r>
              <a:rPr lang="en-US" dirty="0" smtClean="0"/>
              <a:t> </a:t>
            </a:r>
            <a:r>
              <a:rPr lang="en-US" sz="1200" b="0" i="0" u="none" strike="noStrike" kern="1200" dirty="0" smtClean="0">
                <a:solidFill>
                  <a:schemeClr val="tx1"/>
                </a:solidFill>
                <a:effectLst/>
                <a:latin typeface="+mn-lt"/>
                <a:ea typeface="+mn-ea"/>
                <a:cs typeface="+mn-cs"/>
              </a:rPr>
              <a:t>SWsat27_GOA-091</a:t>
            </a:r>
            <a:r>
              <a:rPr lang="en-US" dirty="0" smtClean="0"/>
              <a:t>  </a:t>
            </a:r>
            <a:r>
              <a:rPr lang="nb-NO" sz="1200" b="0" i="0" u="none" strike="noStrike" kern="1200" dirty="0" smtClean="0">
                <a:solidFill>
                  <a:schemeClr val="tx1"/>
                </a:solidFill>
                <a:effectLst/>
                <a:latin typeface="+mn-lt"/>
                <a:ea typeface="+mn-ea"/>
                <a:cs typeface="+mn-cs"/>
              </a:rPr>
              <a:t>16-Sep-2014 18:04</a:t>
            </a:r>
            <a:r>
              <a:rPr lang="nb-NO" dirty="0" smtClean="0"/>
              <a:t> </a:t>
            </a:r>
            <a:r>
              <a:rPr lang="nb-NO" sz="1200" b="0" i="0" u="none" strike="noStrike" kern="1200" dirty="0" smtClean="0">
                <a:solidFill>
                  <a:schemeClr val="tx1"/>
                </a:solidFill>
                <a:effectLst/>
                <a:latin typeface="+mn-lt"/>
                <a:ea typeface="+mn-ea"/>
                <a:cs typeface="+mn-cs"/>
              </a:rPr>
              <a:t>to 22-Sep-2014 18:52</a:t>
            </a:r>
            <a:r>
              <a:rPr lang="nb-NO" dirty="0" smtClean="0"/>
              <a:t> </a:t>
            </a:r>
          </a:p>
          <a:p>
            <a:r>
              <a:rPr lang="en-US" sz="1200" b="0" i="0" u="none" strike="noStrike" kern="1200" dirty="0" smtClean="0">
                <a:solidFill>
                  <a:schemeClr val="tx1"/>
                </a:solidFill>
                <a:effectLst/>
                <a:latin typeface="+mn-lt"/>
                <a:ea typeface="+mn-ea"/>
                <a:cs typeface="+mn-cs"/>
              </a:rPr>
              <a:t>SWsat26</a:t>
            </a:r>
            <a:r>
              <a:rPr lang="en-US" dirty="0" smtClean="0"/>
              <a:t> </a:t>
            </a:r>
            <a:r>
              <a:rPr lang="en-US" sz="1200" b="0" i="0" u="none" strike="noStrike" kern="1200" dirty="0" smtClean="0">
                <a:solidFill>
                  <a:schemeClr val="tx1"/>
                </a:solidFill>
                <a:effectLst/>
                <a:latin typeface="+mn-lt"/>
                <a:ea typeface="+mn-ea"/>
                <a:cs typeface="+mn-cs"/>
              </a:rPr>
              <a:t>GOA-086</a:t>
            </a:r>
            <a:r>
              <a:rPr lang="en-US" dirty="0" smtClean="0"/>
              <a:t> </a:t>
            </a:r>
            <a:r>
              <a:rPr lang="en-US" sz="1200" b="0" i="0" u="none" strike="noStrike" kern="1200" dirty="0" smtClean="0">
                <a:solidFill>
                  <a:schemeClr val="tx1"/>
                </a:solidFill>
                <a:effectLst/>
                <a:latin typeface="+mn-lt"/>
                <a:ea typeface="+mn-ea"/>
                <a:cs typeface="+mn-cs"/>
              </a:rPr>
              <a:t>SWsat26_GOA-086</a:t>
            </a:r>
            <a:r>
              <a:rPr lang="en-US" dirty="0" smtClean="0"/>
              <a:t>  </a:t>
            </a:r>
            <a:r>
              <a:rPr lang="en-US" sz="1200" b="0" i="0" u="none" strike="noStrike" kern="1200" dirty="0" smtClean="0">
                <a:solidFill>
                  <a:schemeClr val="tx1"/>
                </a:solidFill>
                <a:effectLst/>
                <a:latin typeface="+mn-lt"/>
                <a:ea typeface="+mn-ea"/>
                <a:cs typeface="+mn-cs"/>
              </a:rPr>
              <a:t>16-Sep-2014 17:14</a:t>
            </a:r>
            <a:r>
              <a:rPr lang="en-US" dirty="0" smtClean="0"/>
              <a:t> to</a:t>
            </a:r>
            <a:r>
              <a:rPr lang="en-US" baseline="0" dirty="0" smtClean="0"/>
              <a:t> </a:t>
            </a:r>
            <a:r>
              <a:rPr lang="en-US" sz="1200" b="0" i="0" u="none" strike="noStrike" kern="1200" dirty="0" smtClean="0">
                <a:solidFill>
                  <a:schemeClr val="tx1"/>
                </a:solidFill>
                <a:effectLst/>
                <a:latin typeface="+mn-lt"/>
                <a:ea typeface="+mn-ea"/>
                <a:cs typeface="+mn-cs"/>
              </a:rPr>
              <a:t>27-Feb-2015 15:03</a:t>
            </a:r>
            <a:r>
              <a:rPr lang="en-US" dirty="0" smtClean="0"/>
              <a:t> (164 days)</a:t>
            </a:r>
            <a:endParaRPr lang="en-US" dirty="0"/>
          </a:p>
        </p:txBody>
      </p:sp>
      <p:sp>
        <p:nvSpPr>
          <p:cNvPr id="4" name="Slide Number Placeholder 3"/>
          <p:cNvSpPr>
            <a:spLocks noGrp="1"/>
          </p:cNvSpPr>
          <p:nvPr>
            <p:ph type="sldNum" sz="quarter" idx="10"/>
          </p:nvPr>
        </p:nvSpPr>
        <p:spPr/>
        <p:txBody>
          <a:bodyPr/>
          <a:lstStyle/>
          <a:p>
            <a:fld id="{55438189-F3CF-4492-953B-303E334FC21A}"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17626849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9 fishermen requested info and were informed of tagged</a:t>
            </a:r>
            <a:r>
              <a:rPr lang="en-US" baseline="0" dirty="0" smtClean="0"/>
              <a:t> whale’s whereabouts, and they all reported having used that info to successfully avoid sperm whale interactions.</a:t>
            </a:r>
            <a:endParaRPr lang="en-US" dirty="0"/>
          </a:p>
        </p:txBody>
      </p:sp>
      <p:sp>
        <p:nvSpPr>
          <p:cNvPr id="4" name="Slide Number Placeholder 3"/>
          <p:cNvSpPr>
            <a:spLocks noGrp="1"/>
          </p:cNvSpPr>
          <p:nvPr>
            <p:ph type="sldNum" sz="quarter" idx="10"/>
          </p:nvPr>
        </p:nvSpPr>
        <p:spPr/>
        <p:txBody>
          <a:bodyPr/>
          <a:lstStyle/>
          <a:p>
            <a:fld id="{7622894A-A8AC-4E8A-9182-DEFBA9F752E0}" type="slidenum">
              <a:rPr lang="en-US" smtClean="0"/>
              <a:t>22</a:t>
            </a:fld>
            <a:endParaRPr lang="en-US"/>
          </a:p>
        </p:txBody>
      </p:sp>
    </p:spTree>
    <p:extLst>
      <p:ext uri="{BB962C8B-B14F-4D97-AF65-F5344CB8AC3E}">
        <p14:creationId xmlns:p14="http://schemas.microsoft.com/office/powerpoint/2010/main" val="10704477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7622894A-A8AC-4E8A-9182-DEFBA9F752E0}" type="slidenum">
              <a:rPr lang="en-US" smtClean="0"/>
              <a:t>23</a:t>
            </a:fld>
            <a:endParaRPr lang="en-US"/>
          </a:p>
        </p:txBody>
      </p:sp>
    </p:spTree>
    <p:extLst>
      <p:ext uri="{BB962C8B-B14F-4D97-AF65-F5344CB8AC3E}">
        <p14:creationId xmlns:p14="http://schemas.microsoft.com/office/powerpoint/2010/main" val="24816504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Goal was to recruit</a:t>
            </a:r>
            <a:r>
              <a:rPr lang="en-US" baseline="0" dirty="0" smtClean="0"/>
              <a:t> at least 30% of the fleet to participate in the reporting network – successful!</a:t>
            </a:r>
          </a:p>
          <a:p>
            <a:endParaRPr lang="en-US" dirty="0"/>
          </a:p>
        </p:txBody>
      </p:sp>
      <p:sp>
        <p:nvSpPr>
          <p:cNvPr id="4" name="Slide Number Placeholder 3"/>
          <p:cNvSpPr>
            <a:spLocks noGrp="1"/>
          </p:cNvSpPr>
          <p:nvPr>
            <p:ph type="sldNum" sz="quarter" idx="10"/>
          </p:nvPr>
        </p:nvSpPr>
        <p:spPr/>
        <p:txBody>
          <a:bodyPr/>
          <a:lstStyle/>
          <a:p>
            <a:fld id="{7622894A-A8AC-4E8A-9182-DEFBA9F752E0}" type="slidenum">
              <a:rPr lang="en-US" smtClean="0"/>
              <a:t>24</a:t>
            </a:fld>
            <a:endParaRPr lang="en-US"/>
          </a:p>
        </p:txBody>
      </p:sp>
    </p:spTree>
    <p:extLst>
      <p:ext uri="{BB962C8B-B14F-4D97-AF65-F5344CB8AC3E}">
        <p14:creationId xmlns:p14="http://schemas.microsoft.com/office/powerpoint/2010/main" val="481266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smtClean="0">
                <a:solidFill>
                  <a:schemeClr val="tx1"/>
                </a:solidFill>
                <a:effectLst/>
                <a:latin typeface="+mn-lt"/>
                <a:ea typeface="+mn-ea"/>
                <a:cs typeface="+mn-cs"/>
              </a:rPr>
              <a:t>GOA-091 AND GOA-023 were first whales – both tagged in previous years, hard to get close to.</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smtClean="0">
                <a:solidFill>
                  <a:schemeClr val="tx1"/>
                </a:solidFill>
                <a:effectLst/>
                <a:latin typeface="+mn-lt"/>
                <a:ea typeface="+mn-ea"/>
                <a:cs typeface="+mn-cs"/>
              </a:rPr>
              <a:t>Dewey </a:t>
            </a:r>
            <a:r>
              <a:rPr lang="en-US" sz="1200" b="0" i="0" kern="1200" dirty="0" err="1" smtClean="0">
                <a:solidFill>
                  <a:schemeClr val="tx1"/>
                </a:solidFill>
                <a:effectLst/>
                <a:latin typeface="+mn-lt"/>
                <a:ea typeface="+mn-ea"/>
                <a:cs typeface="+mn-cs"/>
              </a:rPr>
              <a:t>Torgeson</a:t>
            </a:r>
            <a:endParaRPr lang="en-US" b="0" dirty="0" smtClean="0"/>
          </a:p>
          <a:p>
            <a:endParaRPr lang="en-US" dirty="0"/>
          </a:p>
        </p:txBody>
      </p:sp>
      <p:sp>
        <p:nvSpPr>
          <p:cNvPr id="4" name="Slide Number Placeholder 3"/>
          <p:cNvSpPr>
            <a:spLocks noGrp="1"/>
          </p:cNvSpPr>
          <p:nvPr>
            <p:ph type="sldNum" sz="quarter" idx="10"/>
          </p:nvPr>
        </p:nvSpPr>
        <p:spPr/>
        <p:txBody>
          <a:bodyPr/>
          <a:lstStyle/>
          <a:p>
            <a:fld id="{7622894A-A8AC-4E8A-9182-DEFBA9F752E0}" type="slidenum">
              <a:rPr lang="en-US" smtClean="0"/>
              <a:t>25</a:t>
            </a:fld>
            <a:endParaRPr lang="en-US"/>
          </a:p>
        </p:txBody>
      </p:sp>
    </p:spTree>
    <p:extLst>
      <p:ext uri="{BB962C8B-B14F-4D97-AF65-F5344CB8AC3E}">
        <p14:creationId xmlns:p14="http://schemas.microsoft.com/office/powerpoint/2010/main" val="10608817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smtClean="0">
                <a:solidFill>
                  <a:schemeClr val="tx1"/>
                </a:solidFill>
                <a:effectLst/>
                <a:latin typeface="+mn-lt"/>
                <a:ea typeface="+mn-ea"/>
                <a:cs typeface="+mn-cs"/>
              </a:rPr>
              <a:t>Although</a:t>
            </a:r>
            <a:r>
              <a:rPr lang="en-US" sz="1200" b="0" i="0" u="none" strike="noStrike" kern="1200" baseline="0" dirty="0" smtClean="0">
                <a:solidFill>
                  <a:schemeClr val="tx1"/>
                </a:solidFill>
                <a:effectLst/>
                <a:latin typeface="+mn-lt"/>
                <a:ea typeface="+mn-ea"/>
                <a:cs typeface="+mn-cs"/>
              </a:rPr>
              <a:t> we had hoped to tag all the whales that were in Chatham, the 3 that spent the most time there appeared to mostly travel with the tagged whale.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smtClean="0">
                <a:solidFill>
                  <a:schemeClr val="tx1"/>
                </a:solidFill>
                <a:effectLst/>
                <a:latin typeface="+mn-lt"/>
                <a:ea typeface="+mn-ea"/>
                <a:cs typeface="+mn-cs"/>
              </a:rPr>
              <a:t>We exceeded our goal of getting 30% of the fleet to participate. Now just need to do 2</a:t>
            </a:r>
            <a:r>
              <a:rPr lang="en-US" sz="1200" b="0" i="0" u="none" strike="noStrike" kern="1200" baseline="30000" dirty="0" smtClean="0">
                <a:solidFill>
                  <a:schemeClr val="tx1"/>
                </a:solidFill>
                <a:effectLst/>
                <a:latin typeface="+mn-lt"/>
                <a:ea typeface="+mn-ea"/>
                <a:cs typeface="+mn-cs"/>
              </a:rPr>
              <a:t>nd</a:t>
            </a:r>
            <a:r>
              <a:rPr lang="en-US" sz="1200" b="0" i="0" u="none" strike="noStrike" kern="1200" baseline="0" dirty="0" smtClean="0">
                <a:solidFill>
                  <a:schemeClr val="tx1"/>
                </a:solidFill>
                <a:effectLst/>
                <a:latin typeface="+mn-lt"/>
                <a:ea typeface="+mn-ea"/>
                <a:cs typeface="+mn-cs"/>
              </a:rPr>
              <a:t> season and determine efficacy.</a:t>
            </a:r>
            <a:endParaRPr lang="en-US" sz="1200" b="0" i="0" u="none" strike="noStrike"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u="none" strike="noStrike"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smtClean="0">
                <a:solidFill>
                  <a:schemeClr val="tx1"/>
                </a:solidFill>
                <a:effectLst/>
                <a:latin typeface="+mn-lt"/>
                <a:ea typeface="+mn-ea"/>
                <a:cs typeface="+mn-cs"/>
              </a:rPr>
              <a:t>SWsat26</a:t>
            </a:r>
            <a:r>
              <a:rPr lang="en-US" dirty="0" smtClean="0"/>
              <a:t> </a:t>
            </a:r>
            <a:r>
              <a:rPr lang="en-US" sz="1200" b="0" i="0" u="none" strike="noStrike" kern="1200" dirty="0" smtClean="0">
                <a:solidFill>
                  <a:schemeClr val="tx1"/>
                </a:solidFill>
                <a:effectLst/>
                <a:latin typeface="+mn-lt"/>
                <a:ea typeface="+mn-ea"/>
                <a:cs typeface="+mn-cs"/>
              </a:rPr>
              <a:t>GOA-086</a:t>
            </a:r>
            <a:r>
              <a:rPr lang="en-US" dirty="0" smtClean="0"/>
              <a:t> </a:t>
            </a:r>
            <a:r>
              <a:rPr lang="en-US" sz="1200" b="0" i="0" u="none" strike="noStrike" kern="1200" dirty="0" smtClean="0">
                <a:solidFill>
                  <a:schemeClr val="tx1"/>
                </a:solidFill>
                <a:effectLst/>
                <a:latin typeface="+mn-lt"/>
                <a:ea typeface="+mn-ea"/>
                <a:cs typeface="+mn-cs"/>
              </a:rPr>
              <a:t>SWsat26_GOA-086</a:t>
            </a:r>
            <a:r>
              <a:rPr lang="en-US" dirty="0" smtClean="0"/>
              <a:t>  </a:t>
            </a:r>
            <a:r>
              <a:rPr lang="en-US" sz="1200" b="0" i="0" u="none" strike="noStrike" kern="1200" dirty="0" smtClean="0">
                <a:solidFill>
                  <a:schemeClr val="tx1"/>
                </a:solidFill>
                <a:effectLst/>
                <a:latin typeface="+mn-lt"/>
                <a:ea typeface="+mn-ea"/>
                <a:cs typeface="+mn-cs"/>
              </a:rPr>
              <a:t>16-Sep-2014 17:14</a:t>
            </a:r>
            <a:r>
              <a:rPr lang="en-US" dirty="0" smtClean="0"/>
              <a:t> to</a:t>
            </a:r>
            <a:r>
              <a:rPr lang="en-US" baseline="0" dirty="0" smtClean="0"/>
              <a:t> </a:t>
            </a:r>
            <a:r>
              <a:rPr lang="en-US" sz="1200" b="0" i="0" u="none" strike="noStrike" kern="1200" dirty="0" smtClean="0">
                <a:solidFill>
                  <a:schemeClr val="tx1"/>
                </a:solidFill>
                <a:effectLst/>
                <a:latin typeface="+mn-lt"/>
                <a:ea typeface="+mn-ea"/>
                <a:cs typeface="+mn-cs"/>
              </a:rPr>
              <a:t>27-Feb-2015 15:03</a:t>
            </a:r>
            <a:r>
              <a:rPr lang="en-US" dirty="0" smtClean="0"/>
              <a:t> (164 days)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smtClean="0">
                <a:solidFill>
                  <a:schemeClr val="tx1"/>
                </a:solidFill>
                <a:effectLst/>
                <a:latin typeface="+mn-lt"/>
                <a:ea typeface="+mn-ea"/>
                <a:cs typeface="+mn-cs"/>
              </a:rPr>
              <a:t>SWsat28</a:t>
            </a:r>
            <a:r>
              <a:rPr lang="en-US" dirty="0" smtClean="0"/>
              <a:t> </a:t>
            </a:r>
            <a:r>
              <a:rPr lang="en-US" sz="1200" b="0" i="0" u="none" strike="noStrike" kern="1200" dirty="0" smtClean="0">
                <a:solidFill>
                  <a:schemeClr val="tx1"/>
                </a:solidFill>
                <a:effectLst/>
                <a:latin typeface="+mn-lt"/>
                <a:ea typeface="+mn-ea"/>
                <a:cs typeface="+mn-cs"/>
              </a:rPr>
              <a:t>GOA-091</a:t>
            </a:r>
            <a:r>
              <a:rPr lang="en-US" dirty="0" smtClean="0"/>
              <a:t> </a:t>
            </a:r>
            <a:r>
              <a:rPr lang="en-US" sz="1200" b="0" i="0" u="none" strike="noStrike" kern="1200" dirty="0" smtClean="0">
                <a:solidFill>
                  <a:schemeClr val="tx1"/>
                </a:solidFill>
                <a:effectLst/>
                <a:latin typeface="+mn-lt"/>
                <a:ea typeface="+mn-ea"/>
                <a:cs typeface="+mn-cs"/>
              </a:rPr>
              <a:t>SWsat28_GOA-091</a:t>
            </a:r>
            <a:r>
              <a:rPr lang="en-US" dirty="0" smtClean="0"/>
              <a:t> </a:t>
            </a:r>
            <a:r>
              <a:rPr lang="en-US" sz="1200" b="0" i="0" u="none" strike="noStrike" kern="1200" dirty="0" smtClean="0">
                <a:solidFill>
                  <a:schemeClr val="tx1"/>
                </a:solidFill>
                <a:effectLst/>
                <a:latin typeface="+mn-lt"/>
                <a:ea typeface="+mn-ea"/>
                <a:cs typeface="+mn-cs"/>
              </a:rPr>
              <a:t>13-Sep-2015 13:26</a:t>
            </a:r>
            <a:r>
              <a:rPr lang="en-US" dirty="0" smtClean="0"/>
              <a:t> </a:t>
            </a:r>
            <a:r>
              <a:rPr lang="en-US" sz="1200" b="0" i="0" u="none" strike="noStrike" kern="1200" dirty="0" smtClean="0">
                <a:solidFill>
                  <a:schemeClr val="tx1"/>
                </a:solidFill>
                <a:effectLst/>
                <a:latin typeface="+mn-lt"/>
                <a:ea typeface="+mn-ea"/>
                <a:cs typeface="+mn-cs"/>
              </a:rPr>
              <a:t>to 30-Oct-2015 12:38</a:t>
            </a:r>
            <a:r>
              <a:rPr lang="en-US" dirty="0" smtClean="0"/>
              <a:t> (47 days)</a:t>
            </a:r>
            <a:endParaRPr lang="en-US" dirty="0"/>
          </a:p>
        </p:txBody>
      </p:sp>
      <p:sp>
        <p:nvSpPr>
          <p:cNvPr id="4" name="Slide Number Placeholder 3"/>
          <p:cNvSpPr>
            <a:spLocks noGrp="1"/>
          </p:cNvSpPr>
          <p:nvPr>
            <p:ph type="sldNum" sz="quarter" idx="10"/>
          </p:nvPr>
        </p:nvSpPr>
        <p:spPr/>
        <p:txBody>
          <a:bodyPr/>
          <a:lstStyle/>
          <a:p>
            <a:fld id="{55438189-F3CF-4492-953B-303E334FC21A}" type="slidenum">
              <a:rPr lang="en-US" smtClean="0">
                <a:solidFill>
                  <a:prstClr val="black"/>
                </a:solidFill>
              </a:rPr>
              <a:pPr/>
              <a:t>27</a:t>
            </a:fld>
            <a:endParaRPr lang="en-US">
              <a:solidFill>
                <a:prstClr val="black"/>
              </a:solidFill>
            </a:endParaRPr>
          </a:p>
        </p:txBody>
      </p:sp>
    </p:spTree>
    <p:extLst>
      <p:ext uri="{BB962C8B-B14F-4D97-AF65-F5344CB8AC3E}">
        <p14:creationId xmlns:p14="http://schemas.microsoft.com/office/powerpoint/2010/main" val="2711718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212F537-DCAF-431D-A412-C1826236D155}" type="datetimeFigureOut">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318456-F035-49D3-8E7B-3704523A6EA9}" type="slidenum">
              <a:rPr lang="en-US" smtClean="0"/>
              <a:t>‹#›</a:t>
            </a:fld>
            <a:endParaRPr lang="en-US"/>
          </a:p>
        </p:txBody>
      </p:sp>
    </p:spTree>
    <p:extLst>
      <p:ext uri="{BB962C8B-B14F-4D97-AF65-F5344CB8AC3E}">
        <p14:creationId xmlns:p14="http://schemas.microsoft.com/office/powerpoint/2010/main" val="39030154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212F537-DCAF-431D-A412-C1826236D155}" type="datetimeFigureOut">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318456-F035-49D3-8E7B-3704523A6EA9}" type="slidenum">
              <a:rPr lang="en-US" smtClean="0"/>
              <a:t>‹#›</a:t>
            </a:fld>
            <a:endParaRPr lang="en-US"/>
          </a:p>
        </p:txBody>
      </p:sp>
    </p:spTree>
    <p:extLst>
      <p:ext uri="{BB962C8B-B14F-4D97-AF65-F5344CB8AC3E}">
        <p14:creationId xmlns:p14="http://schemas.microsoft.com/office/powerpoint/2010/main" val="32087496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212F537-DCAF-431D-A412-C1826236D155}" type="datetimeFigureOut">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318456-F035-49D3-8E7B-3704523A6EA9}" type="slidenum">
              <a:rPr lang="en-US" smtClean="0"/>
              <a:t>‹#›</a:t>
            </a:fld>
            <a:endParaRPr lang="en-US"/>
          </a:p>
        </p:txBody>
      </p:sp>
    </p:spTree>
    <p:extLst>
      <p:ext uri="{BB962C8B-B14F-4D97-AF65-F5344CB8AC3E}">
        <p14:creationId xmlns:p14="http://schemas.microsoft.com/office/powerpoint/2010/main" val="14747269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212F537-DCAF-431D-A412-C1826236D155}" type="datetimeFigureOut">
              <a:rPr lang="en-US" smtClean="0"/>
              <a:t>2/16/2016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2318456-F035-49D3-8E7B-3704523A6EA9}" type="slidenum">
              <a:rPr lang="en-US" smtClean="0"/>
              <a:t>‹#›</a:t>
            </a:fld>
            <a:endParaRPr lang="en-US"/>
          </a:p>
        </p:txBody>
      </p:sp>
    </p:spTree>
    <p:extLst>
      <p:ext uri="{BB962C8B-B14F-4D97-AF65-F5344CB8AC3E}">
        <p14:creationId xmlns:p14="http://schemas.microsoft.com/office/powerpoint/2010/main" val="30443766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212F537-DCAF-431D-A412-C1826236D155}" type="datetimeFigureOut">
              <a:rPr lang="en-US" smtClean="0"/>
              <a:t>2/16/2016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2318456-F035-49D3-8E7B-3704523A6EA9}" type="slidenum">
              <a:rPr lang="en-US" smtClean="0"/>
              <a:t>‹#›</a:t>
            </a:fld>
            <a:endParaRPr lang="en-US"/>
          </a:p>
        </p:txBody>
      </p:sp>
    </p:spTree>
    <p:extLst>
      <p:ext uri="{BB962C8B-B14F-4D97-AF65-F5344CB8AC3E}">
        <p14:creationId xmlns:p14="http://schemas.microsoft.com/office/powerpoint/2010/main" val="23203875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212F537-DCAF-431D-A412-C1826236D155}" type="datetimeFigureOut">
              <a:rPr lang="en-US" smtClean="0"/>
              <a:t>2/16/2016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2318456-F035-49D3-8E7B-3704523A6EA9}" type="slidenum">
              <a:rPr lang="en-US" smtClean="0"/>
              <a:t>‹#›</a:t>
            </a:fld>
            <a:endParaRPr lang="en-US"/>
          </a:p>
        </p:txBody>
      </p:sp>
    </p:spTree>
    <p:extLst>
      <p:ext uri="{BB962C8B-B14F-4D97-AF65-F5344CB8AC3E}">
        <p14:creationId xmlns:p14="http://schemas.microsoft.com/office/powerpoint/2010/main" val="7694535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12F537-DCAF-431D-A412-C1826236D155}" type="datetimeFigureOut">
              <a:rPr lang="en-US" smtClean="0"/>
              <a:t>2/16/2016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2318456-F035-49D3-8E7B-3704523A6EA9}" type="slidenum">
              <a:rPr lang="en-US" smtClean="0"/>
              <a:t>‹#›</a:t>
            </a:fld>
            <a:endParaRPr lang="en-US"/>
          </a:p>
        </p:txBody>
      </p:sp>
    </p:spTree>
    <p:extLst>
      <p:ext uri="{BB962C8B-B14F-4D97-AF65-F5344CB8AC3E}">
        <p14:creationId xmlns:p14="http://schemas.microsoft.com/office/powerpoint/2010/main" val="7716392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12F537-DCAF-431D-A412-C1826236D155}" type="datetimeFigureOut">
              <a:rPr lang="en-US" smtClean="0"/>
              <a:t>2/16/2016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2318456-F035-49D3-8E7B-3704523A6EA9}" type="slidenum">
              <a:rPr lang="en-US" smtClean="0"/>
              <a:t>‹#›</a:t>
            </a:fld>
            <a:endParaRPr lang="en-US"/>
          </a:p>
        </p:txBody>
      </p:sp>
    </p:spTree>
    <p:extLst>
      <p:ext uri="{BB962C8B-B14F-4D97-AF65-F5344CB8AC3E}">
        <p14:creationId xmlns:p14="http://schemas.microsoft.com/office/powerpoint/2010/main" val="21727282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12F537-DCAF-431D-A412-C1826236D155}" type="datetimeFigureOut">
              <a:rPr lang="en-US" smtClean="0"/>
              <a:t>2/16/2016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2318456-F035-49D3-8E7B-3704523A6EA9}" type="slidenum">
              <a:rPr lang="en-US" smtClean="0"/>
              <a:t>‹#›</a:t>
            </a:fld>
            <a:endParaRPr lang="en-US"/>
          </a:p>
        </p:txBody>
      </p:sp>
    </p:spTree>
    <p:extLst>
      <p:ext uri="{BB962C8B-B14F-4D97-AF65-F5344CB8AC3E}">
        <p14:creationId xmlns:p14="http://schemas.microsoft.com/office/powerpoint/2010/main" val="37203437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212F537-DCAF-431D-A412-C1826236D155}" type="datetimeFigureOut">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318456-F035-49D3-8E7B-3704523A6EA9}" type="slidenum">
              <a:rPr lang="en-US" smtClean="0"/>
              <a:t>‹#›</a:t>
            </a:fld>
            <a:endParaRPr lang="en-US"/>
          </a:p>
        </p:txBody>
      </p:sp>
    </p:spTree>
    <p:extLst>
      <p:ext uri="{BB962C8B-B14F-4D97-AF65-F5344CB8AC3E}">
        <p14:creationId xmlns:p14="http://schemas.microsoft.com/office/powerpoint/2010/main" val="22877028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212F537-DCAF-431D-A412-C1826236D155}" type="datetimeFigureOut">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318456-F035-49D3-8E7B-3704523A6EA9}" type="slidenum">
              <a:rPr lang="en-US" smtClean="0"/>
              <a:t>‹#›</a:t>
            </a:fld>
            <a:endParaRPr lang="en-US"/>
          </a:p>
        </p:txBody>
      </p:sp>
    </p:spTree>
    <p:extLst>
      <p:ext uri="{BB962C8B-B14F-4D97-AF65-F5344CB8AC3E}">
        <p14:creationId xmlns:p14="http://schemas.microsoft.com/office/powerpoint/2010/main" val="14887177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p>
            <a:r>
              <a:rPr lang="en-US" smtClean="0"/>
              <a:t>Click to edit Master title style</a:t>
            </a:r>
            <a:endParaRPr lang="en-US"/>
          </a:p>
        </p:txBody>
      </p:sp>
      <p:sp>
        <p:nvSpPr>
          <p:cNvPr id="3" name="Content Placeholder 2"/>
          <p:cNvSpPr>
            <a:spLocks noGrp="1"/>
          </p:cNvSpPr>
          <p:nvPr>
            <p:ph sz="quarter" idx="1"/>
          </p:nvPr>
        </p:nvSpPr>
        <p:spPr>
          <a:xfrm>
            <a:off x="6858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6858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a:xfrm>
            <a:off x="685800" y="6248400"/>
            <a:ext cx="1905000" cy="457200"/>
          </a:xfrm>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a:xfrm>
            <a:off x="6553200" y="6248400"/>
            <a:ext cx="1905000" cy="457200"/>
          </a:xfrm>
        </p:spPr>
        <p:txBody>
          <a:bodyPr/>
          <a:lstStyle>
            <a:lvl1pPr>
              <a:defRPr/>
            </a:lvl1pPr>
          </a:lstStyle>
          <a:p>
            <a:fld id="{1A09816C-500E-4ED9-9DAE-3A859EDA74F3}"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3972966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F04245-5C43-4C89-A780-75CEA3C11B02}" type="datetimeFigureOut">
              <a:rPr lang="en-US" smtClean="0">
                <a:solidFill>
                  <a:prstClr val="black">
                    <a:tint val="75000"/>
                  </a:prstClr>
                </a:solidFill>
              </a:rPr>
              <a:pPr/>
              <a:t>2/16/2016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6ADB2705-8A49-4F73-868F-54CAC7A4D2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307044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FBE1F6D2-46A5-4B47-9BD0-2D6E1814D323}"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0974419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243F5D-4932-4523-8C65-D8676C115196}" type="datetimeFigureOut">
              <a:rPr lang="en-US" smtClean="0">
                <a:solidFill>
                  <a:prstClr val="black">
                    <a:tint val="75000"/>
                  </a:prstClr>
                </a:solidFill>
              </a:rPr>
              <a:pPr/>
              <a:t>2/16/2016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9069A9F8-4D80-4839-A61C-083AE9BA49C8}"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731446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689BF533-4EF5-4857-92C4-1750619A4A1D}"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5703324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p>
            <a:r>
              <a:rPr lang="en-US" smtClean="0"/>
              <a:t>Click to edit Master title style</a:t>
            </a:r>
            <a:endParaRPr lang="en-US"/>
          </a:p>
        </p:txBody>
      </p:sp>
      <p:sp>
        <p:nvSpPr>
          <p:cNvPr id="3" name="Content Placeholder 2"/>
          <p:cNvSpPr>
            <a:spLocks noGrp="1"/>
          </p:cNvSpPr>
          <p:nvPr>
            <p:ph sz="quarter" idx="1"/>
          </p:nvPr>
        </p:nvSpPr>
        <p:spPr>
          <a:xfrm>
            <a:off x="6858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6858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a:xfrm>
            <a:off x="685800" y="6248400"/>
            <a:ext cx="1905000" cy="457200"/>
          </a:xfrm>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a:xfrm>
            <a:off x="6553200" y="6248400"/>
            <a:ext cx="1905000" cy="457200"/>
          </a:xfrm>
        </p:spPr>
        <p:txBody>
          <a:bodyPr/>
          <a:lstStyle>
            <a:lvl1pPr>
              <a:defRPr/>
            </a:lvl1pPr>
          </a:lstStyle>
          <a:p>
            <a:fld id="{1A09816C-500E-4ED9-9DAE-3A859EDA74F3}"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9625711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p>
            <a:r>
              <a:rPr lang="en-US" smtClean="0"/>
              <a:t>Click to edit Master title style</a:t>
            </a:r>
            <a:endParaRPr lang="en-US"/>
          </a:p>
        </p:txBody>
      </p:sp>
      <p:sp>
        <p:nvSpPr>
          <p:cNvPr id="3" name="Content Placeholder 2"/>
          <p:cNvSpPr>
            <a:spLocks noGrp="1"/>
          </p:cNvSpPr>
          <p:nvPr>
            <p:ph sz="quarter" idx="1"/>
          </p:nvPr>
        </p:nvSpPr>
        <p:spPr>
          <a:xfrm>
            <a:off x="6858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6858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a:xfrm>
            <a:off x="685800" y="6248400"/>
            <a:ext cx="1905000" cy="457200"/>
          </a:xfrm>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a:xfrm>
            <a:off x="6553200" y="6248400"/>
            <a:ext cx="1905000" cy="457200"/>
          </a:xfrm>
        </p:spPr>
        <p:txBody>
          <a:bodyPr/>
          <a:lstStyle>
            <a:lvl1pPr>
              <a:defRPr/>
            </a:lvl1pPr>
          </a:lstStyle>
          <a:p>
            <a:fld id="{1A09816C-500E-4ED9-9DAE-3A859EDA74F3}"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6161904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Title 12"/>
          <p:cNvSpPr>
            <a:spLocks noGrp="1"/>
          </p:cNvSpPr>
          <p:nvPr>
            <p:ph type="title"/>
          </p:nvPr>
        </p:nvSpPr>
        <p:spPr/>
        <p:txBody>
          <a:bodyPr/>
          <a:lstStyle/>
          <a:p>
            <a:r>
              <a:rPr lang="en-US" smtClean="0"/>
              <a:t>Click to edit Master title style</a:t>
            </a:r>
            <a:endParaRPr lang="en-US"/>
          </a:p>
        </p:txBody>
      </p:sp>
      <p:sp>
        <p:nvSpPr>
          <p:cNvPr id="14" name="Date Placeholder 13"/>
          <p:cNvSpPr>
            <a:spLocks noGrp="1"/>
          </p:cNvSpPr>
          <p:nvPr>
            <p:ph type="dt" sz="half" idx="10"/>
          </p:nvPr>
        </p:nvSpPr>
        <p:spPr/>
        <p:txBody>
          <a:bodyPr/>
          <a:lstStyle/>
          <a:p>
            <a:fld id="{14CB1CAA-32CD-4B55-B92A-B8F0843CACF4}" type="datetime2">
              <a:rPr lang="en-US" smtClean="0">
                <a:solidFill>
                  <a:prstClr val="white">
                    <a:alpha val="60000"/>
                  </a:prstClr>
                </a:solidFill>
              </a:rPr>
              <a:pPr/>
              <a:t>Tuesday, February 16, 2016</a:t>
            </a:fld>
            <a:endParaRPr lang="en-US" dirty="0">
              <a:solidFill>
                <a:prstClr val="white">
                  <a:alpha val="60000"/>
                </a:prstClr>
              </a:solidFill>
            </a:endParaRPr>
          </a:p>
        </p:txBody>
      </p:sp>
      <p:sp>
        <p:nvSpPr>
          <p:cNvPr id="15" name="Slide Number Placeholder 14"/>
          <p:cNvSpPr>
            <a:spLocks noGrp="1"/>
          </p:cNvSpPr>
          <p:nvPr>
            <p:ph type="sldNum" sz="quarter" idx="11"/>
          </p:nvPr>
        </p:nvSpPr>
        <p:spPr/>
        <p:txBody>
          <a:bodyPr/>
          <a:lstStyle/>
          <a:p>
            <a:fld id="{1789C0F2-17E0-497A-9BBE-0C73201AAFE3}" type="slidenum">
              <a:rPr lang="en-US" smtClean="0">
                <a:solidFill>
                  <a:prstClr val="white">
                    <a:alpha val="60000"/>
                  </a:prstClr>
                </a:solidFill>
              </a:rPr>
              <a:pPr/>
              <a:t>‹#›</a:t>
            </a:fld>
            <a:endParaRPr lang="en-US" dirty="0">
              <a:solidFill>
                <a:prstClr val="white">
                  <a:alpha val="60000"/>
                </a:prstClr>
              </a:solidFill>
            </a:endParaRPr>
          </a:p>
        </p:txBody>
      </p:sp>
      <p:sp>
        <p:nvSpPr>
          <p:cNvPr id="16" name="Footer Placeholder 15"/>
          <p:cNvSpPr>
            <a:spLocks noGrp="1"/>
          </p:cNvSpPr>
          <p:nvPr>
            <p:ph type="ftr" sz="quarter" idx="12"/>
          </p:nvPr>
        </p:nvSpPr>
        <p:spPr/>
        <p:txBody>
          <a:bodyPr/>
          <a:lstStyle/>
          <a:p>
            <a:endParaRPr lang="en-US" dirty="0">
              <a:solidFill>
                <a:prstClr val="white">
                  <a:alpha val="60000"/>
                </a:prstClr>
              </a:solidFill>
            </a:endParaRPr>
          </a:p>
        </p:txBody>
      </p:sp>
    </p:spTree>
    <p:extLst>
      <p:ext uri="{BB962C8B-B14F-4D97-AF65-F5344CB8AC3E}">
        <p14:creationId xmlns:p14="http://schemas.microsoft.com/office/powerpoint/2010/main" val="1773436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6314AD9-FCC8-48B7-B85B-012A91320DFF}" type="datetime2">
              <a:rPr lang="en-US" smtClean="0">
                <a:solidFill>
                  <a:prstClr val="white">
                    <a:alpha val="60000"/>
                  </a:prstClr>
                </a:solidFill>
              </a:rPr>
              <a:pPr/>
              <a:t>Tuesday, February 16, 2016</a:t>
            </a:fld>
            <a:endParaRPr lang="en-US" dirty="0">
              <a:solidFill>
                <a:prstClr val="white">
                  <a:alpha val="60000"/>
                </a:prstClr>
              </a:solidFill>
            </a:endParaRPr>
          </a:p>
        </p:txBody>
      </p:sp>
      <p:sp>
        <p:nvSpPr>
          <p:cNvPr id="6" name="Slide Number Placeholder 5"/>
          <p:cNvSpPr>
            <a:spLocks noGrp="1"/>
          </p:cNvSpPr>
          <p:nvPr>
            <p:ph type="sldNum" sz="quarter" idx="11"/>
          </p:nvPr>
        </p:nvSpPr>
        <p:spPr/>
        <p:txBody>
          <a:bodyPr/>
          <a:lstStyle/>
          <a:p>
            <a:fld id="{1789C0F2-17E0-497A-9BBE-0C73201AAFE3}" type="slidenum">
              <a:rPr lang="en-US" smtClean="0">
                <a:solidFill>
                  <a:prstClr val="white">
                    <a:alpha val="60000"/>
                  </a:prstClr>
                </a:solidFill>
              </a:rPr>
              <a:pPr/>
              <a:t>‹#›</a:t>
            </a:fld>
            <a:endParaRPr lang="en-US" dirty="0">
              <a:solidFill>
                <a:prstClr val="white">
                  <a:alpha val="60000"/>
                </a:prstClr>
              </a:solidFill>
            </a:endParaRPr>
          </a:p>
        </p:txBody>
      </p:sp>
      <p:sp>
        <p:nvSpPr>
          <p:cNvPr id="7" name="Footer Placeholder 6"/>
          <p:cNvSpPr>
            <a:spLocks noGrp="1"/>
          </p:cNvSpPr>
          <p:nvPr>
            <p:ph type="ftr" sz="quarter" idx="12"/>
          </p:nvPr>
        </p:nvSpPr>
        <p:spPr/>
        <p:txBody>
          <a:bodyPr/>
          <a:lstStyle/>
          <a:p>
            <a:endParaRPr lang="en-US" dirty="0">
              <a:solidFill>
                <a:prstClr val="white">
                  <a:alpha val="60000"/>
                </a:prstClr>
              </a:solidFill>
            </a:endParaRPr>
          </a:p>
        </p:txBody>
      </p:sp>
    </p:spTree>
    <p:extLst>
      <p:ext uri="{BB962C8B-B14F-4D97-AF65-F5344CB8AC3E}">
        <p14:creationId xmlns:p14="http://schemas.microsoft.com/office/powerpoint/2010/main" val="28668410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p>
            <a:r>
              <a:rPr lang="en-US" smtClean="0"/>
              <a:t>Click to edit Master title style</a:t>
            </a:r>
            <a:endParaRPr lang="en-US"/>
          </a:p>
        </p:txBody>
      </p:sp>
      <p:sp>
        <p:nvSpPr>
          <p:cNvPr id="3" name="Content Placeholder 2"/>
          <p:cNvSpPr>
            <a:spLocks noGrp="1"/>
          </p:cNvSpPr>
          <p:nvPr>
            <p:ph sz="quarter" idx="1"/>
          </p:nvPr>
        </p:nvSpPr>
        <p:spPr>
          <a:xfrm>
            <a:off x="6858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6858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a:xfrm>
            <a:off x="685800" y="6248400"/>
            <a:ext cx="1905000" cy="457200"/>
          </a:xfrm>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a:xfrm>
            <a:off x="6553200" y="6248400"/>
            <a:ext cx="1905000" cy="457200"/>
          </a:xfrm>
        </p:spPr>
        <p:txBody>
          <a:bodyPr/>
          <a:lstStyle>
            <a:lvl1pPr>
              <a:defRPr/>
            </a:lvl1pPr>
          </a:lstStyle>
          <a:p>
            <a:fld id="{1A09816C-500E-4ED9-9DAE-3A859EDA74F3}"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5353277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F04245-5C43-4C89-A780-75CEA3C11B02}" type="datetimeFigureOut">
              <a:rPr lang="en-US" smtClean="0">
                <a:solidFill>
                  <a:prstClr val="black">
                    <a:tint val="75000"/>
                  </a:prstClr>
                </a:solidFill>
              </a:rPr>
              <a:pPr/>
              <a:t>2/16/2016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6ADB2705-8A49-4F73-868F-54CAC7A4D2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734760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DE4490-8615-49FA-AAF4-474C18F962EC}" type="datetimeFigureOut">
              <a:rPr lang="en-US" smtClean="0">
                <a:solidFill>
                  <a:prstClr val="black">
                    <a:tint val="75000"/>
                  </a:prstClr>
                </a:solidFill>
              </a:rPr>
              <a:pPr/>
              <a:t>2/16/2016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35C3E27E-86F8-427A-A94F-1E6C7A467B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089314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DE4490-8615-49FA-AAF4-474C18F962EC}" type="datetimeFigureOut">
              <a:rPr lang="en-US" smtClean="0">
                <a:solidFill>
                  <a:prstClr val="black">
                    <a:tint val="75000"/>
                  </a:prstClr>
                </a:solidFill>
              </a:rPr>
              <a:pPr/>
              <a:t>2/16/2016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35C3E27E-86F8-427A-A94F-1E6C7A467B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59053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DE4490-8615-49FA-AAF4-474C18F962EC}" type="datetimeFigureOut">
              <a:rPr lang="en-US" smtClean="0">
                <a:solidFill>
                  <a:prstClr val="black">
                    <a:tint val="75000"/>
                  </a:prstClr>
                </a:solidFill>
              </a:rPr>
              <a:pPr/>
              <a:t>2/16/2016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35C3E27E-86F8-427A-A94F-1E6C7A467B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64783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8300D1-4695-A847-A248-08D89A56E7BF}" type="datetimeFigureOut">
              <a:rPr lang="en-US" smtClean="0">
                <a:solidFill>
                  <a:prstClr val="black">
                    <a:tint val="75000"/>
                  </a:prstClr>
                </a:solidFill>
              </a:rPr>
              <a:pPr/>
              <a:t>2/16/2016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EE058E64-80DD-0A4D-B763-9063EA69A12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89842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15.xml"/></Relationships>
</file>

<file path=ppt/slideMasters/_rels/slideMaster6.xml.rels><?xml version="1.0" encoding="UTF-8" standalone="yes"?>
<Relationships xmlns="http://schemas.openxmlformats.org/package/2006/relationships"><Relationship Id="rId2" Type="http://schemas.openxmlformats.org/officeDocument/2006/relationships/theme" Target="../theme/theme6.xml"/><Relationship Id="rId1" Type="http://schemas.openxmlformats.org/officeDocument/2006/relationships/slideLayout" Target="../slideLayouts/slideLayout16.xml"/></Relationships>
</file>

<file path=ppt/slideMasters/_rels/slideMaster7.xml.rels><?xml version="1.0" encoding="UTF-8" standalone="yes"?>
<Relationships xmlns="http://schemas.openxmlformats.org/package/2006/relationships"><Relationship Id="rId2" Type="http://schemas.openxmlformats.org/officeDocument/2006/relationships/theme" Target="../theme/theme7.xml"/><Relationship Id="rId1" Type="http://schemas.openxmlformats.org/officeDocument/2006/relationships/slideLayout" Target="../slideLayouts/slideLayout17.xml"/></Relationships>
</file>

<file path=ppt/slideMasters/_rels/slideMaster8.xml.rels><?xml version="1.0" encoding="UTF-8" standalone="yes"?>
<Relationships xmlns="http://schemas.openxmlformats.org/package/2006/relationships"><Relationship Id="rId2" Type="http://schemas.openxmlformats.org/officeDocument/2006/relationships/theme" Target="../theme/theme8.xml"/><Relationship Id="rId1" Type="http://schemas.openxmlformats.org/officeDocument/2006/relationships/slideLayout" Target="../slideLayouts/slideLayout18.xml"/></Relationships>
</file>

<file path=ppt/slideMasters/_rels/slideMaster9.xml.rels><?xml version="1.0" encoding="UTF-8" standalone="yes"?>
<Relationships xmlns="http://schemas.openxmlformats.org/package/2006/relationships"><Relationship Id="rId2" Type="http://schemas.openxmlformats.org/officeDocument/2006/relationships/theme" Target="../theme/theme9.xml"/><Relationship Id="rId1"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2" Type="http://schemas.openxmlformats.org/officeDocument/2006/relationships/theme" Target="../theme/theme10.xml"/><Relationship Id="rId1" Type="http://schemas.openxmlformats.org/officeDocument/2006/relationships/slideLayout" Target="../slideLayouts/slideLayout20.xml"/></Relationships>
</file>

<file path=ppt/slideMasters/_rels/slideMaster11.xml.rels><?xml version="1.0" encoding="UTF-8" standalone="yes"?>
<Relationships xmlns="http://schemas.openxmlformats.org/package/2006/relationships"><Relationship Id="rId2" Type="http://schemas.openxmlformats.org/officeDocument/2006/relationships/theme" Target="../theme/theme11.xml"/><Relationship Id="rId1" Type="http://schemas.openxmlformats.org/officeDocument/2006/relationships/slideLayout" Target="../slideLayouts/slideLayout21.xml"/></Relationships>
</file>

<file path=ppt/slideMasters/_rels/slideMaster12.xml.rels><?xml version="1.0" encoding="UTF-8" standalone="yes"?>
<Relationships xmlns="http://schemas.openxmlformats.org/package/2006/relationships"><Relationship Id="rId2" Type="http://schemas.openxmlformats.org/officeDocument/2006/relationships/theme" Target="../theme/theme12.xml"/><Relationship Id="rId1" Type="http://schemas.openxmlformats.org/officeDocument/2006/relationships/slideLayout" Target="../slideLayouts/slideLayout22.xml"/></Relationships>
</file>

<file path=ppt/slideMasters/_rels/slideMaster13.xml.rels><?xml version="1.0" encoding="UTF-8" standalone="yes"?>
<Relationships xmlns="http://schemas.openxmlformats.org/package/2006/relationships"><Relationship Id="rId2" Type="http://schemas.openxmlformats.org/officeDocument/2006/relationships/theme" Target="../theme/theme13.xml"/><Relationship Id="rId1" Type="http://schemas.openxmlformats.org/officeDocument/2006/relationships/slideLayout" Target="../slideLayouts/slideLayout23.xml"/></Relationships>
</file>

<file path=ppt/slideMasters/_rels/slideMaster14.xml.rels><?xml version="1.0" encoding="UTF-8" standalone="yes"?>
<Relationships xmlns="http://schemas.openxmlformats.org/package/2006/relationships"><Relationship Id="rId2" Type="http://schemas.openxmlformats.org/officeDocument/2006/relationships/theme" Target="../theme/theme14.xml"/><Relationship Id="rId1" Type="http://schemas.openxmlformats.org/officeDocument/2006/relationships/slideLayout" Target="../slideLayouts/slideLayout24.xml"/></Relationships>
</file>

<file path=ppt/slideMasters/_rels/slideMaster15.xml.rels><?xml version="1.0" encoding="UTF-8" standalone="yes"?>
<Relationships xmlns="http://schemas.openxmlformats.org/package/2006/relationships"><Relationship Id="rId2" Type="http://schemas.openxmlformats.org/officeDocument/2006/relationships/theme" Target="../theme/theme15.xml"/><Relationship Id="rId1" Type="http://schemas.openxmlformats.org/officeDocument/2006/relationships/slideLayout" Target="../slideLayouts/slideLayout25.xml"/></Relationships>
</file>

<file path=ppt/slideMasters/_rels/slideMaster16.xml.rels><?xml version="1.0" encoding="UTF-8" standalone="yes"?>
<Relationships xmlns="http://schemas.openxmlformats.org/package/2006/relationships"><Relationship Id="rId2" Type="http://schemas.openxmlformats.org/officeDocument/2006/relationships/theme" Target="../theme/theme16.xml"/><Relationship Id="rId1"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12F537-DCAF-431D-A412-C1826236D155}" type="datetimeFigureOut">
              <a:rPr lang="en-US" smtClean="0"/>
              <a:t>2/16/2016</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318456-F035-49D3-8E7B-3704523A6EA9}" type="slidenum">
              <a:rPr lang="en-US" smtClean="0"/>
              <a:t>‹#›</a:t>
            </a:fld>
            <a:endParaRPr lang="en-US"/>
          </a:p>
        </p:txBody>
      </p:sp>
    </p:spTree>
    <p:extLst>
      <p:ext uri="{BB962C8B-B14F-4D97-AF65-F5344CB8AC3E}">
        <p14:creationId xmlns:p14="http://schemas.microsoft.com/office/powerpoint/2010/main" val="6209021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fontAlgn="base">
              <a:spcBef>
                <a:spcPct val="0"/>
              </a:spcBef>
              <a:spcAft>
                <a:spcPct val="0"/>
              </a:spcAft>
            </a:pPr>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fontAlgn="base">
              <a:spcBef>
                <a:spcPct val="0"/>
              </a:spcBef>
              <a:spcAft>
                <a:spcPct val="0"/>
              </a:spcAft>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329A4866-C944-40FC-8DEC-E2D1DEC4F217}" type="slidenum">
              <a:rPr lang="en-US">
                <a:solidFill>
                  <a:srgbClr val="000000"/>
                </a:solidFill>
              </a:rPr>
              <a:pPr fontAlgn="base">
                <a:spcBef>
                  <a:spcPct val="0"/>
                </a:spcBef>
                <a:spcAft>
                  <a:spcPct val="0"/>
                </a:spcAft>
              </a:pPr>
              <a:t>‹#›</a:t>
            </a:fld>
            <a:endParaRPr lang="en-US">
              <a:solidFill>
                <a:srgbClr val="000000"/>
              </a:solidFill>
            </a:endParaRPr>
          </a:p>
        </p:txBody>
      </p:sp>
    </p:spTree>
    <p:extLst>
      <p:ext uri="{BB962C8B-B14F-4D97-AF65-F5344CB8AC3E}">
        <p14:creationId xmlns:p14="http://schemas.microsoft.com/office/powerpoint/2010/main" val="2770445455"/>
      </p:ext>
    </p:extLst>
  </p:cSld>
  <p:clrMap bg1="lt1" tx1="dk1" bg2="lt2" tx2="dk2" accent1="accent1" accent2="accent2" accent3="accent3" accent4="accent4" accent5="accent5" accent6="accent6" hlink="hlink" folHlink="folHlink"/>
  <p:sldLayoutIdLst>
    <p:sldLayoutId id="2147483673" r:id="rId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Meiryo" pitchFamily="34" charset="-128"/>
              </a:defRPr>
            </a:lvl1pPr>
          </a:lstStyle>
          <a:p>
            <a:fld id="{4DF04245-5C43-4C89-A780-75CEA3C11B02}" type="datetimeFigureOut">
              <a:rPr lang="en-US" smtClean="0">
                <a:solidFill>
                  <a:prstClr val="black">
                    <a:tint val="75000"/>
                  </a:prstClr>
                </a:solidFill>
              </a:rPr>
              <a:pPr/>
              <a:t>2/16/2016</a:t>
            </a:fld>
            <a:endParaRPr lang="en-US"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Meiryo" pitchFamily="34" charset="-128"/>
              </a:defRPr>
            </a:lvl1pPr>
          </a:lstStyle>
          <a:p>
            <a:endParaRPr lang="en-US"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Meiryo" pitchFamily="34" charset="-128"/>
              </a:defRPr>
            </a:lvl1pPr>
          </a:lstStyle>
          <a:p>
            <a:fld id="{6ADB2705-8A49-4F73-868F-54CAC7A4D26C}"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515990196"/>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algn="ctr" defTabSz="914400" rtl="0" eaLnBrk="1" latinLnBrk="0" hangingPunct="1">
        <a:spcBef>
          <a:spcPct val="0"/>
        </a:spcBef>
        <a:buNone/>
        <a:defRPr sz="4400" kern="1200">
          <a:solidFill>
            <a:schemeClr val="tx1"/>
          </a:solidFill>
          <a:latin typeface="Meiryo" pitchFamily="34" charset="-128"/>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eiryo" pitchFamily="34" charset="-128"/>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eiryo" pitchFamily="34" charset="-128"/>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eiryo" pitchFamily="34" charset="-128"/>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eiryo" pitchFamily="34" charset="-128"/>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eiryo" pitchFamily="34" charset="-128"/>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
        <p:nvSpPr>
          <p:cNvPr id="12291"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p:txBody>
      </p:sp>
      <p:sp>
        <p:nvSpPr>
          <p:cNvPr id="1229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Calibri" panose="020F0502020204030204" pitchFamily="34" charset="0"/>
              </a:defRPr>
            </a:lvl1pPr>
          </a:lstStyle>
          <a:p>
            <a:endParaRPr lang="en-US" dirty="0">
              <a:solidFill>
                <a:srgbClr val="000000"/>
              </a:solidFill>
            </a:endParaRPr>
          </a:p>
        </p:txBody>
      </p:sp>
      <p:sp>
        <p:nvSpPr>
          <p:cNvPr id="1229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Calibri" panose="020F0502020204030204" pitchFamily="34" charset="0"/>
              </a:defRPr>
            </a:lvl1pPr>
          </a:lstStyle>
          <a:p>
            <a:endParaRPr lang="en-US" dirty="0">
              <a:solidFill>
                <a:srgbClr val="000000"/>
              </a:solidFill>
            </a:endParaRPr>
          </a:p>
        </p:txBody>
      </p:sp>
      <p:sp>
        <p:nvSpPr>
          <p:cNvPr id="12294"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Calibri" panose="020F0502020204030204" pitchFamily="34" charset="0"/>
              </a:defRPr>
            </a:lvl1pPr>
          </a:lstStyle>
          <a:p>
            <a:fld id="{C2F2CF28-006E-430E-B8CF-E4BFFBB8D071}"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658465639"/>
      </p:ext>
    </p:extLst>
  </p:cSld>
  <p:clrMap bg1="lt1" tx1="dk1" bg2="lt2" tx2="dk2" accent1="accent1" accent2="accent2" accent3="accent3" accent4="accent4" accent5="accent5" accent6="accent6" hlink="hlink" folHlink="folHlink"/>
  <p:sldLayoutIdLst>
    <p:sldLayoutId id="2147483677" r:id="rId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algn="ctr" rtl="0" fontAlgn="base">
        <a:spcBef>
          <a:spcPct val="0"/>
        </a:spcBef>
        <a:spcAft>
          <a:spcPct val="0"/>
        </a:spcAft>
        <a:defRPr sz="4400">
          <a:solidFill>
            <a:schemeClr val="tx2"/>
          </a:solidFill>
          <a:latin typeface="Calibri" panose="020F0502020204030204" pitchFamily="34" charset="0"/>
          <a:ea typeface="+mj-ea"/>
          <a:cs typeface="+mj-cs"/>
        </a:defRPr>
      </a:lvl1pPr>
      <a:lvl2pPr algn="ctr" rtl="0" fontAlgn="base">
        <a:spcBef>
          <a:spcPct val="0"/>
        </a:spcBef>
        <a:spcAft>
          <a:spcPct val="0"/>
        </a:spcAft>
        <a:defRPr sz="4400">
          <a:solidFill>
            <a:schemeClr val="tx2"/>
          </a:solidFill>
          <a:latin typeface="Times New Roman" pitchFamily="18" charset="0"/>
        </a:defRPr>
      </a:lvl2pPr>
      <a:lvl3pPr algn="ctr" rtl="0" fontAlgn="base">
        <a:spcBef>
          <a:spcPct val="0"/>
        </a:spcBef>
        <a:spcAft>
          <a:spcPct val="0"/>
        </a:spcAft>
        <a:defRPr sz="4400">
          <a:solidFill>
            <a:schemeClr val="tx2"/>
          </a:solidFill>
          <a:latin typeface="Times New Roman" pitchFamily="18" charset="0"/>
        </a:defRPr>
      </a:lvl3pPr>
      <a:lvl4pPr algn="ctr" rtl="0" fontAlgn="base">
        <a:spcBef>
          <a:spcPct val="0"/>
        </a:spcBef>
        <a:spcAft>
          <a:spcPct val="0"/>
        </a:spcAft>
        <a:defRPr sz="4400">
          <a:solidFill>
            <a:schemeClr val="tx2"/>
          </a:solidFill>
          <a:latin typeface="Times New Roman" pitchFamily="18" charset="0"/>
        </a:defRPr>
      </a:lvl4pPr>
      <a:lvl5pPr algn="ctr" rtl="0" fontAlgn="base">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fontAlgn="base">
        <a:spcBef>
          <a:spcPct val="20000"/>
        </a:spcBef>
        <a:spcAft>
          <a:spcPct val="0"/>
        </a:spcAft>
        <a:buChar char="•"/>
        <a:defRPr sz="3200">
          <a:solidFill>
            <a:schemeClr val="tx1"/>
          </a:solidFill>
          <a:latin typeface="Calibri" panose="020F0502020204030204" pitchFamily="34" charset="0"/>
          <a:ea typeface="+mn-ea"/>
          <a:cs typeface="+mn-cs"/>
        </a:defRPr>
      </a:lvl1pPr>
      <a:lvl2pPr marL="742950" indent="-285750" algn="l" rtl="0" fontAlgn="base">
        <a:spcBef>
          <a:spcPct val="20000"/>
        </a:spcBef>
        <a:spcAft>
          <a:spcPct val="0"/>
        </a:spcAft>
        <a:buChar char="–"/>
        <a:defRPr sz="2800">
          <a:solidFill>
            <a:schemeClr val="tx1"/>
          </a:solidFill>
          <a:latin typeface="Calibri" panose="020F0502020204030204" pitchFamily="34" charset="0"/>
        </a:defRPr>
      </a:lvl2pPr>
      <a:lvl3pPr marL="1143000" indent="-228600" algn="l" rtl="0" fontAlgn="base">
        <a:spcBef>
          <a:spcPct val="20000"/>
        </a:spcBef>
        <a:spcAft>
          <a:spcPct val="0"/>
        </a:spcAft>
        <a:buChar char="•"/>
        <a:defRPr sz="2400">
          <a:solidFill>
            <a:schemeClr val="tx1"/>
          </a:solidFill>
          <a:latin typeface="Calibri" panose="020F0502020204030204" pitchFamily="34" charset="0"/>
        </a:defRPr>
      </a:lvl3pPr>
      <a:lvl4pPr marL="1600200" indent="-228600" algn="l" rtl="0" fontAlgn="base">
        <a:spcBef>
          <a:spcPct val="20000"/>
        </a:spcBef>
        <a:spcAft>
          <a:spcPct val="0"/>
        </a:spcAft>
        <a:buChar char="–"/>
        <a:defRPr sz="2000">
          <a:solidFill>
            <a:schemeClr val="tx1"/>
          </a:solidFill>
          <a:latin typeface="Calibri" panose="020F0502020204030204" pitchFamily="34" charset="0"/>
        </a:defRPr>
      </a:lvl4pPr>
      <a:lvl5pPr marL="2057400" indent="-228600" algn="l" rtl="0" fontAlgn="base">
        <a:spcBef>
          <a:spcPct val="20000"/>
        </a:spcBef>
        <a:spcAft>
          <a:spcPct val="0"/>
        </a:spcAft>
        <a:buChar char="»"/>
        <a:defRPr sz="2000">
          <a:solidFill>
            <a:schemeClr val="tx1"/>
          </a:solidFill>
          <a:latin typeface="Calibri" panose="020F0502020204030204" pitchFamily="34"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6"/>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84"/>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243F5D-4932-4523-8C65-D8676C115196}" type="datetimeFigureOut">
              <a:rPr lang="en-US" smtClean="0">
                <a:solidFill>
                  <a:prstClr val="black">
                    <a:tint val="75000"/>
                  </a:prstClr>
                </a:solidFill>
              </a:rPr>
              <a:pPr/>
              <a:t>2/16/2016</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84"/>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84"/>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69A9F8-4D80-4839-A61C-083AE9BA49C8}"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67335686"/>
      </p:ext>
    </p:extLst>
  </p:cSld>
  <p:clrMap bg1="lt1" tx1="dk1" bg2="lt2" tx2="dk2" accent1="accent1" accent2="accent2" accent3="accent3" accent4="accent4" accent5="accent5" accent6="accent6" hlink="hlink" folHlink="folHlink"/>
  <p:sldLayoutIdLst>
    <p:sldLayoutId id="2147483679" r:id="rId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Meiryo" pitchFamily="34" charset="-128"/>
              </a:defRPr>
            </a:lvl1pPr>
          </a:lstStyle>
          <a:p>
            <a:endParaRPr lang="en-US" dirty="0">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Meiryo" pitchFamily="34" charset="-128"/>
              </a:defRPr>
            </a:lvl1pPr>
          </a:lstStyle>
          <a:p>
            <a:endParaRPr lang="en-US" dirty="0">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Meiryo" pitchFamily="34" charset="-128"/>
              </a:defRPr>
            </a:lvl1pPr>
          </a:lstStyle>
          <a:p>
            <a:fld id="{BCDF6464-172B-4000-9398-AB9ECA24215E}" type="slidenum">
              <a:rPr lang="en-US" smtClean="0">
                <a:solidFill>
                  <a:srgbClr val="000000"/>
                </a:solidFill>
              </a:rPr>
              <a:pPr/>
              <a:t>‹#›</a:t>
            </a:fld>
            <a:endParaRPr lang="en-US" dirty="0">
              <a:solidFill>
                <a:srgbClr val="000000"/>
              </a:solidFill>
            </a:endParaRPr>
          </a:p>
        </p:txBody>
      </p:sp>
    </p:spTree>
    <p:extLst>
      <p:ext uri="{BB962C8B-B14F-4D97-AF65-F5344CB8AC3E}">
        <p14:creationId xmlns:p14="http://schemas.microsoft.com/office/powerpoint/2010/main" val="4241368234"/>
      </p:ext>
    </p:extLst>
  </p:cSld>
  <p:clrMap bg1="lt1" tx1="dk1" bg2="lt2" tx2="dk2" accent1="accent1" accent2="accent2" accent3="accent3" accent4="accent4" accent5="accent5" accent6="accent6" hlink="hlink" folHlink="folHlink"/>
  <p:sldLayoutIdLst>
    <p:sldLayoutId id="2147483681" r:id="rId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algn="ctr" rtl="0" fontAlgn="base">
        <a:spcBef>
          <a:spcPct val="0"/>
        </a:spcBef>
        <a:spcAft>
          <a:spcPct val="0"/>
        </a:spcAft>
        <a:defRPr sz="4400">
          <a:solidFill>
            <a:schemeClr val="tx2"/>
          </a:solidFill>
          <a:latin typeface="Meiryo" pitchFamily="34" charset="-128"/>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eiryo" pitchFamily="34" charset="-128"/>
          <a:ea typeface="+mn-ea"/>
          <a:cs typeface="+mn-cs"/>
        </a:defRPr>
      </a:lvl1pPr>
      <a:lvl2pPr marL="742950" indent="-285750" algn="l" rtl="0" fontAlgn="base">
        <a:spcBef>
          <a:spcPct val="20000"/>
        </a:spcBef>
        <a:spcAft>
          <a:spcPct val="0"/>
        </a:spcAft>
        <a:buChar char="–"/>
        <a:defRPr sz="2800">
          <a:solidFill>
            <a:schemeClr val="tx1"/>
          </a:solidFill>
          <a:latin typeface="Meiryo" pitchFamily="34" charset="-128"/>
        </a:defRPr>
      </a:lvl2pPr>
      <a:lvl3pPr marL="1143000" indent="-228600" algn="l" rtl="0" fontAlgn="base">
        <a:spcBef>
          <a:spcPct val="20000"/>
        </a:spcBef>
        <a:spcAft>
          <a:spcPct val="0"/>
        </a:spcAft>
        <a:buChar char="•"/>
        <a:defRPr sz="2400">
          <a:solidFill>
            <a:schemeClr val="tx1"/>
          </a:solidFill>
          <a:latin typeface="Meiryo" pitchFamily="34" charset="-128"/>
        </a:defRPr>
      </a:lvl3pPr>
      <a:lvl4pPr marL="1600200" indent="-228600" algn="l" rtl="0" fontAlgn="base">
        <a:spcBef>
          <a:spcPct val="20000"/>
        </a:spcBef>
        <a:spcAft>
          <a:spcPct val="0"/>
        </a:spcAft>
        <a:buChar char="–"/>
        <a:defRPr sz="2000">
          <a:solidFill>
            <a:schemeClr val="tx1"/>
          </a:solidFill>
          <a:latin typeface="Meiryo" pitchFamily="34" charset="-128"/>
        </a:defRPr>
      </a:lvl4pPr>
      <a:lvl5pPr marL="2057400" indent="-228600" algn="l" rtl="0" fontAlgn="base">
        <a:spcBef>
          <a:spcPct val="20000"/>
        </a:spcBef>
        <a:spcAft>
          <a:spcPct val="0"/>
        </a:spcAft>
        <a:buChar char="»"/>
        <a:defRPr sz="2000">
          <a:solidFill>
            <a:schemeClr val="tx1"/>
          </a:solidFill>
          <a:latin typeface="Meiryo" pitchFamily="34" charset="-128"/>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2291"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229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mn-lt"/>
              </a:defRPr>
            </a:lvl1pPr>
          </a:lstStyle>
          <a:p>
            <a:endParaRPr lang="en-US">
              <a:solidFill>
                <a:srgbClr val="000000"/>
              </a:solidFill>
            </a:endParaRPr>
          </a:p>
        </p:txBody>
      </p:sp>
      <p:sp>
        <p:nvSpPr>
          <p:cNvPr id="1229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mn-lt"/>
              </a:defRPr>
            </a:lvl1pPr>
          </a:lstStyle>
          <a:p>
            <a:endParaRPr lang="en-US">
              <a:solidFill>
                <a:srgbClr val="000000"/>
              </a:solidFill>
            </a:endParaRPr>
          </a:p>
        </p:txBody>
      </p:sp>
      <p:sp>
        <p:nvSpPr>
          <p:cNvPr id="12294"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mn-lt"/>
              </a:defRPr>
            </a:lvl1pPr>
          </a:lstStyle>
          <a:p>
            <a:fld id="{C2F2CF28-006E-430E-B8CF-E4BFFBB8D071}"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480988958"/>
      </p:ext>
    </p:extLst>
  </p:cSld>
  <p:clrMap bg1="lt1" tx1="dk1" bg2="lt2" tx2="dk2" accent1="accent1" accent2="accent2" accent3="accent3" accent4="accent4" accent5="accent5" accent6="accent6" hlink="hlink" folHlink="folHlink"/>
  <p:sldLayoutIdLst>
    <p:sldLayoutId id="2147483683" r:id="rId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pitchFamily="18" charset="0"/>
        </a:defRPr>
      </a:lvl2pPr>
      <a:lvl3pPr algn="ctr" rtl="0" fontAlgn="base">
        <a:spcBef>
          <a:spcPct val="0"/>
        </a:spcBef>
        <a:spcAft>
          <a:spcPct val="0"/>
        </a:spcAft>
        <a:defRPr sz="4400">
          <a:solidFill>
            <a:schemeClr val="tx2"/>
          </a:solidFill>
          <a:latin typeface="Times New Roman" pitchFamily="18" charset="0"/>
        </a:defRPr>
      </a:lvl3pPr>
      <a:lvl4pPr algn="ctr" rtl="0" fontAlgn="base">
        <a:spcBef>
          <a:spcPct val="0"/>
        </a:spcBef>
        <a:spcAft>
          <a:spcPct val="0"/>
        </a:spcAft>
        <a:defRPr sz="4400">
          <a:solidFill>
            <a:schemeClr val="tx2"/>
          </a:solidFill>
          <a:latin typeface="Times New Roman" pitchFamily="18" charset="0"/>
        </a:defRPr>
      </a:lvl4pPr>
      <a:lvl5pPr algn="ctr" rtl="0" fontAlgn="base">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2291"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229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mn-lt"/>
              </a:defRPr>
            </a:lvl1pPr>
          </a:lstStyle>
          <a:p>
            <a:endParaRPr lang="en-US">
              <a:solidFill>
                <a:srgbClr val="000000"/>
              </a:solidFill>
            </a:endParaRPr>
          </a:p>
        </p:txBody>
      </p:sp>
      <p:sp>
        <p:nvSpPr>
          <p:cNvPr id="1229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mn-lt"/>
              </a:defRPr>
            </a:lvl1pPr>
          </a:lstStyle>
          <a:p>
            <a:endParaRPr lang="en-US">
              <a:solidFill>
                <a:srgbClr val="000000"/>
              </a:solidFill>
            </a:endParaRPr>
          </a:p>
        </p:txBody>
      </p:sp>
      <p:sp>
        <p:nvSpPr>
          <p:cNvPr id="12294"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mn-lt"/>
              </a:defRPr>
            </a:lvl1pPr>
          </a:lstStyle>
          <a:p>
            <a:fld id="{C2F2CF28-006E-430E-B8CF-E4BFFBB8D071}"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159010170"/>
      </p:ext>
    </p:extLst>
  </p:cSld>
  <p:clrMap bg1="lt1" tx1="dk1" bg2="lt2" tx2="dk2" accent1="accent1" accent2="accent2" accent3="accent3" accent4="accent4" accent5="accent5" accent6="accent6" hlink="hlink" folHlink="folHlink"/>
  <p:sldLayoutIdLst>
    <p:sldLayoutId id="2147483685" r:id="rId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pitchFamily="18" charset="0"/>
        </a:defRPr>
      </a:lvl2pPr>
      <a:lvl3pPr algn="ctr" rtl="0" fontAlgn="base">
        <a:spcBef>
          <a:spcPct val="0"/>
        </a:spcBef>
        <a:spcAft>
          <a:spcPct val="0"/>
        </a:spcAft>
        <a:defRPr sz="4400">
          <a:solidFill>
            <a:schemeClr val="tx2"/>
          </a:solidFill>
          <a:latin typeface="Times New Roman" pitchFamily="18" charset="0"/>
        </a:defRPr>
      </a:lvl3pPr>
      <a:lvl4pPr algn="ctr" rtl="0" fontAlgn="base">
        <a:spcBef>
          <a:spcPct val="0"/>
        </a:spcBef>
        <a:spcAft>
          <a:spcPct val="0"/>
        </a:spcAft>
        <a:defRPr sz="4400">
          <a:solidFill>
            <a:schemeClr val="tx2"/>
          </a:solidFill>
          <a:latin typeface="Times New Roman" pitchFamily="18" charset="0"/>
        </a:defRPr>
      </a:lvl4pPr>
      <a:lvl5pPr algn="ctr" rtl="0" fontAlgn="base">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0B385921-A91A-409C-921C-0E0EC1E750EC}" type="datetime2">
              <a:rPr lang="en-US" smtClean="0">
                <a:solidFill>
                  <a:prstClr val="white">
                    <a:alpha val="60000"/>
                  </a:prstClr>
                </a:solidFill>
              </a:rPr>
              <a:pPr/>
              <a:t>Tuesday, February 16, 2016</a:t>
            </a:fld>
            <a:endParaRPr lang="en-US" dirty="0">
              <a:solidFill>
                <a:prstClr val="white">
                  <a:alpha val="60000"/>
                </a:prstClr>
              </a:solidFill>
            </a:endParaRPr>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US" dirty="0">
              <a:solidFill>
                <a:prstClr val="white">
                  <a:alpha val="60000"/>
                </a:prstClr>
              </a:solidFill>
            </a:endParaRPr>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1789C0F2-17E0-497A-9BBE-0C73201AAFE3}" type="slidenum">
              <a:rPr lang="en-US" smtClean="0">
                <a:solidFill>
                  <a:prstClr val="white">
                    <a:alpha val="60000"/>
                  </a:prstClr>
                </a:solidFill>
              </a:rPr>
              <a:pPr/>
              <a:t>‹#›</a:t>
            </a:fld>
            <a:endParaRPr lang="en-US" dirty="0">
              <a:solidFill>
                <a:prstClr val="white">
                  <a:alpha val="60000"/>
                </a:prstClr>
              </a:solidFill>
            </a:endParaRPr>
          </a:p>
        </p:txBody>
      </p:sp>
    </p:spTree>
    <p:extLst>
      <p:ext uri="{BB962C8B-B14F-4D97-AF65-F5344CB8AC3E}">
        <p14:creationId xmlns:p14="http://schemas.microsoft.com/office/powerpoint/2010/main" val="146647762"/>
      </p:ext>
    </p:extLst>
  </p:cSld>
  <p:clrMap bg1="dk1" tx1="lt1" bg2="dk2" tx2="lt2" accent1="accent1" accent2="accent2" accent3="accent3" accent4="accent4" accent5="accent5" accent6="accent6" hlink="hlink" folHlink="folHlink"/>
  <p:sldLayoutIdLst>
    <p:sldLayoutId id="2147483689" r:id="rId1"/>
  </p:sldLayoutIdLst>
  <p:hf sldNum="0" hdr="0" ftr="0" dt="0"/>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0B385921-A91A-409C-921C-0E0EC1E750EC}" type="datetime2">
              <a:rPr lang="en-US" smtClean="0">
                <a:solidFill>
                  <a:prstClr val="white">
                    <a:alpha val="60000"/>
                  </a:prstClr>
                </a:solidFill>
              </a:rPr>
              <a:pPr/>
              <a:t>Tuesday, February 16, 2016</a:t>
            </a:fld>
            <a:endParaRPr lang="en-US" dirty="0">
              <a:solidFill>
                <a:prstClr val="white">
                  <a:alpha val="60000"/>
                </a:prstClr>
              </a:solidFill>
            </a:endParaRPr>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US" dirty="0">
              <a:solidFill>
                <a:prstClr val="white">
                  <a:alpha val="60000"/>
                </a:prstClr>
              </a:solidFill>
            </a:endParaRPr>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1789C0F2-17E0-497A-9BBE-0C73201AAFE3}" type="slidenum">
              <a:rPr lang="en-US" smtClean="0">
                <a:solidFill>
                  <a:prstClr val="white">
                    <a:alpha val="60000"/>
                  </a:prstClr>
                </a:solidFill>
              </a:rPr>
              <a:pPr/>
              <a:t>‹#›</a:t>
            </a:fld>
            <a:endParaRPr lang="en-US" dirty="0">
              <a:solidFill>
                <a:prstClr val="white">
                  <a:alpha val="60000"/>
                </a:prstClr>
              </a:solidFill>
            </a:endParaRPr>
          </a:p>
        </p:txBody>
      </p:sp>
    </p:spTree>
    <p:extLst>
      <p:ext uri="{BB962C8B-B14F-4D97-AF65-F5344CB8AC3E}">
        <p14:creationId xmlns:p14="http://schemas.microsoft.com/office/powerpoint/2010/main" val="979118037"/>
      </p:ext>
    </p:extLst>
  </p:cSld>
  <p:clrMap bg1="dk1" tx1="lt1" bg2="dk2" tx2="lt2" accent1="accent1" accent2="accent2" accent3="accent3" accent4="accent4" accent5="accent5" accent6="accent6" hlink="hlink" folHlink="folHlink"/>
  <p:sldLayoutIdLst>
    <p:sldLayoutId id="2147483691" r:id="rId1"/>
  </p:sldLayoutIdLst>
  <p:hf sldNum="0" hdr="0" ftr="0" dt="0"/>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2291"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229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mn-lt"/>
              </a:defRPr>
            </a:lvl1pPr>
          </a:lstStyle>
          <a:p>
            <a:endParaRPr lang="en-US">
              <a:solidFill>
                <a:srgbClr val="000000"/>
              </a:solidFill>
            </a:endParaRPr>
          </a:p>
        </p:txBody>
      </p:sp>
      <p:sp>
        <p:nvSpPr>
          <p:cNvPr id="1229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mn-lt"/>
              </a:defRPr>
            </a:lvl1pPr>
          </a:lstStyle>
          <a:p>
            <a:endParaRPr lang="en-US">
              <a:solidFill>
                <a:srgbClr val="000000"/>
              </a:solidFill>
            </a:endParaRPr>
          </a:p>
        </p:txBody>
      </p:sp>
      <p:sp>
        <p:nvSpPr>
          <p:cNvPr id="12294"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mn-lt"/>
              </a:defRPr>
            </a:lvl1pPr>
          </a:lstStyle>
          <a:p>
            <a:fld id="{C2F2CF28-006E-430E-B8CF-E4BFFBB8D071}"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614020071"/>
      </p:ext>
    </p:extLst>
  </p:cSld>
  <p:clrMap bg1="lt1" tx1="dk1" bg2="lt2" tx2="dk2" accent1="accent1" accent2="accent2" accent3="accent3" accent4="accent4" accent5="accent5" accent6="accent6" hlink="hlink" folHlink="folHlink"/>
  <p:sldLayoutIdLst>
    <p:sldLayoutId id="2147483693" r:id="rId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pitchFamily="18" charset="0"/>
        </a:defRPr>
      </a:lvl2pPr>
      <a:lvl3pPr algn="ctr" rtl="0" fontAlgn="base">
        <a:spcBef>
          <a:spcPct val="0"/>
        </a:spcBef>
        <a:spcAft>
          <a:spcPct val="0"/>
        </a:spcAft>
        <a:defRPr sz="4400">
          <a:solidFill>
            <a:schemeClr val="tx2"/>
          </a:solidFill>
          <a:latin typeface="Times New Roman" pitchFamily="18" charset="0"/>
        </a:defRPr>
      </a:lvl3pPr>
      <a:lvl4pPr algn="ctr" rtl="0" fontAlgn="base">
        <a:spcBef>
          <a:spcPct val="0"/>
        </a:spcBef>
        <a:spcAft>
          <a:spcPct val="0"/>
        </a:spcAft>
        <a:defRPr sz="4400">
          <a:solidFill>
            <a:schemeClr val="tx2"/>
          </a:solidFill>
          <a:latin typeface="Times New Roman" pitchFamily="18" charset="0"/>
        </a:defRPr>
      </a:lvl4pPr>
      <a:lvl5pPr algn="ctr" rtl="0" fontAlgn="base">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Meiryo" pitchFamily="34" charset="-128"/>
              </a:defRPr>
            </a:lvl1pPr>
          </a:lstStyle>
          <a:p>
            <a:fld id="{4DF04245-5C43-4C89-A780-75CEA3C11B02}" type="datetimeFigureOut">
              <a:rPr lang="en-US" smtClean="0">
                <a:solidFill>
                  <a:prstClr val="black">
                    <a:tint val="75000"/>
                  </a:prstClr>
                </a:solidFill>
              </a:rPr>
              <a:pPr/>
              <a:t>2/16/2016</a:t>
            </a:fld>
            <a:endParaRPr lang="en-US"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Meiryo" pitchFamily="34" charset="-128"/>
              </a:defRPr>
            </a:lvl1pPr>
          </a:lstStyle>
          <a:p>
            <a:endParaRPr lang="en-US"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Meiryo" pitchFamily="34" charset="-128"/>
              </a:defRPr>
            </a:lvl1pPr>
          </a:lstStyle>
          <a:p>
            <a:fld id="{6ADB2705-8A49-4F73-868F-54CAC7A4D26C}"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776661170"/>
      </p:ext>
    </p:extLst>
  </p:cSld>
  <p:clrMap bg1="lt1" tx1="dk1" bg2="lt2" tx2="dk2" accent1="accent1" accent2="accent2" accent3="accent3" accent4="accent4" accent5="accent5" accent6="accent6" hlink="hlink" folHlink="folHlink"/>
  <p:sldLayoutIdLst>
    <p:sldLayoutId id="2147483695" r:id="rId1"/>
  </p:sldLayoutIdLst>
  <p:txStyles>
    <p:titleStyle>
      <a:lvl1pPr algn="ctr" defTabSz="914400" rtl="0" eaLnBrk="1" latinLnBrk="0" hangingPunct="1">
        <a:spcBef>
          <a:spcPct val="0"/>
        </a:spcBef>
        <a:buNone/>
        <a:defRPr sz="4400" kern="1200">
          <a:solidFill>
            <a:schemeClr val="tx1"/>
          </a:solidFill>
          <a:latin typeface="Meiryo" pitchFamily="34" charset="-128"/>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eiryo" pitchFamily="34" charset="-128"/>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eiryo" pitchFamily="34" charset="-128"/>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eiryo" pitchFamily="34" charset="-128"/>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eiryo" pitchFamily="34" charset="-128"/>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eiryo" pitchFamily="34" charset="-128"/>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DE4490-8615-49FA-AAF4-474C18F962EC}" type="datetimeFigureOut">
              <a:rPr lang="en-US" smtClean="0">
                <a:solidFill>
                  <a:prstClr val="black">
                    <a:tint val="75000"/>
                  </a:prstClr>
                </a:solidFill>
              </a:rPr>
              <a:pPr/>
              <a:t>2/16/2016</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C3E27E-86F8-427A-A94F-1E6C7A467B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71887380"/>
      </p:ext>
    </p:extLst>
  </p:cSld>
  <p:clrMap bg1="lt1" tx1="dk1" bg2="lt2" tx2="dk2" accent1="accent1" accent2="accent2" accent3="accent3" accent4="accent4" accent5="accent5" accent6="accent6" hlink="hlink" folHlink="folHlink"/>
  <p:sldLayoutIdLst>
    <p:sldLayoutId id="2147483697"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DE4490-8615-49FA-AAF4-474C18F962EC}" type="datetimeFigureOut">
              <a:rPr lang="en-US" smtClean="0">
                <a:solidFill>
                  <a:prstClr val="black">
                    <a:tint val="75000"/>
                  </a:prstClr>
                </a:solidFill>
              </a:rPr>
              <a:pPr/>
              <a:t>2/16/2016</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C3E27E-86F8-427A-A94F-1E6C7A467B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23541740"/>
      </p:ext>
    </p:extLst>
  </p:cSld>
  <p:clrMap bg1="lt1" tx1="dk1" bg2="lt2" tx2="dk2" accent1="accent1" accent2="accent2" accent3="accent3" accent4="accent4" accent5="accent5" accent6="accent6" hlink="hlink" folHlink="folHlink"/>
  <p:sldLayoutIdLst>
    <p:sldLayoutId id="2147483699"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DE4490-8615-49FA-AAF4-474C18F962EC}" type="datetimeFigureOut">
              <a:rPr lang="en-US" smtClean="0">
                <a:solidFill>
                  <a:prstClr val="black">
                    <a:tint val="75000"/>
                  </a:prstClr>
                </a:solidFill>
              </a:rPr>
              <a:pPr/>
              <a:t>2/16/2016</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C3E27E-86F8-427A-A94F-1E6C7A467B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0742536"/>
      </p:ext>
    </p:extLst>
  </p:cSld>
  <p:clrMap bg1="lt1" tx1="dk1" bg2="lt2" tx2="dk2" accent1="accent1" accent2="accent2" accent3="accent3" accent4="accent4" accent5="accent5" accent6="accent6" hlink="hlink" folHlink="folHlink"/>
  <p:sldLayoutIdLst>
    <p:sldLayoutId id="2147483701"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Meiryo" pitchFamily="34" charset="-128"/>
              </a:defRPr>
            </a:lvl1pPr>
          </a:lstStyle>
          <a:p>
            <a:pPr defTabSz="457200"/>
            <a:fld id="{688300D1-4695-A847-A248-08D89A56E7BF}" type="datetimeFigureOut">
              <a:rPr lang="en-US" smtClean="0">
                <a:solidFill>
                  <a:prstClr val="black">
                    <a:tint val="75000"/>
                  </a:prstClr>
                </a:solidFill>
              </a:rPr>
              <a:pPr defTabSz="457200"/>
              <a:t>2/16/2016</a:t>
            </a:fld>
            <a:endParaRPr lang="en-US"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Meiryo" pitchFamily="34" charset="-128"/>
              </a:defRPr>
            </a:lvl1pPr>
          </a:lstStyle>
          <a:p>
            <a:pPr defTabSz="457200"/>
            <a:endParaRPr lang="en-US"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Meiryo" pitchFamily="34" charset="-128"/>
              </a:defRPr>
            </a:lvl1pPr>
          </a:lstStyle>
          <a:p>
            <a:pPr defTabSz="457200"/>
            <a:fld id="{EE058E64-80DD-0A4D-B763-9063EA69A12D}"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4032862519"/>
      </p:ext>
    </p:extLst>
  </p:cSld>
  <p:clrMap bg1="lt1" tx1="dk1" bg2="lt2" tx2="dk2" accent1="accent1" accent2="accent2" accent3="accent3" accent4="accent4" accent5="accent5" accent6="accent6" hlink="hlink" folHlink="folHlink"/>
  <p:sldLayoutIdLst>
    <p:sldLayoutId id="2147483703" r:id="rId1"/>
  </p:sldLayoutIdLst>
  <p:txStyles>
    <p:titleStyle>
      <a:lvl1pPr algn="ctr" defTabSz="457200" rtl="0" eaLnBrk="1" latinLnBrk="0" hangingPunct="1">
        <a:spcBef>
          <a:spcPct val="0"/>
        </a:spcBef>
        <a:buNone/>
        <a:defRPr sz="4400" kern="1200">
          <a:solidFill>
            <a:schemeClr val="tx1"/>
          </a:solidFill>
          <a:latin typeface="Meiryo" pitchFamily="34" charset="-128"/>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eiryo" pitchFamily="34" charset="-128"/>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eiryo" pitchFamily="34" charset="-128"/>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eiryo" pitchFamily="34" charset="-128"/>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eiryo" pitchFamily="34" charset="-128"/>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eiryo" pitchFamily="34" charset="-128"/>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jpeg"/><Relationship Id="rId12"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jpeg"/><Relationship Id="rId11" Type="http://schemas.openxmlformats.org/officeDocument/2006/relationships/image" Target="../media/image10.png"/><Relationship Id="rId5" Type="http://schemas.openxmlformats.org/officeDocument/2006/relationships/image" Target="../media/image4.tiff"/><Relationship Id="rId10" Type="http://schemas.openxmlformats.org/officeDocument/2006/relationships/image" Target="../media/image9.jpeg"/><Relationship Id="rId4" Type="http://schemas.openxmlformats.org/officeDocument/2006/relationships/image" Target="../media/image3.pn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image" Target="../media/image15.jpeg"/><Relationship Id="rId5" Type="http://schemas.microsoft.com/office/2007/relationships/hdphoto" Target="../media/hdphoto1.wdp"/><Relationship Id="rId4" Type="http://schemas.openxmlformats.org/officeDocument/2006/relationships/image" Target="../media/image14.png"/></Relationships>
</file>

<file path=ppt/slides/_rels/slide3.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microsoft.com/office/2007/relationships/hdphoto" Target="../media/hdphoto1.wdp"/><Relationship Id="rId5" Type="http://schemas.openxmlformats.org/officeDocument/2006/relationships/image" Target="../media/image14.png"/><Relationship Id="rId4" Type="http://schemas.openxmlformats.org/officeDocument/2006/relationships/image" Target="../media/image16.png"/><Relationship Id="rId9" Type="http://schemas.openxmlformats.org/officeDocument/2006/relationships/image" Target="../media/image19.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0.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1.xml"/><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0.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17.xml"/><Relationship Id="rId5" Type="http://schemas.openxmlformats.org/officeDocument/2006/relationships/image" Target="../media/image30.jpe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7.xml"/><Relationship Id="rId5" Type="http://schemas.openxmlformats.org/officeDocument/2006/relationships/image" Target="../media/image34.jpeg"/><Relationship Id="rId4" Type="http://schemas.openxmlformats.org/officeDocument/2006/relationships/image" Target="../media/image33.jp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wmv"/><Relationship Id="rId1" Type="http://schemas.microsoft.com/office/2007/relationships/media" Target="../media/media3.wmv"/><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2.xml"/><Relationship Id="rId1" Type="http://schemas.openxmlformats.org/officeDocument/2006/relationships/slideLayout" Target="../slideLayouts/slideLayout22.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16.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42.png"/></Relationships>
</file>

<file path=ppt/slides/_rels/slide18.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44.png"/><Relationship Id="rId4" Type="http://schemas.openxmlformats.org/officeDocument/2006/relationships/notesSlide" Target="../notesSlides/notesSlide14.xml"/></Relationships>
</file>

<file path=ppt/slides/_rels/slide20.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7.jpeg"/><Relationship Id="rId4" Type="http://schemas.openxmlformats.org/officeDocument/2006/relationships/image" Target="../media/image49.png"/></Relationships>
</file>

<file path=ppt/slides/_rels/slide2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52.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53.png"/></Relationships>
</file>

<file path=ppt/slides/_rels/slide27.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20.xml"/><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2" Type="http://schemas.openxmlformats.org/officeDocument/2006/relationships/image" Target="../media/image57.jpg"/><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5" name="Picture 4" descr="Nicklin_single"/>
          <p:cNvPicPr>
            <a:picLocks noChangeAspect="1" noChangeArrowheads="1"/>
          </p:cNvPicPr>
          <p:nvPr/>
        </p:nvPicPr>
        <p:blipFill>
          <a:blip r:embed="rId3" cstate="screen"/>
          <a:srcRect/>
          <a:stretch>
            <a:fillRect/>
          </a:stretch>
        </p:blipFill>
        <p:spPr bwMode="auto">
          <a:xfrm>
            <a:off x="-152400" y="0"/>
            <a:ext cx="9296400" cy="6972300"/>
          </a:xfrm>
          <a:prstGeom prst="rect">
            <a:avLst/>
          </a:prstGeom>
          <a:noFill/>
          <a:ln w="9525">
            <a:noFill/>
            <a:miter lim="800000"/>
            <a:headEnd/>
            <a:tailEnd/>
          </a:ln>
        </p:spPr>
      </p:pic>
      <p:sp>
        <p:nvSpPr>
          <p:cNvPr id="13314" name="Rectangle 2"/>
          <p:cNvSpPr>
            <a:spLocks noGrp="1" noChangeArrowheads="1"/>
          </p:cNvSpPr>
          <p:nvPr>
            <p:ph type="title" sz="quarter"/>
          </p:nvPr>
        </p:nvSpPr>
        <p:spPr>
          <a:xfrm>
            <a:off x="533400" y="-457200"/>
            <a:ext cx="8077200" cy="2286000"/>
          </a:xfrm>
        </p:spPr>
        <p:txBody>
          <a:bodyPr/>
          <a:lstStyle/>
          <a:p>
            <a:r>
              <a:rPr lang="en-US" sz="2000" b="1" dirty="0">
                <a:solidFill>
                  <a:srgbClr val="FFFF00"/>
                </a:solidFill>
                <a:latin typeface="Meiryo" pitchFamily="34" charset="-128"/>
              </a:rPr>
              <a:t> </a:t>
            </a:r>
            <a:r>
              <a:rPr lang="en-US" sz="2000" b="1" dirty="0" smtClean="0">
                <a:solidFill>
                  <a:srgbClr val="FFFF00"/>
                </a:solidFill>
                <a:latin typeface="Meiryo" pitchFamily="34" charset="-128"/>
              </a:rPr>
              <a:t>Sperm Whale Depredation: </a:t>
            </a:r>
            <a:br>
              <a:rPr lang="en-US" sz="2000" b="1" dirty="0" smtClean="0">
                <a:solidFill>
                  <a:srgbClr val="FFFF00"/>
                </a:solidFill>
                <a:latin typeface="Meiryo" pitchFamily="34" charset="-128"/>
              </a:rPr>
            </a:br>
            <a:r>
              <a:rPr lang="en-US" sz="2000" b="1" dirty="0" smtClean="0">
                <a:solidFill>
                  <a:srgbClr val="FFFF00"/>
                </a:solidFill>
                <a:latin typeface="Meiryo" pitchFamily="34" charset="-128"/>
              </a:rPr>
              <a:t>Searching for Solutions to An Expanding Problem</a:t>
            </a:r>
            <a:endParaRPr lang="en-US" sz="2000" b="1" dirty="0">
              <a:solidFill>
                <a:srgbClr val="FFFF00"/>
              </a:solidFill>
              <a:latin typeface="Meiryo" pitchFamily="34" charset="-128"/>
            </a:endParaRPr>
          </a:p>
        </p:txBody>
      </p:sp>
      <p:pic>
        <p:nvPicPr>
          <p:cNvPr id="13326" name="Picture 14" descr="sfos1"/>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696069" y="6219064"/>
            <a:ext cx="427973" cy="390525"/>
          </a:xfrm>
          <a:prstGeom prst="rect">
            <a:avLst/>
          </a:prstGeom>
          <a:noFill/>
        </p:spPr>
      </p:pic>
      <p:pic>
        <p:nvPicPr>
          <p:cNvPr id="10" name="Picture 9" descr="UAS LEC LOGO VERT cmyk 300 dpi.tif"/>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8112616" y="6245715"/>
            <a:ext cx="497984" cy="395294"/>
          </a:xfrm>
          <a:prstGeom prst="rect">
            <a:avLst/>
          </a:prstGeom>
        </p:spPr>
      </p:pic>
      <p:pic>
        <p:nvPicPr>
          <p:cNvPr id="11" name="Picture 10" descr="scripps logo.jpg"/>
          <p:cNvPicPr>
            <a:picLocks noChangeAspect="1"/>
          </p:cNvPicPr>
          <p:nvPr/>
        </p:nvPicPr>
        <p:blipFill>
          <a:blip r:embed="rId6" cstate="screen"/>
          <a:stretch>
            <a:fillRect/>
          </a:stretch>
        </p:blipFill>
        <p:spPr>
          <a:xfrm>
            <a:off x="5486399" y="6265179"/>
            <a:ext cx="338051" cy="381000"/>
          </a:xfrm>
          <a:prstGeom prst="rect">
            <a:avLst/>
          </a:prstGeom>
        </p:spPr>
      </p:pic>
      <p:pic>
        <p:nvPicPr>
          <p:cNvPr id="12" name="Picture 11" descr="noaa_logo.jpg"/>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925547" y="6262889"/>
            <a:ext cx="381000" cy="381000"/>
          </a:xfrm>
          <a:prstGeom prst="rect">
            <a:avLst/>
          </a:prstGeom>
        </p:spPr>
      </p:pic>
      <p:pic>
        <p:nvPicPr>
          <p:cNvPr id="13" name="Picture 12" descr="ALFA-masthead-lady-jo.jpg"/>
          <p:cNvPicPr>
            <a:picLocks noChangeAspect="1"/>
          </p:cNvPicPr>
          <p:nvPr/>
        </p:nvPicPr>
        <p:blipFill>
          <a:blip r:embed="rId8" cstate="screen"/>
          <a:stretch>
            <a:fillRect/>
          </a:stretch>
        </p:blipFill>
        <p:spPr>
          <a:xfrm>
            <a:off x="2291760" y="6262889"/>
            <a:ext cx="1785950" cy="431605"/>
          </a:xfrm>
          <a:prstGeom prst="rect">
            <a:avLst/>
          </a:prstGeom>
        </p:spPr>
      </p:pic>
      <p:pic>
        <p:nvPicPr>
          <p:cNvPr id="14" name="Picture 4" descr="http://sitkasoundsciencecenter.org/images/SSSC_LogoWithType.jpg"/>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6207513" y="6204101"/>
            <a:ext cx="476020" cy="499800"/>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p:cNvGrpSpPr/>
          <p:nvPr/>
        </p:nvGrpSpPr>
        <p:grpSpPr>
          <a:xfrm>
            <a:off x="-18107" y="3302000"/>
            <a:ext cx="9195571" cy="3044891"/>
            <a:chOff x="-18107" y="1524000"/>
            <a:chExt cx="9195571" cy="3044891"/>
          </a:xfrm>
        </p:grpSpPr>
        <p:sp>
          <p:nvSpPr>
            <p:cNvPr id="13321" name="Text Box 9"/>
            <p:cNvSpPr txBox="1">
              <a:spLocks noChangeArrowheads="1"/>
            </p:cNvSpPr>
            <p:nvPr/>
          </p:nvSpPr>
          <p:spPr bwMode="auto">
            <a:xfrm>
              <a:off x="-18107" y="1524000"/>
              <a:ext cx="4745966" cy="2927230"/>
            </a:xfrm>
            <a:prstGeom prst="rect">
              <a:avLst/>
            </a:prstGeom>
            <a:noFill/>
            <a:ln w="9525">
              <a:noFill/>
              <a:miter lim="800000"/>
              <a:headEnd/>
              <a:tailEnd/>
            </a:ln>
            <a:effectLst/>
          </p:spPr>
          <p:txBody>
            <a:bodyPr wrap="square">
              <a:noAutofit/>
            </a:bodyPr>
            <a:lstStyle/>
            <a:p>
              <a:pPr algn="ctr" fontAlgn="base">
                <a:spcBef>
                  <a:spcPct val="0"/>
                </a:spcBef>
                <a:spcAft>
                  <a:spcPct val="0"/>
                </a:spcAft>
              </a:pPr>
              <a:r>
                <a:rPr lang="en-US" sz="1400" b="1" dirty="0" smtClean="0">
                  <a:solidFill>
                    <a:srgbClr val="FFFFFF"/>
                  </a:solidFill>
                  <a:latin typeface="Meiryo" pitchFamily="34" charset="-128"/>
                </a:rPr>
                <a:t>Russ </a:t>
              </a:r>
              <a:r>
                <a:rPr lang="en-US" sz="1400" b="1" dirty="0">
                  <a:solidFill>
                    <a:srgbClr val="FFFFFF"/>
                  </a:solidFill>
                  <a:latin typeface="Meiryo" pitchFamily="34" charset="-128"/>
                </a:rPr>
                <a:t>Andrews</a:t>
              </a:r>
            </a:p>
            <a:p>
              <a:pPr algn="ctr" fontAlgn="base">
                <a:spcBef>
                  <a:spcPct val="0"/>
                </a:spcBef>
                <a:spcAft>
                  <a:spcPts val="1200"/>
                </a:spcAft>
              </a:pPr>
              <a:r>
                <a:rPr lang="en-US" sz="1100" dirty="0">
                  <a:solidFill>
                    <a:srgbClr val="FFFFFF"/>
                  </a:solidFill>
                  <a:latin typeface="Meiryo" pitchFamily="34" charset="-128"/>
                </a:rPr>
                <a:t>Alaska </a:t>
              </a:r>
              <a:r>
                <a:rPr lang="en-US" sz="1100" dirty="0" err="1">
                  <a:solidFill>
                    <a:srgbClr val="FFFFFF"/>
                  </a:solidFill>
                  <a:latin typeface="Meiryo" pitchFamily="34" charset="-128"/>
                </a:rPr>
                <a:t>SeaLife</a:t>
              </a:r>
              <a:r>
                <a:rPr lang="en-US" sz="1100" dirty="0">
                  <a:solidFill>
                    <a:srgbClr val="FFFFFF"/>
                  </a:solidFill>
                  <a:latin typeface="Meiryo" pitchFamily="34" charset="-128"/>
                </a:rPr>
                <a:t> Center and the University of Alaska </a:t>
              </a:r>
              <a:r>
                <a:rPr lang="en-US" sz="1100" dirty="0" smtClean="0">
                  <a:solidFill>
                    <a:srgbClr val="FFFFFF"/>
                  </a:solidFill>
                  <a:latin typeface="Meiryo" pitchFamily="34" charset="-128"/>
                </a:rPr>
                <a:t>Fairbanks</a:t>
              </a:r>
              <a:endParaRPr lang="en-US" sz="1100" dirty="0">
                <a:solidFill>
                  <a:srgbClr val="FFFFFF"/>
                </a:solidFill>
                <a:latin typeface="Meiryo" pitchFamily="34" charset="-128"/>
              </a:endParaRPr>
            </a:p>
            <a:p>
              <a:pPr algn="ctr" fontAlgn="base">
                <a:spcBef>
                  <a:spcPct val="0"/>
                </a:spcBef>
                <a:spcAft>
                  <a:spcPct val="0"/>
                </a:spcAft>
              </a:pPr>
              <a:r>
                <a:rPr lang="en-US" sz="1400" b="1" dirty="0" smtClean="0">
                  <a:solidFill>
                    <a:srgbClr val="FFFFFF"/>
                  </a:solidFill>
                  <a:latin typeface="Meiryo" pitchFamily="34" charset="-128"/>
                </a:rPr>
                <a:t>Linda </a:t>
              </a:r>
              <a:r>
                <a:rPr lang="en-US" sz="1400" b="1" dirty="0" err="1" smtClean="0">
                  <a:solidFill>
                    <a:srgbClr val="FFFFFF"/>
                  </a:solidFill>
                  <a:latin typeface="Meiryo" pitchFamily="34" charset="-128"/>
                </a:rPr>
                <a:t>Behnken</a:t>
              </a:r>
              <a:r>
                <a:rPr lang="en-US" sz="1400" b="1" dirty="0" smtClean="0">
                  <a:solidFill>
                    <a:srgbClr val="FFFFFF"/>
                  </a:solidFill>
                  <a:latin typeface="Meiryo" pitchFamily="34" charset="-128"/>
                </a:rPr>
                <a:t> &amp; Dan </a:t>
              </a:r>
              <a:r>
                <a:rPr lang="en-US" sz="1400" b="1" dirty="0" err="1" smtClean="0">
                  <a:solidFill>
                    <a:srgbClr val="FFFFFF"/>
                  </a:solidFill>
                  <a:latin typeface="Meiryo" pitchFamily="34" charset="-128"/>
                </a:rPr>
                <a:t>Falvey</a:t>
              </a:r>
              <a:endParaRPr lang="en-US" sz="1400" b="1" dirty="0" smtClean="0">
                <a:solidFill>
                  <a:srgbClr val="FFFFFF"/>
                </a:solidFill>
                <a:latin typeface="Meiryo" pitchFamily="34" charset="-128"/>
              </a:endParaRPr>
            </a:p>
            <a:p>
              <a:pPr algn="ctr" fontAlgn="base">
                <a:spcBef>
                  <a:spcPct val="0"/>
                </a:spcBef>
                <a:spcAft>
                  <a:spcPts val="1200"/>
                </a:spcAft>
              </a:pPr>
              <a:r>
                <a:rPr lang="en-US" sz="1100" dirty="0" smtClean="0">
                  <a:solidFill>
                    <a:srgbClr val="FFFFFF"/>
                  </a:solidFill>
                  <a:latin typeface="Meiryo" pitchFamily="34" charset="-128"/>
                </a:rPr>
                <a:t>Alaska Longline Fishermen's Association</a:t>
              </a:r>
              <a:endParaRPr lang="en-US" sz="1100" b="1" dirty="0" smtClean="0">
                <a:solidFill>
                  <a:srgbClr val="FFFFFF"/>
                </a:solidFill>
                <a:latin typeface="Meiryo" pitchFamily="34" charset="-128"/>
              </a:endParaRPr>
            </a:p>
            <a:p>
              <a:pPr algn="ctr" fontAlgn="base">
                <a:spcBef>
                  <a:spcPct val="0"/>
                </a:spcBef>
                <a:spcAft>
                  <a:spcPct val="0"/>
                </a:spcAft>
              </a:pPr>
              <a:r>
                <a:rPr lang="en-US" sz="1400" b="1" dirty="0" smtClean="0">
                  <a:solidFill>
                    <a:srgbClr val="FFFFFF"/>
                  </a:solidFill>
                  <a:latin typeface="Meiryo" pitchFamily="34" charset="-128"/>
                </a:rPr>
                <a:t>Kristen Green</a:t>
              </a:r>
            </a:p>
            <a:p>
              <a:pPr algn="ctr" fontAlgn="base">
                <a:spcBef>
                  <a:spcPct val="0"/>
                </a:spcBef>
                <a:spcAft>
                  <a:spcPts val="1200"/>
                </a:spcAft>
              </a:pPr>
              <a:r>
                <a:rPr lang="en-US" sz="1100" dirty="0" smtClean="0">
                  <a:solidFill>
                    <a:srgbClr val="FFFFFF"/>
                  </a:solidFill>
                  <a:latin typeface="Meiryo" pitchFamily="34" charset="-128"/>
                </a:rPr>
                <a:t>Alaska Department of Fish &amp; Game </a:t>
              </a:r>
            </a:p>
            <a:p>
              <a:pPr algn="ctr" fontAlgn="base">
                <a:spcBef>
                  <a:spcPct val="0"/>
                </a:spcBef>
                <a:spcAft>
                  <a:spcPct val="0"/>
                </a:spcAft>
              </a:pPr>
              <a:r>
                <a:rPr lang="en-US" sz="1400" b="1" dirty="0" smtClean="0">
                  <a:solidFill>
                    <a:srgbClr val="FFFFFF"/>
                  </a:solidFill>
                  <a:latin typeface="Meiryo" pitchFamily="34" charset="-128"/>
                </a:rPr>
                <a:t>John Moran &amp; Chris Lunsford</a:t>
              </a:r>
            </a:p>
            <a:p>
              <a:pPr algn="ctr" fontAlgn="base">
                <a:spcBef>
                  <a:spcPct val="0"/>
                </a:spcBef>
                <a:spcAft>
                  <a:spcPts val="1200"/>
                </a:spcAft>
              </a:pPr>
              <a:r>
                <a:rPr lang="en-US" sz="1100" dirty="0" smtClean="0">
                  <a:solidFill>
                    <a:srgbClr val="FFFFFF"/>
                  </a:solidFill>
                  <a:latin typeface="Meiryo" pitchFamily="34" charset="-128"/>
                </a:rPr>
                <a:t>Ted Stevens Marine Research Institute, NOAA Fisheries</a:t>
              </a:r>
            </a:p>
            <a:p>
              <a:pPr algn="ctr" fontAlgn="base">
                <a:spcBef>
                  <a:spcPct val="0"/>
                </a:spcBef>
                <a:spcAft>
                  <a:spcPct val="0"/>
                </a:spcAft>
              </a:pPr>
              <a:r>
                <a:rPr lang="en-US" sz="1400" b="1" dirty="0" smtClean="0">
                  <a:solidFill>
                    <a:srgbClr val="FFFFFF"/>
                  </a:solidFill>
                  <a:latin typeface="Meiryo" pitchFamily="34" charset="-128"/>
                </a:rPr>
                <a:t>Aaron </a:t>
              </a:r>
              <a:r>
                <a:rPr lang="en-US" sz="1400" b="1" dirty="0">
                  <a:solidFill>
                    <a:srgbClr val="FFFFFF"/>
                  </a:solidFill>
                  <a:latin typeface="Meiryo" pitchFamily="34" charset="-128"/>
                </a:rPr>
                <a:t>M. Thode</a:t>
              </a:r>
            </a:p>
            <a:p>
              <a:pPr algn="ctr" fontAlgn="base">
                <a:spcBef>
                  <a:spcPct val="0"/>
                </a:spcBef>
                <a:spcAft>
                  <a:spcPts val="1200"/>
                </a:spcAft>
              </a:pPr>
              <a:r>
                <a:rPr lang="en-US" sz="1100" dirty="0">
                  <a:solidFill>
                    <a:srgbClr val="FFFFFF"/>
                  </a:solidFill>
                  <a:latin typeface="Meiryo" pitchFamily="34" charset="-128"/>
                </a:rPr>
                <a:t>Scripps Institution of </a:t>
              </a:r>
              <a:r>
                <a:rPr lang="en-US" sz="1100" dirty="0" smtClean="0">
                  <a:solidFill>
                    <a:srgbClr val="FFFFFF"/>
                  </a:solidFill>
                  <a:latin typeface="Meiryo" pitchFamily="34" charset="-128"/>
                </a:rPr>
                <a:t>Oceanography</a:t>
              </a:r>
            </a:p>
            <a:p>
              <a:pPr algn="ctr" fontAlgn="base">
                <a:lnSpc>
                  <a:spcPct val="120000"/>
                </a:lnSpc>
                <a:spcBef>
                  <a:spcPct val="0"/>
                </a:spcBef>
                <a:spcAft>
                  <a:spcPct val="0"/>
                </a:spcAft>
              </a:pPr>
              <a:endParaRPr lang="en-US" sz="1400" dirty="0">
                <a:solidFill>
                  <a:srgbClr val="FFFFFF"/>
                </a:solidFill>
                <a:latin typeface="Meiryo" pitchFamily="34" charset="-128"/>
              </a:endParaRPr>
            </a:p>
            <a:p>
              <a:pPr algn="ctr" fontAlgn="base">
                <a:lnSpc>
                  <a:spcPct val="120000"/>
                </a:lnSpc>
                <a:spcBef>
                  <a:spcPct val="0"/>
                </a:spcBef>
                <a:spcAft>
                  <a:spcPct val="0"/>
                </a:spcAft>
              </a:pPr>
              <a:endParaRPr lang="en-US" sz="1600" dirty="0">
                <a:solidFill>
                  <a:srgbClr val="FFFFFF"/>
                </a:solidFill>
                <a:latin typeface="Meiryo" pitchFamily="34" charset="-128"/>
              </a:endParaRPr>
            </a:p>
          </p:txBody>
        </p:sp>
        <p:sp>
          <p:nvSpPr>
            <p:cNvPr id="16" name="Text Box 9"/>
            <p:cNvSpPr txBox="1">
              <a:spLocks noChangeArrowheads="1"/>
            </p:cNvSpPr>
            <p:nvPr/>
          </p:nvSpPr>
          <p:spPr bwMode="auto">
            <a:xfrm>
              <a:off x="4431498" y="1524000"/>
              <a:ext cx="4745966" cy="3044891"/>
            </a:xfrm>
            <a:prstGeom prst="rect">
              <a:avLst/>
            </a:prstGeom>
            <a:noFill/>
            <a:ln w="9525">
              <a:noFill/>
              <a:miter lim="800000"/>
              <a:headEnd/>
              <a:tailEnd/>
            </a:ln>
            <a:effectLst/>
          </p:spPr>
          <p:txBody>
            <a:bodyPr wrap="square">
              <a:noAutofit/>
            </a:bodyPr>
            <a:lstStyle/>
            <a:p>
              <a:pPr algn="ctr" fontAlgn="base">
                <a:spcBef>
                  <a:spcPct val="0"/>
                </a:spcBef>
              </a:pPr>
              <a:r>
                <a:rPr lang="en-US" sz="1400" b="1" dirty="0" smtClean="0">
                  <a:solidFill>
                    <a:srgbClr val="FFFFFF"/>
                  </a:solidFill>
                  <a:latin typeface="Meiryo" pitchFamily="34" charset="-128"/>
                </a:rPr>
                <a:t>Tory O’Connell</a:t>
              </a:r>
              <a:endParaRPr lang="en-US" sz="1050" b="1" dirty="0" smtClean="0">
                <a:solidFill>
                  <a:srgbClr val="FFFFFF"/>
                </a:solidFill>
                <a:latin typeface="Meiryo" pitchFamily="34" charset="-128"/>
              </a:endParaRPr>
            </a:p>
            <a:p>
              <a:pPr algn="ctr" fontAlgn="base">
                <a:spcBef>
                  <a:spcPct val="0"/>
                </a:spcBef>
                <a:spcAft>
                  <a:spcPts val="1200"/>
                </a:spcAft>
              </a:pPr>
              <a:r>
                <a:rPr lang="en-US" sz="1100" dirty="0" smtClean="0">
                  <a:solidFill>
                    <a:srgbClr val="FFFFFF"/>
                  </a:solidFill>
                  <a:latin typeface="Meiryo" pitchFamily="34" charset="-128"/>
                </a:rPr>
                <a:t>Sitka Sound Science Center</a:t>
              </a:r>
            </a:p>
            <a:p>
              <a:pPr algn="ctr" fontAlgn="base">
                <a:spcBef>
                  <a:spcPct val="0"/>
                </a:spcBef>
              </a:pPr>
              <a:r>
                <a:rPr lang="en-US" sz="1400" b="1" dirty="0" smtClean="0">
                  <a:solidFill>
                    <a:srgbClr val="FFFFFF"/>
                  </a:solidFill>
                  <a:latin typeface="Meiryo" pitchFamily="34" charset="-128"/>
                </a:rPr>
                <a:t>Greg </a:t>
              </a:r>
              <a:r>
                <a:rPr lang="en-US" sz="1400" b="1" dirty="0" err="1" smtClean="0">
                  <a:solidFill>
                    <a:srgbClr val="FFFFFF"/>
                  </a:solidFill>
                  <a:latin typeface="Meiryo" pitchFamily="34" charset="-128"/>
                </a:rPr>
                <a:t>Schorr</a:t>
              </a:r>
              <a:endParaRPr lang="en-US" sz="1400" b="1" dirty="0" smtClean="0">
                <a:solidFill>
                  <a:srgbClr val="FFFFFF"/>
                </a:solidFill>
                <a:latin typeface="Meiryo" pitchFamily="34" charset="-128"/>
              </a:endParaRPr>
            </a:p>
            <a:p>
              <a:pPr algn="ctr" fontAlgn="base">
                <a:spcBef>
                  <a:spcPct val="0"/>
                </a:spcBef>
                <a:spcAft>
                  <a:spcPts val="1200"/>
                </a:spcAft>
              </a:pPr>
              <a:r>
                <a:rPr lang="en-US" sz="1100" dirty="0" smtClean="0">
                  <a:solidFill>
                    <a:srgbClr val="FFFFFF"/>
                  </a:solidFill>
                  <a:latin typeface="Meiryo" pitchFamily="34" charset="-128"/>
                </a:rPr>
                <a:t>Cascadia Research Collective</a:t>
              </a:r>
            </a:p>
            <a:p>
              <a:pPr algn="ctr" fontAlgn="base">
                <a:spcBef>
                  <a:spcPct val="0"/>
                </a:spcBef>
                <a:spcAft>
                  <a:spcPct val="0"/>
                </a:spcAft>
              </a:pPr>
              <a:r>
                <a:rPr lang="en-US" sz="1400" b="1" dirty="0">
                  <a:solidFill>
                    <a:srgbClr val="FFFFFF"/>
                  </a:solidFill>
                  <a:latin typeface="Meiryo" pitchFamily="34" charset="-128"/>
                </a:rPr>
                <a:t>Jan </a:t>
              </a:r>
              <a:r>
                <a:rPr lang="en-US" sz="1400" b="1" dirty="0" err="1">
                  <a:solidFill>
                    <a:srgbClr val="FFFFFF"/>
                  </a:solidFill>
                  <a:latin typeface="Meiryo" pitchFamily="34" charset="-128"/>
                </a:rPr>
                <a:t>Straley</a:t>
              </a:r>
              <a:endParaRPr lang="en-US" sz="1400" b="1" dirty="0">
                <a:solidFill>
                  <a:srgbClr val="FFFFFF"/>
                </a:solidFill>
                <a:latin typeface="Meiryo" pitchFamily="34" charset="-128"/>
              </a:endParaRPr>
            </a:p>
            <a:p>
              <a:pPr algn="ctr" fontAlgn="base">
                <a:spcBef>
                  <a:spcPct val="0"/>
                </a:spcBef>
                <a:spcAft>
                  <a:spcPts val="1200"/>
                </a:spcAft>
              </a:pPr>
              <a:r>
                <a:rPr lang="en-US" sz="1100" dirty="0">
                  <a:solidFill>
                    <a:srgbClr val="FFFFFF"/>
                  </a:solidFill>
                  <a:latin typeface="Meiryo" pitchFamily="34" charset="-128"/>
                </a:rPr>
                <a:t>University of Alaska Southeast, Sitka, AK</a:t>
              </a:r>
            </a:p>
            <a:p>
              <a:pPr algn="ctr" fontAlgn="base">
                <a:spcBef>
                  <a:spcPct val="0"/>
                </a:spcBef>
              </a:pPr>
              <a:r>
                <a:rPr lang="en-US" sz="1400" b="1" dirty="0" smtClean="0">
                  <a:solidFill>
                    <a:srgbClr val="FFFFFF"/>
                  </a:solidFill>
                  <a:latin typeface="Meiryo" pitchFamily="34" charset="-128"/>
                </a:rPr>
                <a:t>Andy Szabo</a:t>
              </a:r>
            </a:p>
            <a:p>
              <a:pPr algn="ctr" fontAlgn="base">
                <a:lnSpc>
                  <a:spcPct val="120000"/>
                </a:lnSpc>
                <a:spcBef>
                  <a:spcPct val="0"/>
                </a:spcBef>
                <a:spcAft>
                  <a:spcPts val="1200"/>
                </a:spcAft>
              </a:pPr>
              <a:r>
                <a:rPr lang="en-US" sz="1100" dirty="0" smtClean="0">
                  <a:solidFill>
                    <a:srgbClr val="FFFFFF"/>
                  </a:solidFill>
                  <a:latin typeface="Meiryo" pitchFamily="34" charset="-128"/>
                </a:rPr>
                <a:t>Alaska Whale Foundation</a:t>
              </a:r>
            </a:p>
            <a:p>
              <a:pPr algn="ctr" fontAlgn="base">
                <a:lnSpc>
                  <a:spcPct val="120000"/>
                </a:lnSpc>
                <a:spcBef>
                  <a:spcPct val="0"/>
                </a:spcBef>
              </a:pPr>
              <a:r>
                <a:rPr lang="en-US" sz="1400" b="1" dirty="0" smtClean="0">
                  <a:solidFill>
                    <a:srgbClr val="FFFFFF"/>
                  </a:solidFill>
                  <a:latin typeface="Meiryo" pitchFamily="34" charset="-128"/>
                </a:rPr>
                <a:t>Lauren Wild</a:t>
              </a:r>
            </a:p>
            <a:p>
              <a:pPr algn="ctr" fontAlgn="base">
                <a:lnSpc>
                  <a:spcPct val="120000"/>
                </a:lnSpc>
                <a:spcBef>
                  <a:spcPct val="0"/>
                </a:spcBef>
                <a:spcAft>
                  <a:spcPts val="1200"/>
                </a:spcAft>
              </a:pPr>
              <a:r>
                <a:rPr lang="en-US" sz="1100" dirty="0" smtClean="0">
                  <a:solidFill>
                    <a:srgbClr val="FFFFFF"/>
                  </a:solidFill>
                  <a:latin typeface="Meiryo" pitchFamily="34" charset="-128"/>
                </a:rPr>
                <a:t>University of Alaska Fairbanks</a:t>
              </a:r>
            </a:p>
            <a:p>
              <a:pPr algn="ctr" fontAlgn="base">
                <a:lnSpc>
                  <a:spcPct val="120000"/>
                </a:lnSpc>
                <a:spcBef>
                  <a:spcPct val="0"/>
                </a:spcBef>
                <a:spcAft>
                  <a:spcPct val="0"/>
                </a:spcAft>
              </a:pPr>
              <a:endParaRPr lang="en-US" sz="1400" dirty="0">
                <a:solidFill>
                  <a:srgbClr val="FFFFFF"/>
                </a:solidFill>
                <a:latin typeface="Meiryo" pitchFamily="34" charset="-128"/>
              </a:endParaRPr>
            </a:p>
            <a:p>
              <a:pPr algn="ctr" fontAlgn="base">
                <a:lnSpc>
                  <a:spcPct val="120000"/>
                </a:lnSpc>
                <a:spcBef>
                  <a:spcPct val="0"/>
                </a:spcBef>
                <a:spcAft>
                  <a:spcPct val="0"/>
                </a:spcAft>
              </a:pPr>
              <a:endParaRPr lang="en-US" sz="1600" dirty="0">
                <a:solidFill>
                  <a:srgbClr val="FFFFFF"/>
                </a:solidFill>
                <a:latin typeface="Meiryo" pitchFamily="34" charset="-128"/>
              </a:endParaRPr>
            </a:p>
          </p:txBody>
        </p:sp>
      </p:grpSp>
      <p:pic>
        <p:nvPicPr>
          <p:cNvPr id="1026" name="Picture 2" descr="Some species&#10;&#10;&#10;&#10;&#10;&#10;&#10;&#10; being studied by Cascadia Research Collective  (from  top left to bottom right): humpback whale, Blainville's beaked whale, blue whale, Townsend's big eared bat, false killer whale, gray whale, killer whale with harbor porpoise. All photos (c)"/>
          <p:cNvPicPr>
            <a:picLocks noChangeAspect="1" noChangeArrowheads="1"/>
          </p:cNvPicPr>
          <p:nvPr/>
        </p:nvPicPr>
        <p:blipFill rotWithShape="1">
          <a:blip r:embed="rId10" cstate="screen">
            <a:extLst>
              <a:ext uri="{28A0092B-C50C-407E-A947-70E740481C1C}">
                <a14:useLocalDpi xmlns:a14="http://schemas.microsoft.com/office/drawing/2010/main"/>
              </a:ext>
            </a:extLst>
          </a:blip>
          <a:srcRect/>
          <a:stretch/>
        </p:blipFill>
        <p:spPr bwMode="auto">
          <a:xfrm>
            <a:off x="6875498" y="6245715"/>
            <a:ext cx="991316" cy="408723"/>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67894" y="6148040"/>
            <a:ext cx="530101" cy="530101"/>
          </a:xfrm>
          <a:prstGeom prst="rect">
            <a:avLst/>
          </a:prstGeom>
        </p:spPr>
      </p:pic>
      <p:pic>
        <p:nvPicPr>
          <p:cNvPr id="4" name="Picture 3"/>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4296516" y="6245715"/>
            <a:ext cx="449179" cy="449179"/>
          </a:xfrm>
          <a:prstGeom prst="rect">
            <a:avLst/>
          </a:prstGeom>
        </p:spPr>
      </p:pic>
      <p:pic>
        <p:nvPicPr>
          <p:cNvPr id="19" name="Picture 18" descr="UAFLogo_A_286.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949323" y="6204101"/>
            <a:ext cx="527940" cy="474040"/>
          </a:xfrm>
          <a:prstGeom prst="rect">
            <a:avLst/>
          </a:prstGeom>
        </p:spPr>
      </p:pic>
      <p:sp>
        <p:nvSpPr>
          <p:cNvPr id="6" name="TextBox 5"/>
          <p:cNvSpPr txBox="1"/>
          <p:nvPr/>
        </p:nvSpPr>
        <p:spPr>
          <a:xfrm>
            <a:off x="1495517" y="1845659"/>
            <a:ext cx="6152966" cy="1215717"/>
          </a:xfrm>
          <a:prstGeom prst="rect">
            <a:avLst/>
          </a:prstGeom>
          <a:noFill/>
        </p:spPr>
        <p:txBody>
          <a:bodyPr wrap="none" rtlCol="0">
            <a:spAutoFit/>
          </a:bodyPr>
          <a:lstStyle/>
          <a:p>
            <a:pPr algn="ctr">
              <a:spcBef>
                <a:spcPct val="50000"/>
              </a:spcBef>
            </a:pPr>
            <a:r>
              <a:rPr lang="en-US" sz="2800" dirty="0" smtClean="0">
                <a:solidFill>
                  <a:srgbClr val="FFFF00"/>
                </a:solidFill>
                <a:latin typeface="Meiryo" pitchFamily="34" charset="-128"/>
              </a:rPr>
              <a:t>SEASWAP:</a:t>
            </a:r>
          </a:p>
          <a:p>
            <a:pPr algn="ctr">
              <a:spcBef>
                <a:spcPct val="50000"/>
              </a:spcBef>
            </a:pPr>
            <a:r>
              <a:rPr lang="en-US" dirty="0" smtClean="0">
                <a:solidFill>
                  <a:srgbClr val="FFFF00"/>
                </a:solidFill>
                <a:latin typeface="Meiryo" pitchFamily="34" charset="-128"/>
              </a:rPr>
              <a:t>Southeast Alaska Sperm Whale Avoidance Project</a:t>
            </a:r>
            <a:endParaRPr lang="en-US" sz="2800" dirty="0" smtClean="0">
              <a:solidFill>
                <a:srgbClr val="FFFF00"/>
              </a:solidFill>
              <a:latin typeface="Meiryo" pitchFamily="34" charset="-128"/>
            </a:endParaRPr>
          </a:p>
          <a:p>
            <a:endParaRPr lang="en-US" dirty="0"/>
          </a:p>
        </p:txBody>
      </p:sp>
    </p:spTree>
    <p:extLst>
      <p:ext uri="{BB962C8B-B14F-4D97-AF65-F5344CB8AC3E}">
        <p14:creationId xmlns:p14="http://schemas.microsoft.com/office/powerpoint/2010/main" val="2126746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2" descr="Boat-Net"/>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383144" y="636047"/>
            <a:ext cx="8361421" cy="4523363"/>
          </a:xfrm>
          <a:prstGeom prst="rect">
            <a:avLst/>
          </a:prstGeom>
          <a:noFill/>
          <a:ln w="2857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50" name="Rectangle 49"/>
          <p:cNvSpPr/>
          <p:nvPr/>
        </p:nvSpPr>
        <p:spPr>
          <a:xfrm>
            <a:off x="731263" y="1145435"/>
            <a:ext cx="1847403" cy="864334"/>
          </a:xfrm>
          <a:prstGeom prst="rect">
            <a:avLst/>
          </a:prstGeom>
          <a:solidFill>
            <a:srgbClr val="CDFEFB"/>
          </a:solidFill>
          <a:ln>
            <a:solidFill>
              <a:srgbClr val="CDFEFB"/>
            </a:solidFill>
          </a:ln>
          <a:effectLst/>
          <a:scene3d>
            <a:camera prst="orthographicFront">
              <a:rot lat="0" lon="0" rev="0"/>
            </a:camera>
            <a:lightRig rig="glow" dir="tl">
              <a:rot lat="0" lon="0" rev="19800000"/>
            </a:lightRig>
          </a:scene3d>
          <a:sp3d prstMaterial="meta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pic>
        <p:nvPicPr>
          <p:cNvPr id="49" name="Picture 48" descr="SEASWAP-JMS-20140629-032.JPG"/>
          <p:cNvPicPr>
            <a:picLocks noChangeAspect="1"/>
          </p:cNvPicPr>
          <p:nvPr/>
        </p:nvPicPr>
        <p:blipFill rotWithShape="1">
          <a:blip r:embed="rId4" cstate="email">
            <a:extLst>
              <a:ext uri="{BEBA8EAE-BF5A-486C-A8C5-ECC9F3942E4B}">
                <a14:imgProps xmlns:a14="http://schemas.microsoft.com/office/drawing/2010/main">
                  <a14:imgLayer r:embed="rId5">
                    <a14:imgEffect>
                      <a14:backgroundRemoval t="39369" b="65432" l="11345" r="37786">
                        <a14:foregroundMark x1="21134" y1="49931" x2="21134" y2="49931"/>
                      </a14:backgroundRemoval>
                    </a14:imgEffect>
                  </a14:imgLayer>
                </a14:imgProps>
              </a:ext>
              <a:ext uri="{28A0092B-C50C-407E-A947-70E740481C1C}">
                <a14:useLocalDpi xmlns:a14="http://schemas.microsoft.com/office/drawing/2010/main"/>
              </a:ext>
            </a:extLst>
          </a:blip>
          <a:srcRect l="9996" t="36705" r="61576" b="34541"/>
          <a:stretch/>
        </p:blipFill>
        <p:spPr>
          <a:xfrm>
            <a:off x="1227386" y="812895"/>
            <a:ext cx="1879600" cy="1267451"/>
          </a:xfrm>
          <a:prstGeom prst="rect">
            <a:avLst/>
          </a:prstGeom>
        </p:spPr>
      </p:pic>
      <p:sp>
        <p:nvSpPr>
          <p:cNvPr id="42" name="Rectangle 41"/>
          <p:cNvSpPr/>
          <p:nvPr/>
        </p:nvSpPr>
        <p:spPr>
          <a:xfrm>
            <a:off x="4740070" y="3910412"/>
            <a:ext cx="2829621" cy="369332"/>
          </a:xfrm>
          <a:prstGeom prst="rect">
            <a:avLst/>
          </a:prstGeom>
        </p:spPr>
        <p:txBody>
          <a:bodyPr wrap="none">
            <a:spAutoFit/>
          </a:bodyPr>
          <a:lstStyle/>
          <a:p>
            <a:r>
              <a:rPr lang="en-US" b="1" dirty="0">
                <a:solidFill>
                  <a:prstClr val="black"/>
                </a:solidFill>
                <a:latin typeface="Meiryo" pitchFamily="34" charset="-128"/>
              </a:rPr>
              <a:t>Ground line 2‐3 miles</a:t>
            </a:r>
            <a:endParaRPr lang="en-US" dirty="0">
              <a:solidFill>
                <a:prstClr val="black"/>
              </a:solidFill>
              <a:latin typeface="Meiryo" pitchFamily="34" charset="-128"/>
            </a:endParaRPr>
          </a:p>
        </p:txBody>
      </p:sp>
      <p:sp>
        <p:nvSpPr>
          <p:cNvPr id="47" name="Rectangle 46"/>
          <p:cNvSpPr/>
          <p:nvPr/>
        </p:nvSpPr>
        <p:spPr>
          <a:xfrm>
            <a:off x="1654964" y="4790078"/>
            <a:ext cx="2342308" cy="369332"/>
          </a:xfrm>
          <a:prstGeom prst="rect">
            <a:avLst/>
          </a:prstGeom>
        </p:spPr>
        <p:txBody>
          <a:bodyPr wrap="none">
            <a:spAutoFit/>
          </a:bodyPr>
          <a:lstStyle/>
          <a:p>
            <a:r>
              <a:rPr lang="en-US" b="1" dirty="0">
                <a:solidFill>
                  <a:prstClr val="black"/>
                </a:solidFill>
                <a:latin typeface="Meiryo" pitchFamily="34" charset="-128"/>
              </a:rPr>
              <a:t>3000‐5000 hooks</a:t>
            </a:r>
            <a:endParaRPr lang="en-US" dirty="0">
              <a:solidFill>
                <a:prstClr val="black"/>
              </a:solidFill>
              <a:latin typeface="Meiryo" pitchFamily="34" charset="-128"/>
            </a:endParaRPr>
          </a:p>
        </p:txBody>
      </p:sp>
      <p:grpSp>
        <p:nvGrpSpPr>
          <p:cNvPr id="7" name="Group 6"/>
          <p:cNvGrpSpPr/>
          <p:nvPr/>
        </p:nvGrpSpPr>
        <p:grpSpPr>
          <a:xfrm>
            <a:off x="1774372" y="2080346"/>
            <a:ext cx="6815328" cy="4578096"/>
            <a:chOff x="1981200" y="1295400"/>
            <a:chExt cx="6815328" cy="4578096"/>
          </a:xfrm>
        </p:grpSpPr>
        <p:pic>
          <p:nvPicPr>
            <p:cNvPr id="8" name="Picture 7" descr="sablefish.jpg"/>
            <p:cNvPicPr>
              <a:picLocks noChangeAspect="1"/>
            </p:cNvPicPr>
            <p:nvPr/>
          </p:nvPicPr>
          <p:blipFill>
            <a:blip r:embed="rId6" cstate="screen"/>
            <a:stretch>
              <a:fillRect/>
            </a:stretch>
          </p:blipFill>
          <p:spPr>
            <a:xfrm>
              <a:off x="1981200" y="1295400"/>
              <a:ext cx="6815328" cy="4578096"/>
            </a:xfrm>
            <a:prstGeom prst="rect">
              <a:avLst/>
            </a:prstGeom>
          </p:spPr>
        </p:pic>
        <p:sp>
          <p:nvSpPr>
            <p:cNvPr id="9" name="Text Box 2"/>
            <p:cNvSpPr txBox="1">
              <a:spLocks noChangeArrowheads="1"/>
            </p:cNvSpPr>
            <p:nvPr/>
          </p:nvSpPr>
          <p:spPr bwMode="auto">
            <a:xfrm>
              <a:off x="2057400" y="1371600"/>
              <a:ext cx="4368799" cy="641350"/>
            </a:xfrm>
            <a:prstGeom prst="rect">
              <a:avLst/>
            </a:prstGeom>
            <a:noFill/>
            <a:ln w="9525">
              <a:noFill/>
              <a:miter lim="800000"/>
              <a:headEnd/>
              <a:tailEnd/>
            </a:ln>
            <a:effectLst/>
          </p:spPr>
          <p:txBody>
            <a:bodyPr wrap="square">
              <a:spAutoFit/>
            </a:bodyPr>
            <a:lstStyle/>
            <a:p>
              <a:pPr algn="ctr" fontAlgn="base">
                <a:spcBef>
                  <a:spcPct val="50000"/>
                </a:spcBef>
                <a:spcAft>
                  <a:spcPct val="0"/>
                </a:spcAft>
              </a:pPr>
              <a:r>
                <a:rPr lang="en-US" sz="3600" dirty="0">
                  <a:solidFill>
                    <a:srgbClr val="FFFF00"/>
                  </a:solidFill>
                  <a:latin typeface="Meiryo" pitchFamily="34" charset="-128"/>
                </a:rPr>
                <a:t>Sablefish/Blackcod</a:t>
              </a:r>
            </a:p>
          </p:txBody>
        </p:sp>
        <p:sp>
          <p:nvSpPr>
            <p:cNvPr id="10" name="Rectangle 7"/>
            <p:cNvSpPr>
              <a:spLocks noChangeArrowheads="1"/>
            </p:cNvSpPr>
            <p:nvPr/>
          </p:nvSpPr>
          <p:spPr bwMode="auto">
            <a:xfrm>
              <a:off x="2057399" y="4590871"/>
              <a:ext cx="6400799" cy="1200329"/>
            </a:xfrm>
            <a:prstGeom prst="rect">
              <a:avLst/>
            </a:prstGeom>
            <a:noFill/>
            <a:ln w="9525">
              <a:noFill/>
              <a:miter lim="800000"/>
              <a:headEnd/>
              <a:tailEnd/>
            </a:ln>
            <a:effectLst/>
          </p:spPr>
          <p:txBody>
            <a:bodyPr wrap="square">
              <a:spAutoFit/>
            </a:bodyPr>
            <a:lstStyle/>
            <a:p>
              <a:pPr fontAlgn="base">
                <a:spcBef>
                  <a:spcPct val="0"/>
                </a:spcBef>
                <a:spcAft>
                  <a:spcPct val="0"/>
                </a:spcAft>
              </a:pPr>
              <a:r>
                <a:rPr lang="en-US" dirty="0">
                  <a:solidFill>
                    <a:srgbClr val="FFFF99"/>
                  </a:solidFill>
                  <a:latin typeface="Meiryo" pitchFamily="34" charset="-128"/>
                </a:rPr>
                <a:t>Distribution: Mexico to the Bering Sea </a:t>
              </a:r>
            </a:p>
            <a:p>
              <a:pPr fontAlgn="base">
                <a:spcBef>
                  <a:spcPct val="0"/>
                </a:spcBef>
                <a:spcAft>
                  <a:spcPct val="0"/>
                </a:spcAft>
              </a:pPr>
              <a:r>
                <a:rPr lang="en-US" dirty="0">
                  <a:solidFill>
                    <a:srgbClr val="FFFF99"/>
                  </a:solidFill>
                  <a:latin typeface="Meiryo" pitchFamily="34" charset="-128"/>
                </a:rPr>
                <a:t>Northern stock: northern BC and Alaska</a:t>
              </a:r>
            </a:p>
            <a:p>
              <a:pPr fontAlgn="base">
                <a:spcBef>
                  <a:spcPct val="0"/>
                </a:spcBef>
                <a:spcAft>
                  <a:spcPct val="0"/>
                </a:spcAft>
              </a:pPr>
              <a:r>
                <a:rPr lang="en-US" dirty="0">
                  <a:solidFill>
                    <a:srgbClr val="FFFF99"/>
                  </a:solidFill>
                  <a:latin typeface="Meiryo" pitchFamily="34" charset="-128"/>
                </a:rPr>
                <a:t>max length 1m, max age 94, mature ~5 yrs</a:t>
              </a:r>
            </a:p>
            <a:p>
              <a:pPr fontAlgn="base">
                <a:spcBef>
                  <a:spcPct val="0"/>
                </a:spcBef>
                <a:spcAft>
                  <a:spcPct val="0"/>
                </a:spcAft>
              </a:pPr>
              <a:r>
                <a:rPr lang="en-US" dirty="0">
                  <a:solidFill>
                    <a:srgbClr val="FFFF99"/>
                  </a:solidFill>
                  <a:latin typeface="Meiryo" pitchFamily="34" charset="-128"/>
                </a:rPr>
                <a:t>Depth: continental slope, gulleys and fjords</a:t>
              </a:r>
            </a:p>
          </p:txBody>
        </p:sp>
      </p:grpSp>
    </p:spTree>
    <p:extLst>
      <p:ext uri="{BB962C8B-B14F-4D97-AF65-F5344CB8AC3E}">
        <p14:creationId xmlns:p14="http://schemas.microsoft.com/office/powerpoint/2010/main" val="2952142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subTnLst>
                                    <p:set>
                                      <p:cBhvr override="childStyle">
                                        <p:cTn dur="1" fill="hold" display="0" masterRel="nextClick" afterEffect="1"/>
                                        <p:tgtEl>
                                          <p:spTgt spid="7"/>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2" descr="Boat-Net"/>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383144" y="636047"/>
            <a:ext cx="8361421" cy="4523363"/>
          </a:xfrm>
          <a:prstGeom prst="rect">
            <a:avLst/>
          </a:prstGeom>
          <a:noFill/>
          <a:ln w="2857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grpSp>
        <p:nvGrpSpPr>
          <p:cNvPr id="40" name="Group 39"/>
          <p:cNvGrpSpPr/>
          <p:nvPr/>
        </p:nvGrpSpPr>
        <p:grpSpPr>
          <a:xfrm>
            <a:off x="3160918" y="2080346"/>
            <a:ext cx="2320993" cy="2289919"/>
            <a:chOff x="3040516" y="2819111"/>
            <a:chExt cx="2537078" cy="2517206"/>
          </a:xfrm>
        </p:grpSpPr>
        <p:cxnSp>
          <p:nvCxnSpPr>
            <p:cNvPr id="3" name="Straight Connector 2"/>
            <p:cNvCxnSpPr/>
            <p:nvPr/>
          </p:nvCxnSpPr>
          <p:spPr>
            <a:xfrm>
              <a:off x="3040516" y="2819111"/>
              <a:ext cx="2537078" cy="2517206"/>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3912903" y="3739554"/>
              <a:ext cx="38488" cy="410486"/>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a:off x="4240259" y="3999172"/>
              <a:ext cx="38488" cy="410486"/>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a:off x="4718038" y="4471652"/>
              <a:ext cx="38488" cy="410486"/>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a:off x="3261655" y="3025801"/>
              <a:ext cx="38488" cy="410486"/>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14" name="Straight Connector 13"/>
            <p:cNvCxnSpPr/>
            <p:nvPr/>
          </p:nvCxnSpPr>
          <p:spPr>
            <a:xfrm>
              <a:off x="3588412" y="3370616"/>
              <a:ext cx="38488" cy="410486"/>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grpSp>
          <p:nvGrpSpPr>
            <p:cNvPr id="29" name="Group 28"/>
            <p:cNvGrpSpPr/>
            <p:nvPr/>
          </p:nvGrpSpPr>
          <p:grpSpPr>
            <a:xfrm rot="3671697">
              <a:off x="3157778" y="3517612"/>
              <a:ext cx="455302" cy="202584"/>
              <a:chOff x="5016210" y="3154328"/>
              <a:chExt cx="2031863" cy="821067"/>
            </a:xfrm>
          </p:grpSpPr>
          <p:sp>
            <p:nvSpPr>
              <p:cNvPr id="25" name="Oval 24"/>
              <p:cNvSpPr/>
              <p:nvPr/>
            </p:nvSpPr>
            <p:spPr>
              <a:xfrm>
                <a:off x="5016210" y="3370616"/>
                <a:ext cx="1873061" cy="410486"/>
              </a:xfrm>
              <a:prstGeom prst="ellipse">
                <a:avLst/>
              </a:prstGeom>
              <a:solidFill>
                <a:schemeClr val="bg1">
                  <a:lumMod val="65000"/>
                  <a:lumOff val="35000"/>
                </a:schemeClr>
              </a:solidFill>
              <a:ln>
                <a:solidFill>
                  <a:schemeClr val="bg1">
                    <a:lumMod val="65000"/>
                    <a:lumOff val="35000"/>
                  </a:schemeClr>
                </a:solidFill>
              </a:ln>
              <a:effectLst/>
              <a:scene3d>
                <a:camera prst="orthographicFront"/>
                <a:lightRig rig="glow" dir="tl">
                  <a:rot lat="0" lon="0" rev="19800000"/>
                </a:lightRig>
              </a:scene3d>
              <a:sp3d prstMaterial="meta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6" name="Isosceles Triangle 25"/>
              <p:cNvSpPr/>
              <p:nvPr/>
            </p:nvSpPr>
            <p:spPr>
              <a:xfrm rot="16200000">
                <a:off x="6376104" y="3303427"/>
                <a:ext cx="821067" cy="522870"/>
              </a:xfrm>
              <a:prstGeom prst="triangle">
                <a:avLst/>
              </a:prstGeom>
              <a:solidFill>
                <a:schemeClr val="bg1">
                  <a:lumMod val="65000"/>
                  <a:lumOff val="35000"/>
                </a:schemeClr>
              </a:solidFill>
              <a:ln>
                <a:solidFill>
                  <a:schemeClr val="bg1">
                    <a:lumMod val="65000"/>
                    <a:lumOff val="35000"/>
                  </a:schemeClr>
                </a:solidFill>
              </a:ln>
              <a:effectLst/>
              <a:scene3d>
                <a:camera prst="orthographicFront"/>
                <a:lightRig rig="glow" dir="tl">
                  <a:rot lat="0" lon="0" rev="19800000"/>
                </a:lightRig>
              </a:scene3d>
              <a:sp3d prstMaterial="meta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7" name="Isosceles Triangle 26"/>
              <p:cNvSpPr/>
              <p:nvPr/>
            </p:nvSpPr>
            <p:spPr>
              <a:xfrm>
                <a:off x="5577594" y="3229636"/>
                <a:ext cx="670218" cy="281959"/>
              </a:xfrm>
              <a:prstGeom prst="triangle">
                <a:avLst/>
              </a:prstGeom>
              <a:solidFill>
                <a:schemeClr val="bg1">
                  <a:lumMod val="65000"/>
                  <a:lumOff val="35000"/>
                </a:schemeClr>
              </a:solidFill>
              <a:ln>
                <a:solidFill>
                  <a:schemeClr val="bg1">
                    <a:lumMod val="65000"/>
                    <a:lumOff val="35000"/>
                  </a:schemeClr>
                </a:solidFill>
              </a:ln>
              <a:effectLst/>
              <a:scene3d>
                <a:camera prst="orthographicFront"/>
                <a:lightRig rig="glow" dir="tl">
                  <a:rot lat="0" lon="0" rev="19800000"/>
                </a:lightRig>
              </a:scene3d>
              <a:sp3d prstMaterial="meta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8" name="Isosceles Triangle 27"/>
              <p:cNvSpPr/>
              <p:nvPr/>
            </p:nvSpPr>
            <p:spPr>
              <a:xfrm rot="10800000">
                <a:off x="5317911" y="3617690"/>
                <a:ext cx="413634" cy="243728"/>
              </a:xfrm>
              <a:prstGeom prst="triangle">
                <a:avLst/>
              </a:prstGeom>
              <a:solidFill>
                <a:srgbClr val="595959"/>
              </a:solidFill>
              <a:ln>
                <a:solidFill>
                  <a:srgbClr val="595959"/>
                </a:solidFill>
              </a:ln>
              <a:effectLst/>
              <a:scene3d>
                <a:camera prst="orthographicFront"/>
                <a:lightRig rig="glow" dir="tl">
                  <a:rot lat="0" lon="0" rev="19800000"/>
                </a:lightRig>
              </a:scene3d>
              <a:sp3d prstMaterial="meta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grpSp>
        <p:grpSp>
          <p:nvGrpSpPr>
            <p:cNvPr id="30" name="Group 29"/>
            <p:cNvGrpSpPr/>
            <p:nvPr/>
          </p:nvGrpSpPr>
          <p:grpSpPr>
            <a:xfrm rot="3671697">
              <a:off x="3814160" y="4176351"/>
              <a:ext cx="455302" cy="202584"/>
              <a:chOff x="5016210" y="3154328"/>
              <a:chExt cx="2031863" cy="821067"/>
            </a:xfrm>
          </p:grpSpPr>
          <p:sp>
            <p:nvSpPr>
              <p:cNvPr id="31" name="Oval 30"/>
              <p:cNvSpPr/>
              <p:nvPr/>
            </p:nvSpPr>
            <p:spPr>
              <a:xfrm>
                <a:off x="5016210" y="3370616"/>
                <a:ext cx="1873061" cy="410486"/>
              </a:xfrm>
              <a:prstGeom prst="ellipse">
                <a:avLst/>
              </a:prstGeom>
              <a:solidFill>
                <a:schemeClr val="bg1">
                  <a:lumMod val="65000"/>
                  <a:lumOff val="35000"/>
                </a:schemeClr>
              </a:solidFill>
              <a:ln>
                <a:solidFill>
                  <a:schemeClr val="bg1">
                    <a:lumMod val="65000"/>
                    <a:lumOff val="35000"/>
                  </a:schemeClr>
                </a:solidFill>
              </a:ln>
              <a:effectLst/>
              <a:scene3d>
                <a:camera prst="orthographicFront"/>
                <a:lightRig rig="glow" dir="tl">
                  <a:rot lat="0" lon="0" rev="19800000"/>
                </a:lightRig>
              </a:scene3d>
              <a:sp3d prstMaterial="meta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32" name="Isosceles Triangle 31"/>
              <p:cNvSpPr/>
              <p:nvPr/>
            </p:nvSpPr>
            <p:spPr>
              <a:xfrm rot="16200000">
                <a:off x="6376104" y="3303427"/>
                <a:ext cx="821067" cy="522870"/>
              </a:xfrm>
              <a:prstGeom prst="triangle">
                <a:avLst/>
              </a:prstGeom>
              <a:solidFill>
                <a:schemeClr val="bg1">
                  <a:lumMod val="65000"/>
                  <a:lumOff val="35000"/>
                </a:schemeClr>
              </a:solidFill>
              <a:ln>
                <a:solidFill>
                  <a:schemeClr val="bg1">
                    <a:lumMod val="65000"/>
                    <a:lumOff val="35000"/>
                  </a:schemeClr>
                </a:solidFill>
              </a:ln>
              <a:effectLst/>
              <a:scene3d>
                <a:camera prst="orthographicFront"/>
                <a:lightRig rig="glow" dir="tl">
                  <a:rot lat="0" lon="0" rev="19800000"/>
                </a:lightRig>
              </a:scene3d>
              <a:sp3d prstMaterial="meta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33" name="Isosceles Triangle 32"/>
              <p:cNvSpPr/>
              <p:nvPr/>
            </p:nvSpPr>
            <p:spPr>
              <a:xfrm>
                <a:off x="5577594" y="3229636"/>
                <a:ext cx="670218" cy="281959"/>
              </a:xfrm>
              <a:prstGeom prst="triangle">
                <a:avLst/>
              </a:prstGeom>
              <a:solidFill>
                <a:schemeClr val="bg1">
                  <a:lumMod val="65000"/>
                  <a:lumOff val="35000"/>
                </a:schemeClr>
              </a:solidFill>
              <a:ln>
                <a:solidFill>
                  <a:schemeClr val="bg1">
                    <a:lumMod val="65000"/>
                    <a:lumOff val="35000"/>
                  </a:schemeClr>
                </a:solidFill>
              </a:ln>
              <a:effectLst/>
              <a:scene3d>
                <a:camera prst="orthographicFront"/>
                <a:lightRig rig="glow" dir="tl">
                  <a:rot lat="0" lon="0" rev="19800000"/>
                </a:lightRig>
              </a:scene3d>
              <a:sp3d prstMaterial="meta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34" name="Isosceles Triangle 33"/>
              <p:cNvSpPr/>
              <p:nvPr/>
            </p:nvSpPr>
            <p:spPr>
              <a:xfrm rot="10800000">
                <a:off x="5317911" y="3617690"/>
                <a:ext cx="413634" cy="243728"/>
              </a:xfrm>
              <a:prstGeom prst="triangle">
                <a:avLst/>
              </a:prstGeom>
              <a:solidFill>
                <a:srgbClr val="595959"/>
              </a:solidFill>
              <a:ln>
                <a:solidFill>
                  <a:srgbClr val="595959"/>
                </a:solidFill>
              </a:ln>
              <a:effectLst/>
              <a:scene3d>
                <a:camera prst="orthographicFront"/>
                <a:lightRig rig="glow" dir="tl">
                  <a:rot lat="0" lon="0" rev="19800000"/>
                </a:lightRig>
              </a:scene3d>
              <a:sp3d prstMaterial="meta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grpSp>
        <p:grpSp>
          <p:nvGrpSpPr>
            <p:cNvPr id="35" name="Group 34"/>
            <p:cNvGrpSpPr/>
            <p:nvPr/>
          </p:nvGrpSpPr>
          <p:grpSpPr>
            <a:xfrm rot="3671697">
              <a:off x="4147149" y="4460656"/>
              <a:ext cx="455302" cy="202584"/>
              <a:chOff x="5016210" y="3154328"/>
              <a:chExt cx="2031863" cy="821067"/>
            </a:xfrm>
          </p:grpSpPr>
          <p:sp>
            <p:nvSpPr>
              <p:cNvPr id="36" name="Oval 35"/>
              <p:cNvSpPr/>
              <p:nvPr/>
            </p:nvSpPr>
            <p:spPr>
              <a:xfrm>
                <a:off x="5016210" y="3370616"/>
                <a:ext cx="1873061" cy="410486"/>
              </a:xfrm>
              <a:prstGeom prst="ellipse">
                <a:avLst/>
              </a:prstGeom>
              <a:solidFill>
                <a:schemeClr val="bg1">
                  <a:lumMod val="65000"/>
                  <a:lumOff val="35000"/>
                </a:schemeClr>
              </a:solidFill>
              <a:ln>
                <a:solidFill>
                  <a:schemeClr val="bg1">
                    <a:lumMod val="65000"/>
                    <a:lumOff val="35000"/>
                  </a:schemeClr>
                </a:solidFill>
              </a:ln>
              <a:effectLst/>
              <a:scene3d>
                <a:camera prst="orthographicFront"/>
                <a:lightRig rig="glow" dir="tl">
                  <a:rot lat="0" lon="0" rev="19800000"/>
                </a:lightRig>
              </a:scene3d>
              <a:sp3d prstMaterial="meta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37" name="Isosceles Triangle 36"/>
              <p:cNvSpPr/>
              <p:nvPr/>
            </p:nvSpPr>
            <p:spPr>
              <a:xfrm rot="16200000">
                <a:off x="6376104" y="3303427"/>
                <a:ext cx="821067" cy="522870"/>
              </a:xfrm>
              <a:prstGeom prst="triangle">
                <a:avLst/>
              </a:prstGeom>
              <a:solidFill>
                <a:schemeClr val="bg1">
                  <a:lumMod val="65000"/>
                  <a:lumOff val="35000"/>
                </a:schemeClr>
              </a:solidFill>
              <a:ln>
                <a:solidFill>
                  <a:schemeClr val="bg1">
                    <a:lumMod val="65000"/>
                    <a:lumOff val="35000"/>
                  </a:schemeClr>
                </a:solidFill>
              </a:ln>
              <a:effectLst/>
              <a:scene3d>
                <a:camera prst="orthographicFront"/>
                <a:lightRig rig="glow" dir="tl">
                  <a:rot lat="0" lon="0" rev="19800000"/>
                </a:lightRig>
              </a:scene3d>
              <a:sp3d prstMaterial="meta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38" name="Isosceles Triangle 37"/>
              <p:cNvSpPr/>
              <p:nvPr/>
            </p:nvSpPr>
            <p:spPr>
              <a:xfrm>
                <a:off x="5577594" y="3229636"/>
                <a:ext cx="670218" cy="281959"/>
              </a:xfrm>
              <a:prstGeom prst="triangle">
                <a:avLst/>
              </a:prstGeom>
              <a:solidFill>
                <a:schemeClr val="bg1">
                  <a:lumMod val="65000"/>
                  <a:lumOff val="35000"/>
                </a:schemeClr>
              </a:solidFill>
              <a:ln>
                <a:solidFill>
                  <a:schemeClr val="bg1">
                    <a:lumMod val="65000"/>
                    <a:lumOff val="35000"/>
                  </a:schemeClr>
                </a:solidFill>
              </a:ln>
              <a:effectLst/>
              <a:scene3d>
                <a:camera prst="orthographicFront"/>
                <a:lightRig rig="glow" dir="tl">
                  <a:rot lat="0" lon="0" rev="19800000"/>
                </a:lightRig>
              </a:scene3d>
              <a:sp3d prstMaterial="meta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39" name="Isosceles Triangle 38"/>
              <p:cNvSpPr/>
              <p:nvPr/>
            </p:nvSpPr>
            <p:spPr>
              <a:xfrm rot="10800000">
                <a:off x="5317911" y="3617690"/>
                <a:ext cx="413634" cy="243728"/>
              </a:xfrm>
              <a:prstGeom prst="triangle">
                <a:avLst/>
              </a:prstGeom>
              <a:solidFill>
                <a:srgbClr val="595959"/>
              </a:solidFill>
              <a:ln>
                <a:solidFill>
                  <a:srgbClr val="595959"/>
                </a:solidFill>
              </a:ln>
              <a:effectLst/>
              <a:scene3d>
                <a:camera prst="orthographicFront"/>
                <a:lightRig rig="glow" dir="tl">
                  <a:rot lat="0" lon="0" rev="19800000"/>
                </a:lightRig>
              </a:scene3d>
              <a:sp3d prstMaterial="meta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grpSp>
      </p:grpSp>
      <p:pic>
        <p:nvPicPr>
          <p:cNvPr id="48" name="Picture 47" descr="Sperm_Whale.gif"/>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4000229" y="2320636"/>
            <a:ext cx="1172548" cy="63484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0" name="Rectangle 49"/>
          <p:cNvSpPr/>
          <p:nvPr/>
        </p:nvSpPr>
        <p:spPr>
          <a:xfrm>
            <a:off x="731263" y="1145435"/>
            <a:ext cx="1847403" cy="864334"/>
          </a:xfrm>
          <a:prstGeom prst="rect">
            <a:avLst/>
          </a:prstGeom>
          <a:solidFill>
            <a:srgbClr val="CDFEFB"/>
          </a:solidFill>
          <a:ln>
            <a:solidFill>
              <a:srgbClr val="CDFEFB"/>
            </a:solidFill>
          </a:ln>
          <a:effectLst/>
          <a:scene3d>
            <a:camera prst="orthographicFront">
              <a:rot lat="0" lon="0" rev="0"/>
            </a:camera>
            <a:lightRig rig="glow" dir="tl">
              <a:rot lat="0" lon="0" rev="19800000"/>
            </a:lightRig>
          </a:scene3d>
          <a:sp3d prstMaterial="meta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pic>
        <p:nvPicPr>
          <p:cNvPr id="49" name="Picture 48" descr="SEASWAP-JMS-20140629-032.JPG"/>
          <p:cNvPicPr>
            <a:picLocks noChangeAspect="1"/>
          </p:cNvPicPr>
          <p:nvPr/>
        </p:nvPicPr>
        <p:blipFill rotWithShape="1">
          <a:blip r:embed="rId5" cstate="email">
            <a:extLst>
              <a:ext uri="{BEBA8EAE-BF5A-486C-A8C5-ECC9F3942E4B}">
                <a14:imgProps xmlns:a14="http://schemas.microsoft.com/office/drawing/2010/main">
                  <a14:imgLayer r:embed="rId6">
                    <a14:imgEffect>
                      <a14:backgroundRemoval t="39369" b="65432" l="11345" r="37786">
                        <a14:foregroundMark x1="21134" y1="49931" x2="21134" y2="49931"/>
                      </a14:backgroundRemoval>
                    </a14:imgEffect>
                  </a14:imgLayer>
                </a14:imgProps>
              </a:ext>
              <a:ext uri="{28A0092B-C50C-407E-A947-70E740481C1C}">
                <a14:useLocalDpi xmlns:a14="http://schemas.microsoft.com/office/drawing/2010/main"/>
              </a:ext>
            </a:extLst>
          </a:blip>
          <a:srcRect l="9996" t="36705" r="61576" b="34541"/>
          <a:stretch/>
        </p:blipFill>
        <p:spPr>
          <a:xfrm>
            <a:off x="1227386" y="812895"/>
            <a:ext cx="1879600" cy="1267451"/>
          </a:xfrm>
          <a:prstGeom prst="rect">
            <a:avLst/>
          </a:prstGeom>
        </p:spPr>
      </p:pic>
      <p:pic>
        <p:nvPicPr>
          <p:cNvPr id="41" name="Picture 2" descr="Boat-Net"/>
          <p:cNvPicPr>
            <a:picLocks noChangeAspect="1" noChangeArrowheads="1"/>
          </p:cNvPicPr>
          <p:nvPr/>
        </p:nvPicPr>
        <p:blipFill rotWithShape="1">
          <a:blip r:embed="rId7" cstate="screen">
            <a:extLst>
              <a:ext uri="{28A0092B-C50C-407E-A947-70E740481C1C}">
                <a14:useLocalDpi xmlns:a14="http://schemas.microsoft.com/office/drawing/2010/main"/>
              </a:ext>
            </a:extLst>
          </a:blip>
          <a:srcRect/>
          <a:stretch/>
        </p:blipFill>
        <p:spPr bwMode="auto">
          <a:xfrm>
            <a:off x="2103208" y="4356000"/>
            <a:ext cx="3274335" cy="828000"/>
          </a:xfrm>
          <a:prstGeom prst="rect">
            <a:avLst/>
          </a:prstGeom>
          <a:noFill/>
          <a:ln w="28575">
            <a:noFill/>
            <a:miter lim="800000"/>
            <a:headEnd/>
            <a:tailEnd/>
          </a:ln>
          <a:extLst>
            <a:ext uri="{909E8E84-426E-40dd-AFC4-6F175D3DCCD1}">
              <a14:hiddenFill xmlns="" xmlns:a14="http://schemas.microsoft.com/office/drawing/2010/main">
                <a:solidFill>
                  <a:srgbClr val="FFFFFF"/>
                </a:solidFill>
              </a14:hiddenFill>
            </a:ext>
          </a:extLst>
        </p:spPr>
      </p:pic>
      <p:pic>
        <p:nvPicPr>
          <p:cNvPr id="42" name="Picture 2" descr="Boat-Net"/>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a:stretch/>
        </p:blipFill>
        <p:spPr bwMode="auto">
          <a:xfrm>
            <a:off x="2827000" y="2306844"/>
            <a:ext cx="468000" cy="2049155"/>
          </a:xfrm>
          <a:prstGeom prst="rect">
            <a:avLst/>
          </a:prstGeom>
          <a:noFill/>
          <a:ln w="28575">
            <a:noFill/>
            <a:miter lim="800000"/>
            <a:headEnd/>
            <a:tailEnd/>
          </a:ln>
          <a:extLst>
            <a:ext uri="{909E8E84-426E-40dd-AFC4-6F175D3DCCD1}">
              <a14:hiddenFill xmlns="" xmlns:a14="http://schemas.microsoft.com/office/drawing/2010/main">
                <a:solidFill>
                  <a:srgbClr val="FFFFFF"/>
                </a:solidFill>
              </a14:hiddenFill>
            </a:ext>
          </a:extLst>
        </p:spPr>
      </p:pic>
      <p:pic>
        <p:nvPicPr>
          <p:cNvPr id="43" name="Picture 2" descr="Boat-Net"/>
          <p:cNvPicPr>
            <a:picLocks noChangeAspect="1" noChangeArrowheads="1"/>
          </p:cNvPicPr>
          <p:nvPr/>
        </p:nvPicPr>
        <p:blipFill rotWithShape="1">
          <a:blip r:embed="rId9" cstate="screen">
            <a:extLst>
              <a:ext uri="{28A0092B-C50C-407E-A947-70E740481C1C}">
                <a14:useLocalDpi xmlns:a14="http://schemas.microsoft.com/office/drawing/2010/main"/>
              </a:ext>
            </a:extLst>
          </a:blip>
          <a:srcRect/>
          <a:stretch/>
        </p:blipFill>
        <p:spPr bwMode="auto">
          <a:xfrm rot="1781698">
            <a:off x="5217362" y="4589928"/>
            <a:ext cx="758733" cy="381141"/>
          </a:xfrm>
          <a:prstGeom prst="rect">
            <a:avLst/>
          </a:prstGeom>
          <a:noFill/>
          <a:ln w="28575">
            <a:noFill/>
            <a:miter lim="800000"/>
            <a:headEnd/>
            <a:tailEnd/>
          </a:ln>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162557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48"/>
                                        </p:tgtEl>
                                        <p:attrNameLst>
                                          <p:attrName>style.visibility</p:attrName>
                                        </p:attrNameLst>
                                      </p:cBhvr>
                                      <p:to>
                                        <p:strVal val="visible"/>
                                      </p:to>
                                    </p:set>
                                    <p:anim calcmode="lin" valueType="num">
                                      <p:cBhvr additive="base">
                                        <p:cTn id="7" dur="500" fill="hold"/>
                                        <p:tgtEl>
                                          <p:spTgt spid="48"/>
                                        </p:tgtEl>
                                        <p:attrNameLst>
                                          <p:attrName>ppt_x</p:attrName>
                                        </p:attrNameLst>
                                      </p:cBhvr>
                                      <p:tavLst>
                                        <p:tav tm="0">
                                          <p:val>
                                            <p:strVal val="1+#ppt_w/2"/>
                                          </p:val>
                                        </p:tav>
                                        <p:tav tm="100000">
                                          <p:val>
                                            <p:strVal val="#ppt_x"/>
                                          </p:val>
                                        </p:tav>
                                      </p:tavLst>
                                    </p:anim>
                                    <p:anim calcmode="lin" valueType="num">
                                      <p:cBhvr additive="base">
                                        <p:cTn id="8" dur="500" fill="hold"/>
                                        <p:tgtEl>
                                          <p:spTgt spid="4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sperm whale diving down_plucking line_BBC web save_cli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214993"/>
            <a:ext cx="9144000" cy="5143500"/>
          </a:xfrm>
          <a:prstGeom prst="rect">
            <a:avLst/>
          </a:prstGeom>
        </p:spPr>
      </p:pic>
      <p:sp>
        <p:nvSpPr>
          <p:cNvPr id="3" name="TextBox 2"/>
          <p:cNvSpPr txBox="1"/>
          <p:nvPr/>
        </p:nvSpPr>
        <p:spPr>
          <a:xfrm>
            <a:off x="0" y="6519446"/>
            <a:ext cx="7346563" cy="338554"/>
          </a:xfrm>
          <a:prstGeom prst="rect">
            <a:avLst/>
          </a:prstGeom>
          <a:noFill/>
        </p:spPr>
        <p:txBody>
          <a:bodyPr wrap="none" rtlCol="0">
            <a:spAutoFit/>
          </a:bodyPr>
          <a:lstStyle/>
          <a:p>
            <a:r>
              <a:rPr lang="en-US" sz="1600"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Footage courtesy of BBC Two: Alaska: Earth’s Frozen Kingdom, Spring; </a:t>
            </a:r>
            <a:endParaRPr lang="en-US" sz="1600" dirty="0">
              <a:solidFill>
                <a:schemeClr val="bg1"/>
              </a:solidFill>
              <a:latin typeface="Meiryo UI" panose="020B0604030504040204" pitchFamily="34" charset="-128"/>
              <a:ea typeface="Meiryo UI" panose="020B0604030504040204" pitchFamily="34" charset="-128"/>
              <a:cs typeface="Meiryo UI" panose="020B0604030504040204" pitchFamily="34" charset="-128"/>
            </a:endParaRPr>
          </a:p>
        </p:txBody>
      </p:sp>
    </p:spTree>
    <p:extLst>
      <p:ext uri="{BB962C8B-B14F-4D97-AF65-F5344CB8AC3E}">
        <p14:creationId xmlns:p14="http://schemas.microsoft.com/office/powerpoint/2010/main" val="40728478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1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no market for those_BBC web save_clip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95250"/>
            <a:ext cx="9144000" cy="5143500"/>
          </a:xfrm>
          <a:prstGeom prst="rect">
            <a:avLst/>
          </a:prstGeom>
        </p:spPr>
      </p:pic>
    </p:spTree>
    <p:extLst>
      <p:ext uri="{BB962C8B-B14F-4D97-AF65-F5344CB8AC3E}">
        <p14:creationId xmlns:p14="http://schemas.microsoft.com/office/powerpoint/2010/main" val="38544185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66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0">
          <a:gsLst>
            <a:gs pos="0">
              <a:srgbClr val="000099"/>
            </a:gs>
            <a:gs pos="100000">
              <a:srgbClr val="3333FF"/>
            </a:gs>
          </a:gsLst>
          <a:lin ang="5400000" scaled="1"/>
        </a:gradFill>
        <a:effectLst/>
      </p:bgPr>
    </p:bg>
    <p:spTree>
      <p:nvGrpSpPr>
        <p:cNvPr id="1" name=""/>
        <p:cNvGrpSpPr/>
        <p:nvPr/>
      </p:nvGrpSpPr>
      <p:grpSpPr>
        <a:xfrm>
          <a:off x="0" y="0"/>
          <a:ext cx="0" cy="0"/>
          <a:chOff x="0" y="0"/>
          <a:chExt cx="0" cy="0"/>
        </a:xfrm>
      </p:grpSpPr>
      <p:pic>
        <p:nvPicPr>
          <p:cNvPr id="13" name="Picture 2"/>
          <p:cNvPicPr>
            <a:picLocks noChangeAspect="1" noChangeArrowheads="1"/>
          </p:cNvPicPr>
          <p:nvPr/>
        </p:nvPicPr>
        <p:blipFill>
          <a:blip r:embed="rId3" cstate="print">
            <a:extLst>
              <a:ext uri="{28A0092B-C50C-407E-A947-70E740481C1C}">
                <a14:useLocalDpi xmlns:a14="http://schemas.microsoft.com/office/drawing/2010/main"/>
              </a:ext>
            </a:extLst>
          </a:blip>
          <a:srcRect l="-1257" t="-8713"/>
          <a:stretch>
            <a:fillRect/>
          </a:stretch>
        </p:blipFill>
        <p:spPr bwMode="auto">
          <a:xfrm>
            <a:off x="192900" y="795624"/>
            <a:ext cx="8824100" cy="2558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a:spLocks noChangeArrowheads="1"/>
          </p:cNvSpPr>
          <p:nvPr/>
        </p:nvSpPr>
        <p:spPr bwMode="auto">
          <a:xfrm>
            <a:off x="457200" y="228600"/>
            <a:ext cx="80772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sz="2800" dirty="0" smtClean="0">
                <a:solidFill>
                  <a:srgbClr val="FFFFFF"/>
                </a:solidFill>
                <a:latin typeface="Meiryo" pitchFamily="34" charset="-128"/>
              </a:rPr>
              <a:t>Spatial </a:t>
            </a:r>
            <a:r>
              <a:rPr lang="en-US" sz="2800" dirty="0">
                <a:solidFill>
                  <a:srgbClr val="FFFFFF"/>
                </a:solidFill>
                <a:latin typeface="Meiryo" pitchFamily="34" charset="-128"/>
              </a:rPr>
              <a:t>radiation of depredation through time </a:t>
            </a:r>
          </a:p>
        </p:txBody>
      </p:sp>
      <p:pic>
        <p:nvPicPr>
          <p:cNvPr id="2053" name="Picture 5"/>
          <p:cNvPicPr>
            <a:picLocks noChangeAspect="1" noChangeArrowheads="1"/>
          </p:cNvPicPr>
          <p:nvPr/>
        </p:nvPicPr>
        <p:blipFill>
          <a:blip r:embed="rId4" cstate="screen"/>
          <a:srcRect/>
          <a:stretch>
            <a:fillRect/>
          </a:stretch>
        </p:blipFill>
        <p:spPr bwMode="auto">
          <a:xfrm>
            <a:off x="2400779" y="3608614"/>
            <a:ext cx="4342442" cy="2578100"/>
          </a:xfrm>
          <a:prstGeom prst="rect">
            <a:avLst/>
          </a:prstGeom>
          <a:noFill/>
          <a:ln w="9525">
            <a:noFill/>
            <a:miter lim="800000"/>
            <a:headEnd/>
            <a:tailEnd/>
          </a:ln>
        </p:spPr>
      </p:pic>
      <p:sp>
        <p:nvSpPr>
          <p:cNvPr id="22" name="Rectangle 5"/>
          <p:cNvSpPr>
            <a:spLocks noChangeArrowheads="1"/>
          </p:cNvSpPr>
          <p:nvPr/>
        </p:nvSpPr>
        <p:spPr bwMode="auto">
          <a:xfrm>
            <a:off x="533400" y="6229290"/>
            <a:ext cx="80772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sz="1600" dirty="0" err="1">
                <a:solidFill>
                  <a:srgbClr val="FFFFFF"/>
                </a:solidFill>
                <a:latin typeface="Meiryo" pitchFamily="34" charset="-128"/>
              </a:rPr>
              <a:t>Schakner</a:t>
            </a:r>
            <a:r>
              <a:rPr lang="en-US" sz="1600" dirty="0">
                <a:solidFill>
                  <a:srgbClr val="FFFFFF"/>
                </a:solidFill>
                <a:latin typeface="Meiryo" pitchFamily="34" charset="-128"/>
              </a:rPr>
              <a:t>, </a:t>
            </a:r>
            <a:r>
              <a:rPr lang="en-US" sz="1600" dirty="0" smtClean="0">
                <a:solidFill>
                  <a:srgbClr val="FFFFFF"/>
                </a:solidFill>
                <a:latin typeface="Meiryo" pitchFamily="34" charset="-128"/>
              </a:rPr>
              <a:t>Lunsford</a:t>
            </a:r>
            <a:r>
              <a:rPr lang="en-US" sz="1600" dirty="0">
                <a:solidFill>
                  <a:srgbClr val="FFFFFF"/>
                </a:solidFill>
                <a:latin typeface="Meiryo" pitchFamily="34" charset="-128"/>
              </a:rPr>
              <a:t>, </a:t>
            </a:r>
            <a:r>
              <a:rPr lang="en-US" sz="1600" dirty="0" err="1" smtClean="0">
                <a:solidFill>
                  <a:srgbClr val="FFFFFF"/>
                </a:solidFill>
                <a:latin typeface="Meiryo" pitchFamily="34" charset="-128"/>
              </a:rPr>
              <a:t>Straley</a:t>
            </a:r>
            <a:r>
              <a:rPr lang="en-US" sz="1600" dirty="0">
                <a:solidFill>
                  <a:srgbClr val="FFFFFF"/>
                </a:solidFill>
                <a:latin typeface="Meiryo" pitchFamily="34" charset="-128"/>
              </a:rPr>
              <a:t>, </a:t>
            </a:r>
            <a:r>
              <a:rPr lang="en-US" sz="1600" dirty="0" err="1" smtClean="0">
                <a:solidFill>
                  <a:srgbClr val="FFFFFF"/>
                </a:solidFill>
                <a:latin typeface="Meiryo" pitchFamily="34" charset="-128"/>
              </a:rPr>
              <a:t>Eguchi</a:t>
            </a:r>
            <a:r>
              <a:rPr lang="en-US" sz="1600" dirty="0" smtClean="0">
                <a:solidFill>
                  <a:srgbClr val="FFFFFF"/>
                </a:solidFill>
                <a:latin typeface="Meiryo" pitchFamily="34" charset="-128"/>
              </a:rPr>
              <a:t> and </a:t>
            </a:r>
            <a:r>
              <a:rPr lang="en-US" sz="1600" dirty="0" err="1" smtClean="0">
                <a:solidFill>
                  <a:srgbClr val="FFFFFF"/>
                </a:solidFill>
                <a:latin typeface="Meiryo" pitchFamily="34" charset="-128"/>
              </a:rPr>
              <a:t>Mesnick</a:t>
            </a:r>
            <a:r>
              <a:rPr lang="en-US" sz="1600" dirty="0" smtClean="0">
                <a:solidFill>
                  <a:srgbClr val="FFFFFF"/>
                </a:solidFill>
                <a:latin typeface="Meiryo" pitchFamily="34" charset="-128"/>
              </a:rPr>
              <a:t> (2014). </a:t>
            </a:r>
            <a:r>
              <a:rPr lang="en-US" sz="1600" dirty="0" err="1" smtClean="0">
                <a:solidFill>
                  <a:srgbClr val="FFFFFF"/>
                </a:solidFill>
                <a:latin typeface="Meiryo" pitchFamily="34" charset="-128"/>
              </a:rPr>
              <a:t>PLoS</a:t>
            </a:r>
            <a:r>
              <a:rPr lang="en-US" sz="1600" dirty="0" smtClean="0">
                <a:solidFill>
                  <a:srgbClr val="FFFFFF"/>
                </a:solidFill>
                <a:latin typeface="Meiryo" pitchFamily="34" charset="-128"/>
              </a:rPr>
              <a:t> One </a:t>
            </a:r>
            <a:r>
              <a:rPr lang="en-US" sz="1600" dirty="0">
                <a:solidFill>
                  <a:srgbClr val="FFFFFF"/>
                </a:solidFill>
                <a:latin typeface="Meiryo" pitchFamily="34" charset="-128"/>
              </a:rPr>
              <a:t>9(10)</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0">
          <a:gsLst>
            <a:gs pos="55000">
              <a:srgbClr val="013853"/>
            </a:gs>
            <a:gs pos="100000">
              <a:srgbClr val="00008A"/>
            </a:gs>
          </a:gsLst>
          <a:lin ang="5400000" scaled="1"/>
        </a:gra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25400"/>
            <a:ext cx="9144000" cy="3789045"/>
          </a:xfrm>
          <a:prstGeom prst="rect">
            <a:avLst/>
          </a:prstGeom>
        </p:spPr>
      </p:pic>
      <p:sp>
        <p:nvSpPr>
          <p:cNvPr id="12" name="Rectangle 2"/>
          <p:cNvSpPr txBox="1">
            <a:spLocks noChangeArrowheads="1"/>
          </p:cNvSpPr>
          <p:nvPr/>
        </p:nvSpPr>
        <p:spPr>
          <a:xfrm>
            <a:off x="690563" y="152400"/>
            <a:ext cx="7762875" cy="2286000"/>
          </a:xfrm>
          <a:prstGeom prst="rect">
            <a:avLst/>
          </a:prstGeom>
        </p:spPr>
        <p:txBody>
          <a:bodyPr/>
          <a:lstStyle/>
          <a:p>
            <a:pPr algn="ctr">
              <a:spcBef>
                <a:spcPct val="0"/>
              </a:spcBef>
              <a:defRPr/>
            </a:pPr>
            <a:r>
              <a:rPr lang="en-US" sz="4000" b="1" dirty="0">
                <a:solidFill>
                  <a:srgbClr val="FFFF00"/>
                </a:solidFill>
                <a:latin typeface="Meiryo" panose="020B0604030504040204" pitchFamily="34" charset="-128"/>
                <a:ea typeface="Meiryo" panose="020B0604030504040204" pitchFamily="34" charset="-128"/>
                <a:cs typeface="Meiryo" panose="020B0604030504040204" pitchFamily="34" charset="-128"/>
              </a:rPr>
              <a:t>A Whale of a Problem</a:t>
            </a:r>
            <a:endParaRPr lang="en-US" sz="2000" b="1" dirty="0">
              <a:solidFill>
                <a:srgbClr val="FFFF00"/>
              </a:solidFill>
              <a:latin typeface="Meiryo" panose="020B0604030504040204" pitchFamily="34" charset="-128"/>
              <a:ea typeface="Meiryo" panose="020B0604030504040204" pitchFamily="34" charset="-128"/>
              <a:cs typeface="Meiryo" panose="020B0604030504040204" pitchFamily="34" charset="-128"/>
            </a:endParaRPr>
          </a:p>
        </p:txBody>
      </p:sp>
      <p:sp>
        <p:nvSpPr>
          <p:cNvPr id="4" name="Rectangle 3"/>
          <p:cNvSpPr/>
          <p:nvPr/>
        </p:nvSpPr>
        <p:spPr>
          <a:xfrm>
            <a:off x="342900" y="3403600"/>
            <a:ext cx="8458200" cy="1785104"/>
          </a:xfrm>
          <a:prstGeom prst="rect">
            <a:avLst/>
          </a:prstGeom>
        </p:spPr>
        <p:txBody>
          <a:bodyPr wrap="square">
            <a:spAutoFit/>
          </a:bodyPr>
          <a:lstStyle/>
          <a:p>
            <a:pPr algn="ctr">
              <a:spcBef>
                <a:spcPct val="50000"/>
              </a:spcBef>
            </a:pPr>
            <a:r>
              <a:rPr lang="en-US" sz="3200" dirty="0" smtClean="0">
                <a:solidFill>
                  <a:srgbClr val="FFFF00"/>
                </a:solidFill>
                <a:latin typeface="Meiryo UI" panose="020B0604030504040204" pitchFamily="34" charset="-128"/>
                <a:ea typeface="Meiryo UI" panose="020B0604030504040204" pitchFamily="34" charset="-128"/>
                <a:cs typeface="Meiryo UI" panose="020B0604030504040204" pitchFamily="34" charset="-128"/>
              </a:rPr>
              <a:t>SEASWAP:</a:t>
            </a:r>
          </a:p>
          <a:p>
            <a:pPr algn="ctr">
              <a:spcBef>
                <a:spcPct val="50000"/>
              </a:spcBef>
            </a:pPr>
            <a:r>
              <a:rPr lang="en-US" sz="2000" dirty="0" smtClean="0">
                <a:solidFill>
                  <a:srgbClr val="FFFF00"/>
                </a:solidFill>
                <a:latin typeface="Meiryo UI" panose="020B0604030504040204" pitchFamily="34" charset="-128"/>
                <a:ea typeface="Meiryo UI" panose="020B0604030504040204" pitchFamily="34" charset="-128"/>
                <a:cs typeface="Meiryo UI" panose="020B0604030504040204" pitchFamily="34" charset="-128"/>
              </a:rPr>
              <a:t>Southeast Alaska Sperm Whale Avoidance Project</a:t>
            </a:r>
            <a:endParaRPr lang="en-US" sz="3200" dirty="0" smtClean="0">
              <a:solidFill>
                <a:srgbClr val="FFFF00"/>
              </a:solidFill>
              <a:latin typeface="Meiryo UI" panose="020B0604030504040204" pitchFamily="34" charset="-128"/>
              <a:ea typeface="Meiryo UI" panose="020B0604030504040204" pitchFamily="34" charset="-128"/>
              <a:cs typeface="Meiryo UI" panose="020B0604030504040204" pitchFamily="34" charset="-128"/>
            </a:endParaRPr>
          </a:p>
          <a:p>
            <a:pPr algn="ctr">
              <a:spcBef>
                <a:spcPct val="50000"/>
              </a:spcBef>
            </a:pPr>
            <a:r>
              <a:rPr lang="en-US" sz="3200" dirty="0" smtClean="0">
                <a:solidFill>
                  <a:srgbClr val="FFFF00"/>
                </a:solidFill>
                <a:latin typeface="Meiryo UI" panose="020B0604030504040204" pitchFamily="34" charset="-128"/>
                <a:ea typeface="Meiryo UI" panose="020B0604030504040204" pitchFamily="34" charset="-128"/>
                <a:cs typeface="Meiryo UI" panose="020B0604030504040204" pitchFamily="34" charset="-128"/>
              </a:rPr>
              <a:t>Goals &amp; Objectives</a:t>
            </a:r>
            <a:endParaRPr lang="en-US" sz="3200" dirty="0">
              <a:solidFill>
                <a:srgbClr val="FFFF00"/>
              </a:solidFill>
              <a:latin typeface="Meiryo UI" panose="020B0604030504040204" pitchFamily="34" charset="-128"/>
              <a:ea typeface="Meiryo UI" panose="020B0604030504040204" pitchFamily="34" charset="-128"/>
              <a:cs typeface="Meiryo UI" panose="020B0604030504040204" pitchFamily="34" charset="-128"/>
            </a:endParaRPr>
          </a:p>
        </p:txBody>
      </p:sp>
      <p:sp>
        <p:nvSpPr>
          <p:cNvPr id="5" name="Content Placeholder 11"/>
          <p:cNvSpPr txBox="1">
            <a:spLocks/>
          </p:cNvSpPr>
          <p:nvPr/>
        </p:nvSpPr>
        <p:spPr>
          <a:xfrm>
            <a:off x="152400" y="5232400"/>
            <a:ext cx="9220200" cy="1828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ct val="50000"/>
              </a:spcBef>
            </a:pPr>
            <a:r>
              <a:rPr lang="en-US" sz="1800"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Biology of sperm whales in the GOA</a:t>
            </a:r>
          </a:p>
          <a:p>
            <a:pPr>
              <a:spcBef>
                <a:spcPct val="50000"/>
              </a:spcBef>
            </a:pPr>
            <a:r>
              <a:rPr lang="en-US" sz="1800"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Spatial and temporal patterns of whales and fishing behavior (interactions) </a:t>
            </a:r>
          </a:p>
          <a:p>
            <a:pPr>
              <a:spcBef>
                <a:spcPct val="50000"/>
              </a:spcBef>
            </a:pPr>
            <a:r>
              <a:rPr lang="en-US" sz="1800"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Determine cues whales are using to find vessels</a:t>
            </a:r>
          </a:p>
          <a:p>
            <a:pPr>
              <a:spcBef>
                <a:spcPct val="50000"/>
              </a:spcBef>
            </a:pPr>
            <a:r>
              <a:rPr lang="en-US" sz="1800"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Cooperatively work to reduce depredation</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714500" y="801687"/>
            <a:ext cx="5715000" cy="3476625"/>
          </a:xfrm>
          <a:prstGeom prst="rect">
            <a:avLst/>
          </a:prstGeom>
        </p:spPr>
      </p:pic>
      <p:sp>
        <p:nvSpPr>
          <p:cNvPr id="3" name="TextBox 2"/>
          <p:cNvSpPr txBox="1"/>
          <p:nvPr/>
        </p:nvSpPr>
        <p:spPr>
          <a:xfrm>
            <a:off x="881744" y="6183086"/>
            <a:ext cx="6749142" cy="584775"/>
          </a:xfrm>
          <a:prstGeom prst="rect">
            <a:avLst/>
          </a:prstGeom>
          <a:noFill/>
        </p:spPr>
        <p:txBody>
          <a:bodyPr wrap="square" rtlCol="0">
            <a:spAutoFit/>
          </a:bodyPr>
          <a:lstStyle/>
          <a:p>
            <a:r>
              <a:rPr lang="en-US" sz="1600" dirty="0">
                <a:solidFill>
                  <a:schemeClr val="bg1"/>
                </a:solidFill>
                <a:latin typeface="Meiryo UI" panose="020B0604030504040204" pitchFamily="34" charset="-128"/>
                <a:ea typeface="Meiryo UI" panose="020B0604030504040204" pitchFamily="34" charset="-128"/>
                <a:cs typeface="Meiryo UI" panose="020B0604030504040204" pitchFamily="34" charset="-128"/>
              </a:rPr>
              <a:t>O’Connell, </a:t>
            </a:r>
            <a:r>
              <a:rPr lang="en-US" sz="1600" dirty="0" err="1"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Straley</a:t>
            </a:r>
            <a:r>
              <a:rPr lang="en-US" sz="1600" dirty="0">
                <a:solidFill>
                  <a:schemeClr val="bg1"/>
                </a:solidFill>
                <a:latin typeface="Meiryo UI" panose="020B0604030504040204" pitchFamily="34" charset="-128"/>
                <a:ea typeface="Meiryo UI" panose="020B0604030504040204" pitchFamily="34" charset="-128"/>
                <a:cs typeface="Meiryo UI" panose="020B0604030504040204" pitchFamily="34" charset="-128"/>
              </a:rPr>
              <a:t>, </a:t>
            </a:r>
            <a:r>
              <a:rPr lang="en-US" sz="1600"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Liddle</a:t>
            </a:r>
            <a:r>
              <a:rPr lang="en-US" sz="1600" dirty="0">
                <a:solidFill>
                  <a:schemeClr val="bg1"/>
                </a:solidFill>
                <a:latin typeface="Meiryo UI" panose="020B0604030504040204" pitchFamily="34" charset="-128"/>
                <a:ea typeface="Meiryo UI" panose="020B0604030504040204" pitchFamily="34" charset="-128"/>
                <a:cs typeface="Meiryo UI" panose="020B0604030504040204" pitchFamily="34" charset="-128"/>
              </a:rPr>
              <a:t>, </a:t>
            </a:r>
            <a:r>
              <a:rPr lang="en-US" sz="1600"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Wild</a:t>
            </a:r>
            <a:r>
              <a:rPr lang="en-US" sz="1600" dirty="0">
                <a:solidFill>
                  <a:schemeClr val="bg1"/>
                </a:solidFill>
                <a:latin typeface="Meiryo UI" panose="020B0604030504040204" pitchFamily="34" charset="-128"/>
                <a:ea typeface="Meiryo UI" panose="020B0604030504040204" pitchFamily="34" charset="-128"/>
                <a:cs typeface="Meiryo UI" panose="020B0604030504040204" pitchFamily="34" charset="-128"/>
              </a:rPr>
              <a:t>, </a:t>
            </a:r>
            <a:r>
              <a:rPr lang="en-US" sz="1600" dirty="0" err="1"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Behnken</a:t>
            </a:r>
            <a:r>
              <a:rPr lang="en-US" sz="1600" dirty="0">
                <a:solidFill>
                  <a:schemeClr val="bg1"/>
                </a:solidFill>
                <a:latin typeface="Meiryo UI" panose="020B0604030504040204" pitchFamily="34" charset="-128"/>
                <a:ea typeface="Meiryo UI" panose="020B0604030504040204" pitchFamily="34" charset="-128"/>
                <a:cs typeface="Meiryo UI" panose="020B0604030504040204" pitchFamily="34" charset="-128"/>
              </a:rPr>
              <a:t>, </a:t>
            </a:r>
            <a:r>
              <a:rPr lang="en-US" sz="1600" dirty="0" err="1"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Falvey</a:t>
            </a:r>
            <a:r>
              <a:rPr lang="en-US" sz="1600" dirty="0">
                <a:solidFill>
                  <a:schemeClr val="bg1"/>
                </a:solidFill>
                <a:latin typeface="Meiryo UI" panose="020B0604030504040204" pitchFamily="34" charset="-128"/>
                <a:ea typeface="Meiryo UI" panose="020B0604030504040204" pitchFamily="34" charset="-128"/>
                <a:cs typeface="Meiryo UI" panose="020B0604030504040204" pitchFamily="34" charset="-128"/>
              </a:rPr>
              <a:t>, </a:t>
            </a:r>
            <a:r>
              <a:rPr lang="en-US" sz="1600" dirty="0" err="1"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Thode</a:t>
            </a:r>
            <a:r>
              <a:rPr lang="en-US" sz="1600" dirty="0">
                <a:solidFill>
                  <a:schemeClr val="bg1"/>
                </a:solidFill>
                <a:latin typeface="Meiryo UI" panose="020B0604030504040204" pitchFamily="34" charset="-128"/>
                <a:ea typeface="Meiryo UI" panose="020B0604030504040204" pitchFamily="34" charset="-128"/>
                <a:cs typeface="Meiryo UI" panose="020B0604030504040204" pitchFamily="34" charset="-128"/>
              </a:rPr>
              <a:t> </a:t>
            </a:r>
            <a:r>
              <a:rPr lang="en-US" sz="1600"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(2015</a:t>
            </a:r>
            <a:r>
              <a:rPr lang="en-US" sz="1600" dirty="0">
                <a:solidFill>
                  <a:schemeClr val="bg1"/>
                </a:solidFill>
                <a:latin typeface="Meiryo UI" panose="020B0604030504040204" pitchFamily="34" charset="-128"/>
                <a:ea typeface="Meiryo UI" panose="020B0604030504040204" pitchFamily="34" charset="-128"/>
                <a:cs typeface="Meiryo UI" panose="020B0604030504040204" pitchFamily="34" charset="-128"/>
              </a:rPr>
              <a:t>). </a:t>
            </a:r>
            <a:r>
              <a:rPr lang="en-US" sz="1600"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ICES </a:t>
            </a:r>
            <a:r>
              <a:rPr lang="en-US" sz="1600" dirty="0">
                <a:solidFill>
                  <a:schemeClr val="bg1"/>
                </a:solidFill>
                <a:latin typeface="Meiryo UI" panose="020B0604030504040204" pitchFamily="34" charset="-128"/>
                <a:ea typeface="Meiryo UI" panose="020B0604030504040204" pitchFamily="34" charset="-128"/>
                <a:cs typeface="Meiryo UI" panose="020B0604030504040204" pitchFamily="34" charset="-128"/>
              </a:rPr>
              <a:t>J. Mar. Sci. </a:t>
            </a:r>
            <a:r>
              <a:rPr lang="en-US" sz="1600"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72:1667-1672</a:t>
            </a:r>
            <a:endParaRPr lang="en-US" sz="1600" dirty="0">
              <a:solidFill>
                <a:schemeClr val="bg1"/>
              </a:solidFill>
              <a:latin typeface="Meiryo UI" panose="020B0604030504040204" pitchFamily="34" charset="-128"/>
              <a:ea typeface="Meiryo UI" panose="020B0604030504040204" pitchFamily="34" charset="-128"/>
              <a:cs typeface="Meiryo UI" panose="020B0604030504040204" pitchFamily="34" charset="-128"/>
            </a:endParaRPr>
          </a:p>
        </p:txBody>
      </p:sp>
    </p:spTree>
    <p:extLst>
      <p:ext uri="{BB962C8B-B14F-4D97-AF65-F5344CB8AC3E}">
        <p14:creationId xmlns:p14="http://schemas.microsoft.com/office/powerpoint/2010/main" val="38105383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 name="Left-Right-Up Arrow 11"/>
          <p:cNvSpPr/>
          <p:nvPr/>
        </p:nvSpPr>
        <p:spPr>
          <a:xfrm rot="8605745">
            <a:off x="958235" y="5604110"/>
            <a:ext cx="374863" cy="346173"/>
          </a:xfrm>
          <a:prstGeom prst="leftRightUpArrow">
            <a:avLst/>
          </a:prstGeom>
          <a:solidFill>
            <a:schemeClr val="bg1">
              <a:lumMod val="75000"/>
              <a:lumOff val="2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4" name="TextBox 33"/>
          <p:cNvSpPr txBox="1"/>
          <p:nvPr/>
        </p:nvSpPr>
        <p:spPr>
          <a:xfrm>
            <a:off x="1394337" y="2359231"/>
            <a:ext cx="3255556" cy="584776"/>
          </a:xfrm>
          <a:prstGeom prst="rect">
            <a:avLst/>
          </a:prstGeom>
          <a:noFill/>
        </p:spPr>
        <p:txBody>
          <a:bodyPr wrap="square" rtlCol="0">
            <a:spAutoFit/>
          </a:bodyPr>
          <a:lstStyle/>
          <a:p>
            <a:pPr algn="ctr"/>
            <a:r>
              <a:rPr lang="en-US" sz="1600" dirty="0">
                <a:solidFill>
                  <a:sysClr val="windowText" lastClr="000000"/>
                </a:solidFill>
              </a:rPr>
              <a:t>Playback device &amp; underwater speaker (20m depth)</a:t>
            </a:r>
          </a:p>
        </p:txBody>
      </p:sp>
      <p:cxnSp>
        <p:nvCxnSpPr>
          <p:cNvPr id="35" name="Straight Arrow Connector 34"/>
          <p:cNvCxnSpPr/>
          <p:nvPr/>
        </p:nvCxnSpPr>
        <p:spPr>
          <a:xfrm flipH="1">
            <a:off x="1205130" y="2668696"/>
            <a:ext cx="378415" cy="24772"/>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a:off x="280622" y="1374458"/>
            <a:ext cx="1334984" cy="428305"/>
          </a:xfrm>
          <a:prstGeom prst="rect">
            <a:avLst/>
          </a:prstGeom>
          <a:noFill/>
        </p:spPr>
        <p:txBody>
          <a:bodyPr wrap="square" rtlCol="0">
            <a:spAutoFit/>
          </a:bodyPr>
          <a:lstStyle/>
          <a:p>
            <a:r>
              <a:rPr lang="en-US" sz="2000" dirty="0">
                <a:solidFill>
                  <a:prstClr val="black"/>
                </a:solidFill>
              </a:rPr>
              <a:t>Decoy</a:t>
            </a:r>
          </a:p>
        </p:txBody>
      </p:sp>
      <p:sp>
        <p:nvSpPr>
          <p:cNvPr id="39" name="TextBox 38"/>
          <p:cNvSpPr txBox="1"/>
          <p:nvPr/>
        </p:nvSpPr>
        <p:spPr>
          <a:xfrm>
            <a:off x="6443082" y="1514237"/>
            <a:ext cx="2016702" cy="428305"/>
          </a:xfrm>
          <a:prstGeom prst="rect">
            <a:avLst/>
          </a:prstGeom>
          <a:noFill/>
        </p:spPr>
        <p:txBody>
          <a:bodyPr wrap="square" rtlCol="0">
            <a:spAutoFit/>
          </a:bodyPr>
          <a:lstStyle/>
          <a:p>
            <a:r>
              <a:rPr lang="en-US" sz="2000" dirty="0">
                <a:solidFill>
                  <a:prstClr val="black"/>
                </a:solidFill>
              </a:rPr>
              <a:t>True fishing set</a:t>
            </a:r>
          </a:p>
        </p:txBody>
      </p:sp>
      <p:cxnSp>
        <p:nvCxnSpPr>
          <p:cNvPr id="41" name="Straight Arrow Connector 40"/>
          <p:cNvCxnSpPr/>
          <p:nvPr/>
        </p:nvCxnSpPr>
        <p:spPr>
          <a:xfrm>
            <a:off x="1228553" y="1823464"/>
            <a:ext cx="4755931" cy="0"/>
          </a:xfrm>
          <a:prstGeom prst="straightConnector1">
            <a:avLst/>
          </a:prstGeom>
          <a:ln w="38100" cmpd="sng">
            <a:solidFill>
              <a:schemeClr val="bg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2205605" y="1044994"/>
            <a:ext cx="4019951" cy="757769"/>
          </a:xfrm>
          <a:prstGeom prst="rect">
            <a:avLst/>
          </a:prstGeom>
          <a:noFill/>
        </p:spPr>
        <p:txBody>
          <a:bodyPr wrap="square" rtlCol="0">
            <a:spAutoFit/>
          </a:bodyPr>
          <a:lstStyle/>
          <a:p>
            <a:pPr algn="ctr"/>
            <a:r>
              <a:rPr lang="en-US" sz="2000" dirty="0">
                <a:solidFill>
                  <a:sysClr val="windowText" lastClr="000000"/>
                </a:solidFill>
              </a:rPr>
              <a:t>Varying distances of decoy from true fishing set:  Between 1-10nm</a:t>
            </a:r>
          </a:p>
        </p:txBody>
      </p:sp>
      <p:sp>
        <p:nvSpPr>
          <p:cNvPr id="43" name="TextBox 42"/>
          <p:cNvSpPr txBox="1"/>
          <p:nvPr/>
        </p:nvSpPr>
        <p:spPr>
          <a:xfrm>
            <a:off x="5442079" y="5650987"/>
            <a:ext cx="3701921" cy="338554"/>
          </a:xfrm>
          <a:prstGeom prst="rect">
            <a:avLst/>
          </a:prstGeom>
          <a:noFill/>
        </p:spPr>
        <p:txBody>
          <a:bodyPr wrap="square" rtlCol="0">
            <a:spAutoFit/>
          </a:bodyPr>
          <a:lstStyle/>
          <a:p>
            <a:r>
              <a:rPr lang="en-US" sz="1600" dirty="0" err="1">
                <a:solidFill>
                  <a:sysClr val="windowText" lastClr="000000"/>
                </a:solidFill>
              </a:rPr>
              <a:t>Groundline</a:t>
            </a:r>
            <a:r>
              <a:rPr lang="en-US" sz="1600" dirty="0">
                <a:solidFill>
                  <a:sysClr val="windowText" lastClr="000000"/>
                </a:solidFill>
              </a:rPr>
              <a:t> with hooks on fishing set</a:t>
            </a:r>
          </a:p>
        </p:txBody>
      </p:sp>
      <p:grpSp>
        <p:nvGrpSpPr>
          <p:cNvPr id="18" name="Group 17"/>
          <p:cNvGrpSpPr/>
          <p:nvPr/>
        </p:nvGrpSpPr>
        <p:grpSpPr>
          <a:xfrm>
            <a:off x="79114" y="1993157"/>
            <a:ext cx="9064886" cy="3746238"/>
            <a:chOff x="79114" y="1993157"/>
            <a:chExt cx="9064886" cy="3746238"/>
          </a:xfrm>
        </p:grpSpPr>
        <p:sp>
          <p:nvSpPr>
            <p:cNvPr id="26" name="Arc 25"/>
            <p:cNvSpPr/>
            <p:nvPr/>
          </p:nvSpPr>
          <p:spPr>
            <a:xfrm>
              <a:off x="970973" y="2814971"/>
              <a:ext cx="45719" cy="158687"/>
            </a:xfrm>
            <a:prstGeom prst="arc">
              <a:avLst/>
            </a:prstGeom>
            <a:ln>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white"/>
                </a:solidFill>
              </a:endParaRPr>
            </a:p>
          </p:txBody>
        </p:sp>
        <p:cxnSp>
          <p:nvCxnSpPr>
            <p:cNvPr id="3" name="Straight Connector 2"/>
            <p:cNvCxnSpPr/>
            <p:nvPr/>
          </p:nvCxnSpPr>
          <p:spPr>
            <a:xfrm>
              <a:off x="896998" y="2253783"/>
              <a:ext cx="187433" cy="348561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Oval 3"/>
            <p:cNvSpPr/>
            <p:nvPr/>
          </p:nvSpPr>
          <p:spPr>
            <a:xfrm>
              <a:off x="794764" y="1993158"/>
              <a:ext cx="193111" cy="250677"/>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cxnSp>
          <p:nvCxnSpPr>
            <p:cNvPr id="5" name="Straight Connector 4"/>
            <p:cNvCxnSpPr/>
            <p:nvPr/>
          </p:nvCxnSpPr>
          <p:spPr>
            <a:xfrm>
              <a:off x="6225556" y="2194097"/>
              <a:ext cx="96555" cy="309567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6" name="Oval 5"/>
            <p:cNvSpPr/>
            <p:nvPr/>
          </p:nvSpPr>
          <p:spPr>
            <a:xfrm>
              <a:off x="6129000" y="1993157"/>
              <a:ext cx="193111" cy="250677"/>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cxnSp>
          <p:nvCxnSpPr>
            <p:cNvPr id="9" name="Straight Connector 8"/>
            <p:cNvCxnSpPr/>
            <p:nvPr/>
          </p:nvCxnSpPr>
          <p:spPr>
            <a:xfrm flipH="1">
              <a:off x="8582652" y="2253783"/>
              <a:ext cx="115490" cy="308299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Oval 9"/>
            <p:cNvSpPr/>
            <p:nvPr/>
          </p:nvSpPr>
          <p:spPr>
            <a:xfrm>
              <a:off x="8582652" y="2003107"/>
              <a:ext cx="193111" cy="250677"/>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3" name="Left-Right-Up Arrow 12"/>
            <p:cNvSpPr/>
            <p:nvPr/>
          </p:nvSpPr>
          <p:spPr>
            <a:xfrm rot="8605745">
              <a:off x="6200595" y="5224230"/>
              <a:ext cx="374863" cy="346173"/>
            </a:xfrm>
            <a:prstGeom prst="leftRightUpArrow">
              <a:avLst/>
            </a:prstGeom>
            <a:solidFill>
              <a:schemeClr val="bg1">
                <a:lumMod val="75000"/>
                <a:lumOff val="2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4" name="Left-Right-Up Arrow 13"/>
            <p:cNvSpPr/>
            <p:nvPr/>
          </p:nvSpPr>
          <p:spPr>
            <a:xfrm rot="12903243">
              <a:off x="8352582" y="5311495"/>
              <a:ext cx="374863" cy="346173"/>
            </a:xfrm>
            <a:prstGeom prst="leftRightUpArrow">
              <a:avLst/>
            </a:prstGeom>
            <a:solidFill>
              <a:schemeClr val="bg1">
                <a:lumMod val="75000"/>
                <a:lumOff val="2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5" name="Freeform 14"/>
            <p:cNvSpPr/>
            <p:nvPr/>
          </p:nvSpPr>
          <p:spPr>
            <a:xfrm>
              <a:off x="6443082" y="5311246"/>
              <a:ext cx="2090150" cy="179111"/>
            </a:xfrm>
            <a:custGeom>
              <a:avLst/>
              <a:gdLst>
                <a:gd name="connsiteX0" fmla="*/ 0 w 2051825"/>
                <a:gd name="connsiteY0" fmla="*/ 0 h 167320"/>
                <a:gd name="connsiteX1" fmla="*/ 100361 w 2051825"/>
                <a:gd name="connsiteY1" fmla="*/ 89209 h 167320"/>
                <a:gd name="connsiteX2" fmla="*/ 289932 w 2051825"/>
                <a:gd name="connsiteY2" fmla="*/ 55756 h 167320"/>
                <a:gd name="connsiteX3" fmla="*/ 457200 w 2051825"/>
                <a:gd name="connsiteY3" fmla="*/ 89209 h 167320"/>
                <a:gd name="connsiteX4" fmla="*/ 713678 w 2051825"/>
                <a:gd name="connsiteY4" fmla="*/ 66907 h 167320"/>
                <a:gd name="connsiteX5" fmla="*/ 959005 w 2051825"/>
                <a:gd name="connsiteY5" fmla="*/ 122663 h 167320"/>
                <a:gd name="connsiteX6" fmla="*/ 1360449 w 2051825"/>
                <a:gd name="connsiteY6" fmla="*/ 78058 h 167320"/>
                <a:gd name="connsiteX7" fmla="*/ 1449659 w 2051825"/>
                <a:gd name="connsiteY7" fmla="*/ 100360 h 167320"/>
                <a:gd name="connsiteX8" fmla="*/ 1795347 w 2051825"/>
                <a:gd name="connsiteY8" fmla="*/ 167268 h 167320"/>
                <a:gd name="connsiteX9" fmla="*/ 2007220 w 2051825"/>
                <a:gd name="connsiteY9" fmla="*/ 111512 h 167320"/>
                <a:gd name="connsiteX10" fmla="*/ 2051825 w 2051825"/>
                <a:gd name="connsiteY10" fmla="*/ 111512 h 167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51825" h="167320">
                  <a:moveTo>
                    <a:pt x="0" y="0"/>
                  </a:moveTo>
                  <a:cubicBezTo>
                    <a:pt x="26019" y="39958"/>
                    <a:pt x="52039" y="79916"/>
                    <a:pt x="100361" y="89209"/>
                  </a:cubicBezTo>
                  <a:cubicBezTo>
                    <a:pt x="148683" y="98502"/>
                    <a:pt x="230459" y="55756"/>
                    <a:pt x="289932" y="55756"/>
                  </a:cubicBezTo>
                  <a:cubicBezTo>
                    <a:pt x="349405" y="55756"/>
                    <a:pt x="386576" y="87351"/>
                    <a:pt x="457200" y="89209"/>
                  </a:cubicBezTo>
                  <a:cubicBezTo>
                    <a:pt x="527824" y="91068"/>
                    <a:pt x="630044" y="61331"/>
                    <a:pt x="713678" y="66907"/>
                  </a:cubicBezTo>
                  <a:cubicBezTo>
                    <a:pt x="797312" y="72483"/>
                    <a:pt x="851210" y="120805"/>
                    <a:pt x="959005" y="122663"/>
                  </a:cubicBezTo>
                  <a:cubicBezTo>
                    <a:pt x="1066800" y="124521"/>
                    <a:pt x="1278673" y="81775"/>
                    <a:pt x="1360449" y="78058"/>
                  </a:cubicBezTo>
                  <a:cubicBezTo>
                    <a:pt x="1442225" y="74341"/>
                    <a:pt x="1377176" y="85492"/>
                    <a:pt x="1449659" y="100360"/>
                  </a:cubicBezTo>
                  <a:cubicBezTo>
                    <a:pt x="1522142" y="115228"/>
                    <a:pt x="1702420" y="165409"/>
                    <a:pt x="1795347" y="167268"/>
                  </a:cubicBezTo>
                  <a:cubicBezTo>
                    <a:pt x="1888274" y="169127"/>
                    <a:pt x="1964474" y="120805"/>
                    <a:pt x="2007220" y="111512"/>
                  </a:cubicBezTo>
                  <a:cubicBezTo>
                    <a:pt x="2049966" y="102219"/>
                    <a:pt x="2050895" y="106865"/>
                    <a:pt x="2051825" y="111512"/>
                  </a:cubicBezTo>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cxnSp>
          <p:nvCxnSpPr>
            <p:cNvPr id="17" name="Straight Connector 16"/>
            <p:cNvCxnSpPr/>
            <p:nvPr/>
          </p:nvCxnSpPr>
          <p:spPr>
            <a:xfrm>
              <a:off x="79114" y="2253783"/>
              <a:ext cx="9064886" cy="0"/>
            </a:xfrm>
            <a:prstGeom prst="line">
              <a:avLst/>
            </a:prstGeom>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21" name="Can 20"/>
            <p:cNvSpPr/>
            <p:nvPr/>
          </p:nvSpPr>
          <p:spPr>
            <a:xfrm>
              <a:off x="923265" y="2359231"/>
              <a:ext cx="161166" cy="455740"/>
            </a:xfrm>
            <a:prstGeom prst="can">
              <a:avLst/>
            </a:prstGeom>
            <a:solidFill>
              <a:schemeClr val="bg1">
                <a:lumMod val="50000"/>
                <a:lumOff val="50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2" name="Can 21"/>
            <p:cNvSpPr/>
            <p:nvPr/>
          </p:nvSpPr>
          <p:spPr>
            <a:xfrm>
              <a:off x="987875" y="3681252"/>
              <a:ext cx="208618" cy="493329"/>
            </a:xfrm>
            <a:prstGeom prst="can">
              <a:avLst/>
            </a:prstGeom>
            <a:solidFill>
              <a:schemeClr val="tx1"/>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Can 22"/>
            <p:cNvSpPr/>
            <p:nvPr/>
          </p:nvSpPr>
          <p:spPr>
            <a:xfrm>
              <a:off x="8459784" y="3277259"/>
              <a:ext cx="182390" cy="477718"/>
            </a:xfrm>
            <a:prstGeom prst="can">
              <a:avLst/>
            </a:prstGeom>
            <a:solidFill>
              <a:schemeClr val="tx1"/>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4" name="Rectangle 23"/>
            <p:cNvSpPr/>
            <p:nvPr/>
          </p:nvSpPr>
          <p:spPr>
            <a:xfrm>
              <a:off x="948114" y="2915838"/>
              <a:ext cx="219853" cy="204582"/>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Oval 24"/>
            <p:cNvSpPr/>
            <p:nvPr/>
          </p:nvSpPr>
          <p:spPr>
            <a:xfrm>
              <a:off x="948114" y="2936871"/>
              <a:ext cx="219853" cy="183549"/>
            </a:xfrm>
            <a:prstGeom prst="ellipse">
              <a:avLst/>
            </a:prstGeom>
            <a:solidFill>
              <a:schemeClr val="tx2">
                <a:lumMod val="50000"/>
              </a:schemeClr>
            </a:solidFill>
            <a:ln>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44" name="Picture 43" descr="Sperm_Whale.gif"/>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1394337" y="3051107"/>
              <a:ext cx="682713" cy="36963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5" name="Picture 44" descr="Sperm_Whale.gif"/>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2865175" y="3018129"/>
              <a:ext cx="478614" cy="2591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sp>
        <p:nvSpPr>
          <p:cNvPr id="52" name="TextBox 51"/>
          <p:cNvSpPr txBox="1"/>
          <p:nvPr/>
        </p:nvSpPr>
        <p:spPr>
          <a:xfrm>
            <a:off x="209550" y="209550"/>
            <a:ext cx="4895850" cy="523220"/>
          </a:xfrm>
          <a:prstGeom prst="rect">
            <a:avLst/>
          </a:prstGeom>
          <a:noFill/>
        </p:spPr>
        <p:txBody>
          <a:bodyPr wrap="square" rtlCol="0">
            <a:spAutoFit/>
          </a:bodyPr>
          <a:lstStyle/>
          <a:p>
            <a:r>
              <a:rPr lang="en-US" sz="2800" dirty="0">
                <a:solidFill>
                  <a:prstClr val="black"/>
                </a:solidFill>
                <a:latin typeface="Meiryo UI" panose="020B0604030504040204" pitchFamily="34" charset="-128"/>
                <a:ea typeface="Meiryo UI" panose="020B0604030504040204" pitchFamily="34" charset="-128"/>
                <a:cs typeface="Meiryo UI" panose="020B0604030504040204" pitchFamily="34" charset="-128"/>
              </a:rPr>
              <a:t>Decoy Deployment:</a:t>
            </a:r>
          </a:p>
        </p:txBody>
      </p:sp>
      <p:cxnSp>
        <p:nvCxnSpPr>
          <p:cNvPr id="54" name="Straight Connector 53"/>
          <p:cNvCxnSpPr/>
          <p:nvPr/>
        </p:nvCxnSpPr>
        <p:spPr>
          <a:xfrm flipV="1">
            <a:off x="209550" y="800100"/>
            <a:ext cx="8648700" cy="28575"/>
          </a:xfrm>
          <a:prstGeom prst="line">
            <a:avLst/>
          </a:prstGeom>
          <a:ln w="28575">
            <a:solidFill>
              <a:schemeClr val="bg1"/>
            </a:solidFill>
            <a:prstDash val="dash"/>
          </a:ln>
        </p:spPr>
        <p:style>
          <a:lnRef idx="1">
            <a:schemeClr val="accent1"/>
          </a:lnRef>
          <a:fillRef idx="0">
            <a:schemeClr val="accent1"/>
          </a:fillRef>
          <a:effectRef idx="0">
            <a:schemeClr val="accent1"/>
          </a:effectRef>
          <a:fontRef idx="minor">
            <a:schemeClr val="tx1"/>
          </a:fontRef>
        </p:style>
      </p:cxnSp>
      <p:grpSp>
        <p:nvGrpSpPr>
          <p:cNvPr id="19" name="Group 18"/>
          <p:cNvGrpSpPr/>
          <p:nvPr/>
        </p:nvGrpSpPr>
        <p:grpSpPr>
          <a:xfrm>
            <a:off x="1260614" y="3931041"/>
            <a:ext cx="2447100" cy="646331"/>
            <a:chOff x="1260614" y="3931041"/>
            <a:chExt cx="2447100" cy="646331"/>
          </a:xfrm>
        </p:grpSpPr>
        <p:sp>
          <p:nvSpPr>
            <p:cNvPr id="46" name="TextBox 45"/>
            <p:cNvSpPr txBox="1"/>
            <p:nvPr/>
          </p:nvSpPr>
          <p:spPr>
            <a:xfrm>
              <a:off x="1583545" y="3931041"/>
              <a:ext cx="2124169" cy="646331"/>
            </a:xfrm>
            <a:prstGeom prst="rect">
              <a:avLst/>
            </a:prstGeom>
            <a:noFill/>
          </p:spPr>
          <p:txBody>
            <a:bodyPr wrap="square" rtlCol="0">
              <a:spAutoFit/>
            </a:bodyPr>
            <a:lstStyle/>
            <a:p>
              <a:r>
                <a:rPr lang="en-US" dirty="0">
                  <a:solidFill>
                    <a:sysClr val="windowText" lastClr="000000"/>
                  </a:solidFill>
                </a:rPr>
                <a:t>Acoustic recorder (200-300m depth</a:t>
              </a:r>
              <a:r>
                <a:rPr lang="en-US" dirty="0" smtClean="0">
                  <a:solidFill>
                    <a:sysClr val="windowText" lastClr="000000"/>
                  </a:solidFill>
                </a:rPr>
                <a:t>)</a:t>
              </a:r>
              <a:endParaRPr lang="en-US" dirty="0">
                <a:solidFill>
                  <a:sysClr val="windowText" lastClr="000000"/>
                </a:solidFill>
              </a:endParaRPr>
            </a:p>
          </p:txBody>
        </p:sp>
        <p:cxnSp>
          <p:nvCxnSpPr>
            <p:cNvPr id="47" name="Straight Arrow Connector 46"/>
            <p:cNvCxnSpPr/>
            <p:nvPr/>
          </p:nvCxnSpPr>
          <p:spPr>
            <a:xfrm flipH="1" flipV="1">
              <a:off x="1260614" y="3931041"/>
              <a:ext cx="354992" cy="280909"/>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grpSp>
      <p:grpSp>
        <p:nvGrpSpPr>
          <p:cNvPr id="28" name="Group 27"/>
          <p:cNvGrpSpPr/>
          <p:nvPr/>
        </p:nvGrpSpPr>
        <p:grpSpPr>
          <a:xfrm>
            <a:off x="6518005" y="3535442"/>
            <a:ext cx="2015227" cy="678358"/>
            <a:chOff x="6518005" y="3535442"/>
            <a:chExt cx="2015227" cy="678358"/>
          </a:xfrm>
        </p:grpSpPr>
        <p:sp>
          <p:nvSpPr>
            <p:cNvPr id="48" name="TextBox 47"/>
            <p:cNvSpPr txBox="1"/>
            <p:nvPr/>
          </p:nvSpPr>
          <p:spPr>
            <a:xfrm>
              <a:off x="6518005" y="3567469"/>
              <a:ext cx="2015227" cy="646331"/>
            </a:xfrm>
            <a:prstGeom prst="rect">
              <a:avLst/>
            </a:prstGeom>
            <a:noFill/>
          </p:spPr>
          <p:txBody>
            <a:bodyPr wrap="square" rtlCol="0">
              <a:spAutoFit/>
            </a:bodyPr>
            <a:lstStyle/>
            <a:p>
              <a:r>
                <a:rPr lang="en-US" dirty="0">
                  <a:solidFill>
                    <a:sysClr val="windowText" lastClr="000000"/>
                  </a:solidFill>
                </a:rPr>
                <a:t>Acoustic recorder (200-300m depth): </a:t>
              </a:r>
            </a:p>
          </p:txBody>
        </p:sp>
        <p:cxnSp>
          <p:nvCxnSpPr>
            <p:cNvPr id="49" name="Straight Arrow Connector 48"/>
            <p:cNvCxnSpPr/>
            <p:nvPr/>
          </p:nvCxnSpPr>
          <p:spPr>
            <a:xfrm flipV="1">
              <a:off x="8076796" y="3535442"/>
              <a:ext cx="287186" cy="131558"/>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grpSp>
      <p:sp>
        <p:nvSpPr>
          <p:cNvPr id="2" name="TextBox 1"/>
          <p:cNvSpPr txBox="1"/>
          <p:nvPr/>
        </p:nvSpPr>
        <p:spPr>
          <a:xfrm>
            <a:off x="878049" y="6433376"/>
            <a:ext cx="2465740" cy="369332"/>
          </a:xfrm>
          <a:prstGeom prst="rect">
            <a:avLst/>
          </a:prstGeom>
          <a:noFill/>
        </p:spPr>
        <p:txBody>
          <a:bodyPr wrap="none" rtlCol="0">
            <a:spAutoFit/>
          </a:bodyPr>
          <a:lstStyle/>
          <a:p>
            <a:r>
              <a:rPr lang="en-US"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L. Wild et al. (2015)</a:t>
            </a:r>
            <a:endParaRPr lang="en-US" dirty="0">
              <a:solidFill>
                <a:schemeClr val="bg1"/>
              </a:solidFill>
              <a:latin typeface="Meiryo UI" panose="020B0604030504040204" pitchFamily="34" charset="-128"/>
              <a:ea typeface="Meiryo UI" panose="020B0604030504040204" pitchFamily="34" charset="-128"/>
              <a:cs typeface="Meiryo UI" panose="020B0604030504040204" pitchFamily="34" charset="-128"/>
            </a:endParaRPr>
          </a:p>
        </p:txBody>
      </p:sp>
    </p:spTree>
    <p:extLst>
      <p:ext uri="{BB962C8B-B14F-4D97-AF65-F5344CB8AC3E}">
        <p14:creationId xmlns:p14="http://schemas.microsoft.com/office/powerpoint/2010/main" val="8324294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Picture 10" descr="GOA-090_Cobra[1].jpg"/>
          <p:cNvPicPr>
            <a:picLocks noChangeAspect="1"/>
          </p:cNvPicPr>
          <p:nvPr/>
        </p:nvPicPr>
        <p:blipFill>
          <a:blip r:embed="rId3" cstate="screen"/>
          <a:stretch>
            <a:fillRect/>
          </a:stretch>
        </p:blipFill>
        <p:spPr>
          <a:xfrm>
            <a:off x="0" y="0"/>
            <a:ext cx="9138305" cy="6096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0">
          <a:gsLst>
            <a:gs pos="0">
              <a:srgbClr val="000099"/>
            </a:gs>
            <a:gs pos="100000">
              <a:srgbClr val="3333FF"/>
            </a:gs>
          </a:gsLst>
          <a:lin ang="5400000" scaled="1"/>
        </a:gradFill>
        <a:effectLst/>
      </p:bgPr>
    </p:bg>
    <p:spTree>
      <p:nvGrpSpPr>
        <p:cNvPr id="1" name=""/>
        <p:cNvGrpSpPr/>
        <p:nvPr/>
      </p:nvGrpSpPr>
      <p:grpSpPr>
        <a:xfrm>
          <a:off x="0" y="0"/>
          <a:ext cx="0" cy="0"/>
          <a:chOff x="0" y="0"/>
          <a:chExt cx="0" cy="0"/>
        </a:xfrm>
      </p:grpSpPr>
      <p:sp>
        <p:nvSpPr>
          <p:cNvPr id="10" name="TextBox 9"/>
          <p:cNvSpPr txBox="1"/>
          <p:nvPr/>
        </p:nvSpPr>
        <p:spPr>
          <a:xfrm>
            <a:off x="381000" y="134793"/>
            <a:ext cx="8458200" cy="523220"/>
          </a:xfrm>
          <a:prstGeom prst="rect">
            <a:avLst/>
          </a:prstGeom>
          <a:noFill/>
        </p:spPr>
        <p:txBody>
          <a:bodyPr wrap="square" rtlCol="0">
            <a:spAutoFit/>
          </a:bodyPr>
          <a:lstStyle/>
          <a:p>
            <a:pPr defTabSz="457200"/>
            <a:r>
              <a:rPr lang="en-US" sz="2800" dirty="0">
                <a:solidFill>
                  <a:srgbClr val="FFFFFF"/>
                </a:solidFill>
                <a:latin typeface="Meiryo" pitchFamily="34" charset="-128"/>
              </a:rPr>
              <a:t>Serial Depredators: Most “</a:t>
            </a:r>
            <a:r>
              <a:rPr lang="en-US" sz="2800" dirty="0" err="1">
                <a:solidFill>
                  <a:srgbClr val="FFFFFF"/>
                </a:solidFill>
                <a:latin typeface="Meiryo" pitchFamily="34" charset="-128"/>
              </a:rPr>
              <a:t>Un”Wanted</a:t>
            </a:r>
            <a:r>
              <a:rPr lang="en-US" sz="2800" dirty="0">
                <a:solidFill>
                  <a:srgbClr val="FFFFFF"/>
                </a:solidFill>
                <a:latin typeface="Meiryo" pitchFamily="34" charset="-128"/>
              </a:rPr>
              <a:t> Whales</a:t>
            </a:r>
          </a:p>
        </p:txBody>
      </p:sp>
      <p:pic>
        <p:nvPicPr>
          <p:cNvPr id="11" name="Picture 10"/>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34898" y="1025214"/>
            <a:ext cx="4022548" cy="5531005"/>
          </a:xfrm>
          <a:prstGeom prst="rect">
            <a:avLst/>
          </a:prstGeom>
        </p:spPr>
      </p:pic>
      <p:grpSp>
        <p:nvGrpSpPr>
          <p:cNvPr id="2" name="Group 1"/>
          <p:cNvGrpSpPr/>
          <p:nvPr/>
        </p:nvGrpSpPr>
        <p:grpSpPr>
          <a:xfrm>
            <a:off x="4684424" y="1231493"/>
            <a:ext cx="4339622" cy="5494498"/>
            <a:chOff x="4684424" y="1231493"/>
            <a:chExt cx="4339622" cy="5494498"/>
          </a:xfrm>
        </p:grpSpPr>
        <p:pic>
          <p:nvPicPr>
            <p:cNvPr id="9" name="Picture 8" descr="GOA026_allSightings.png"/>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684424" y="1754713"/>
              <a:ext cx="4339622" cy="4324948"/>
            </a:xfrm>
            <a:prstGeom prst="rect">
              <a:avLst/>
            </a:prstGeom>
          </p:spPr>
        </p:pic>
        <p:pic>
          <p:nvPicPr>
            <p:cNvPr id="12" name="Picture 11"/>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168161" y="3993387"/>
              <a:ext cx="1855885" cy="1238351"/>
            </a:xfrm>
            <a:prstGeom prst="rect">
              <a:avLst/>
            </a:prstGeom>
            <a:ln>
              <a:solidFill>
                <a:schemeClr val="bg1"/>
              </a:solidFill>
            </a:ln>
          </p:spPr>
        </p:pic>
        <p:sp>
          <p:nvSpPr>
            <p:cNvPr id="13" name="TextBox 12"/>
            <p:cNvSpPr txBox="1"/>
            <p:nvPr/>
          </p:nvSpPr>
          <p:spPr>
            <a:xfrm>
              <a:off x="5352617" y="1231493"/>
              <a:ext cx="3357974" cy="523220"/>
            </a:xfrm>
            <a:prstGeom prst="rect">
              <a:avLst/>
            </a:prstGeom>
            <a:noFill/>
          </p:spPr>
          <p:txBody>
            <a:bodyPr wrap="square" rtlCol="0">
              <a:spAutoFit/>
            </a:bodyPr>
            <a:lstStyle/>
            <a:p>
              <a:pPr defTabSz="457200"/>
              <a:r>
                <a:rPr lang="en-US" sz="2800" dirty="0">
                  <a:solidFill>
                    <a:srgbClr val="FFFFFF"/>
                  </a:solidFill>
                  <a:latin typeface="Meiryo" pitchFamily="34" charset="-128"/>
                </a:rPr>
                <a:t>Jack the Stripper</a:t>
              </a:r>
            </a:p>
          </p:txBody>
        </p:sp>
        <p:sp>
          <p:nvSpPr>
            <p:cNvPr id="14" name="TextBox 13"/>
            <p:cNvSpPr txBox="1"/>
            <p:nvPr/>
          </p:nvSpPr>
          <p:spPr>
            <a:xfrm>
              <a:off x="5029200" y="6079660"/>
              <a:ext cx="3659481" cy="646331"/>
            </a:xfrm>
            <a:prstGeom prst="rect">
              <a:avLst/>
            </a:prstGeom>
            <a:noFill/>
          </p:spPr>
          <p:txBody>
            <a:bodyPr wrap="square" rtlCol="0">
              <a:spAutoFit/>
            </a:bodyPr>
            <a:lstStyle/>
            <a:p>
              <a:pPr defTabSz="457200"/>
              <a:r>
                <a:rPr lang="en-US" dirty="0">
                  <a:solidFill>
                    <a:srgbClr val="FFFFFF"/>
                  </a:solidFill>
                  <a:latin typeface="Meiryo" pitchFamily="34" charset="-128"/>
                </a:rPr>
                <a:t>Seen 9 out of the last 10 years – always close to Sitka</a:t>
              </a:r>
            </a:p>
          </p:txBody>
        </p:sp>
      </p:gr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074" name="Picture 2" descr="http://diymag.com/media/img/Film/I/In-The-Heart-Of-The-Sea/_1200x675_crop_center-center_75/In-the-Heart-of-the-Sea-poster.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55171" y="4386093"/>
            <a:ext cx="3736975" cy="210204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Pm SEAK sat tagging.jpg"/>
          <p:cNvPicPr>
            <a:picLocks noChangeAspect="1"/>
          </p:cNvPicPr>
          <p:nvPr/>
        </p:nvPicPr>
        <p:blipFill>
          <a:blip r:embed="rId3" cstate="print"/>
          <a:stretch>
            <a:fillRect/>
          </a:stretch>
        </p:blipFill>
        <p:spPr>
          <a:xfrm>
            <a:off x="137657" y="223412"/>
            <a:ext cx="4762500" cy="1562100"/>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068473" y="500998"/>
            <a:ext cx="3988441" cy="5987143"/>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953156" y="2117342"/>
            <a:ext cx="1131502" cy="17478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6979823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tagging SWsat18 clip_tower GoPro_30May2013">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144" y="-45358"/>
            <a:ext cx="9035143" cy="6776357"/>
          </a:xfrm>
          <a:prstGeom prst="rect">
            <a:avLst/>
          </a:prstGeom>
        </p:spPr>
      </p:pic>
    </p:spTree>
    <p:extLst>
      <p:ext uri="{BB962C8B-B14F-4D97-AF65-F5344CB8AC3E}">
        <p14:creationId xmlns:p14="http://schemas.microsoft.com/office/powerpoint/2010/main" val="27947289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31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27446"/>
            <a:ext cx="9144000" cy="5533108"/>
          </a:xfrm>
          <a:prstGeom prst="rect">
            <a:avLst/>
          </a:prstGeom>
        </p:spPr>
      </p:pic>
      <p:sp>
        <p:nvSpPr>
          <p:cNvPr id="3" name="TextBox 2"/>
          <p:cNvSpPr txBox="1"/>
          <p:nvPr/>
        </p:nvSpPr>
        <p:spPr>
          <a:xfrm>
            <a:off x="228600" y="2971800"/>
            <a:ext cx="4539343" cy="707886"/>
          </a:xfrm>
          <a:prstGeom prst="rect">
            <a:avLst/>
          </a:prstGeom>
          <a:noFill/>
        </p:spPr>
        <p:txBody>
          <a:bodyPr wrap="square" rtlCol="0">
            <a:spAutoFit/>
          </a:bodyPr>
          <a:lstStyle/>
          <a:p>
            <a:r>
              <a:rPr lang="en-US" sz="2000" dirty="0" smtClean="0">
                <a:solidFill>
                  <a:schemeClr val="bg1"/>
                </a:solidFill>
                <a:latin typeface="Meiryo" pitchFamily="34" charset="-128"/>
              </a:rPr>
              <a:t>70 to 100% of  each whale’s locations were over the slope</a:t>
            </a:r>
            <a:endParaRPr lang="en-US" sz="2000" dirty="0">
              <a:solidFill>
                <a:schemeClr val="bg1"/>
              </a:solidFill>
              <a:latin typeface="Meiryo" pitchFamily="34" charset="-128"/>
            </a:endParaRPr>
          </a:p>
        </p:txBody>
      </p:sp>
    </p:spTree>
    <p:extLst>
      <p:ext uri="{BB962C8B-B14F-4D97-AF65-F5344CB8AC3E}">
        <p14:creationId xmlns:p14="http://schemas.microsoft.com/office/powerpoint/2010/main" val="38626106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SWsat13_3D dive track from sky.jpg"/>
          <p:cNvPicPr>
            <a:picLocks noChangeAspect="1"/>
          </p:cNvPicPr>
          <p:nvPr/>
        </p:nvPicPr>
        <p:blipFill>
          <a:blip r:embed="rId3" cstate="screen"/>
          <a:stretch>
            <a:fillRect/>
          </a:stretch>
        </p:blipFill>
        <p:spPr>
          <a:xfrm>
            <a:off x="0" y="0"/>
            <a:ext cx="9144000" cy="4543425"/>
          </a:xfrm>
          <a:prstGeom prst="rect">
            <a:avLst/>
          </a:prstGeom>
        </p:spPr>
      </p:pic>
      <p:grpSp>
        <p:nvGrpSpPr>
          <p:cNvPr id="5" name="Group 4"/>
          <p:cNvGrpSpPr/>
          <p:nvPr/>
        </p:nvGrpSpPr>
        <p:grpSpPr>
          <a:xfrm>
            <a:off x="0" y="1676400"/>
            <a:ext cx="9144000" cy="4543425"/>
            <a:chOff x="0" y="1676400"/>
            <a:chExt cx="9144000" cy="4543425"/>
          </a:xfrm>
        </p:grpSpPr>
        <p:pic>
          <p:nvPicPr>
            <p:cNvPr id="2" name="Picture 1" descr="SWsat13_3D dives_looking towards Yakutat.jpg"/>
            <p:cNvPicPr>
              <a:picLocks noChangeAspect="1"/>
            </p:cNvPicPr>
            <p:nvPr/>
          </p:nvPicPr>
          <p:blipFill>
            <a:blip r:embed="rId4" cstate="screen"/>
            <a:stretch>
              <a:fillRect/>
            </a:stretch>
          </p:blipFill>
          <p:spPr>
            <a:xfrm>
              <a:off x="0" y="1676400"/>
              <a:ext cx="9144000" cy="4543425"/>
            </a:xfrm>
            <a:prstGeom prst="rect">
              <a:avLst/>
            </a:prstGeom>
          </p:spPr>
        </p:pic>
        <p:pic>
          <p:nvPicPr>
            <p:cNvPr id="4" name="Picture 3" descr="SWsat13 depth color legend.JPG"/>
            <p:cNvPicPr>
              <a:picLocks noChangeAspect="1"/>
            </p:cNvPicPr>
            <p:nvPr/>
          </p:nvPicPr>
          <p:blipFill>
            <a:blip r:embed="rId5" cstate="screen"/>
            <a:stretch>
              <a:fillRect/>
            </a:stretch>
          </p:blipFill>
          <p:spPr>
            <a:xfrm>
              <a:off x="8153400" y="3810000"/>
              <a:ext cx="800100" cy="708660"/>
            </a:xfrm>
            <a:prstGeom prst="rect">
              <a:avLst/>
            </a:prstGeom>
          </p:spPr>
        </p:pic>
      </p:grpSp>
      <p:grpSp>
        <p:nvGrpSpPr>
          <p:cNvPr id="8" name="Group 7"/>
          <p:cNvGrpSpPr/>
          <p:nvPr/>
        </p:nvGrpSpPr>
        <p:grpSpPr>
          <a:xfrm>
            <a:off x="97971" y="1804987"/>
            <a:ext cx="9144000" cy="4010025"/>
            <a:chOff x="838200" y="4191000"/>
            <a:chExt cx="9144000" cy="4010025"/>
          </a:xfrm>
        </p:grpSpPr>
        <p:pic>
          <p:nvPicPr>
            <p:cNvPr id="6" name="Picture 5" descr="SWsat13_3D dives_underwater surface_deep dives.jpg"/>
            <p:cNvPicPr>
              <a:picLocks noChangeAspect="1"/>
            </p:cNvPicPr>
            <p:nvPr/>
          </p:nvPicPr>
          <p:blipFill>
            <a:blip r:embed="rId6" cstate="screen"/>
            <a:srcRect/>
            <a:stretch>
              <a:fillRect/>
            </a:stretch>
          </p:blipFill>
          <p:spPr>
            <a:xfrm>
              <a:off x="838200" y="4191000"/>
              <a:ext cx="9144000" cy="4010025"/>
            </a:xfrm>
            <a:prstGeom prst="rect">
              <a:avLst/>
            </a:prstGeom>
          </p:spPr>
        </p:pic>
        <p:pic>
          <p:nvPicPr>
            <p:cNvPr id="7" name="Picture 6" descr="SWsat13 depth color legend.JPG"/>
            <p:cNvPicPr>
              <a:picLocks noChangeAspect="1"/>
            </p:cNvPicPr>
            <p:nvPr/>
          </p:nvPicPr>
          <p:blipFill>
            <a:blip r:embed="rId5" cstate="screen"/>
            <a:stretch>
              <a:fillRect/>
            </a:stretch>
          </p:blipFill>
          <p:spPr>
            <a:xfrm>
              <a:off x="9144000" y="6149340"/>
              <a:ext cx="800100" cy="708660"/>
            </a:xfrm>
            <a:prstGeom prst="rect">
              <a:avLst/>
            </a:prstGeom>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27446"/>
            <a:ext cx="9144000" cy="5533108"/>
          </a:xfrm>
          <a:prstGeom prst="rect">
            <a:avLst/>
          </a:prstGeom>
        </p:spPr>
      </p:pic>
    </p:spTree>
    <p:extLst>
      <p:ext uri="{BB962C8B-B14F-4D97-AF65-F5344CB8AC3E}">
        <p14:creationId xmlns:p14="http://schemas.microsoft.com/office/powerpoint/2010/main" val="38750136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SWsat13 SWsat15_Chatha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95250"/>
            <a:ext cx="9144000" cy="5143500"/>
          </a:xfrm>
          <a:prstGeom prst="rect">
            <a:avLst/>
          </a:prstGeom>
        </p:spPr>
      </p:pic>
    </p:spTree>
    <p:extLst>
      <p:ext uri="{BB962C8B-B14F-4D97-AF65-F5344CB8AC3E}">
        <p14:creationId xmlns:p14="http://schemas.microsoft.com/office/powerpoint/2010/main" val="27362888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5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7706" y="1248692"/>
            <a:ext cx="9144000" cy="5533108"/>
          </a:xfrm>
          <a:prstGeom prst="rect">
            <a:avLst/>
          </a:prstGeom>
        </p:spPr>
      </p:pic>
      <p:sp>
        <p:nvSpPr>
          <p:cNvPr id="4" name="Rectangle 3"/>
          <p:cNvSpPr/>
          <p:nvPr/>
        </p:nvSpPr>
        <p:spPr>
          <a:xfrm>
            <a:off x="2081733" y="348582"/>
            <a:ext cx="5012911" cy="584775"/>
          </a:xfrm>
          <a:prstGeom prst="rect">
            <a:avLst/>
          </a:prstGeom>
        </p:spPr>
        <p:txBody>
          <a:bodyPr wrap="none">
            <a:spAutoFit/>
          </a:bodyPr>
          <a:lstStyle/>
          <a:p>
            <a:r>
              <a:rPr lang="en-US" sz="3200" dirty="0" smtClean="0">
                <a:solidFill>
                  <a:srgbClr val="1F497D">
                    <a:lumMod val="20000"/>
                    <a:lumOff val="80000"/>
                  </a:srgbClr>
                </a:solidFill>
                <a:latin typeface="Meiryo UI" panose="020B0604030504040204" pitchFamily="34" charset="-128"/>
                <a:ea typeface="Meiryo UI" panose="020B0604030504040204" pitchFamily="34" charset="-128"/>
                <a:cs typeface="Meiryo UI" panose="020B0604030504040204" pitchFamily="34" charset="-128"/>
              </a:rPr>
              <a:t>GOA-091 and GOA-023 </a:t>
            </a:r>
            <a:endParaRPr lang="en-US" sz="3200" dirty="0">
              <a:solidFill>
                <a:prstClr val="black"/>
              </a:solidFill>
              <a:latin typeface="Meiryo UI" panose="020B0604030504040204" pitchFamily="34" charset="-128"/>
              <a:ea typeface="Meiryo UI" panose="020B0604030504040204" pitchFamily="34" charset="-128"/>
              <a:cs typeface="Meiryo UI" panose="020B0604030504040204" pitchFamily="34" charset="-128"/>
            </a:endParaRPr>
          </a:p>
        </p:txBody>
      </p:sp>
      <p:sp>
        <p:nvSpPr>
          <p:cNvPr id="6" name="Rectangle 5"/>
          <p:cNvSpPr/>
          <p:nvPr/>
        </p:nvSpPr>
        <p:spPr>
          <a:xfrm>
            <a:off x="102031" y="1273314"/>
            <a:ext cx="1421969" cy="584775"/>
          </a:xfrm>
          <a:prstGeom prst="rect">
            <a:avLst/>
          </a:prstGeom>
          <a:solidFill>
            <a:schemeClr val="tx2"/>
          </a:solidFill>
        </p:spPr>
        <p:txBody>
          <a:bodyPr wrap="square">
            <a:spAutoFit/>
          </a:bodyPr>
          <a:lstStyle/>
          <a:p>
            <a:r>
              <a:rPr lang="en-US" sz="3200" dirty="0" smtClean="0">
                <a:solidFill>
                  <a:srgbClr val="1F497D">
                    <a:lumMod val="20000"/>
                    <a:lumOff val="80000"/>
                  </a:srgbClr>
                </a:solidFill>
                <a:latin typeface="Meiryo UI" panose="020B0604030504040204" pitchFamily="34" charset="-128"/>
                <a:ea typeface="Meiryo UI" panose="020B0604030504040204" pitchFamily="34" charset="-128"/>
                <a:cs typeface="Meiryo UI" panose="020B0604030504040204" pitchFamily="34" charset="-128"/>
              </a:rPr>
              <a:t>2010</a:t>
            </a:r>
            <a:endParaRPr lang="en-US" sz="3200" dirty="0">
              <a:solidFill>
                <a:srgbClr val="1F497D">
                  <a:lumMod val="20000"/>
                  <a:lumOff val="80000"/>
                </a:srgbClr>
              </a:solidFill>
              <a:latin typeface="Meiryo UI" panose="020B0604030504040204" pitchFamily="34" charset="-128"/>
              <a:ea typeface="Meiryo UI" panose="020B0604030504040204" pitchFamily="34" charset="-128"/>
              <a:cs typeface="Meiryo UI" panose="020B0604030504040204" pitchFamily="34" charset="-128"/>
            </a:endParaRPr>
          </a:p>
        </p:txBody>
      </p:sp>
    </p:spTree>
    <p:extLst>
      <p:ext uri="{BB962C8B-B14F-4D97-AF65-F5344CB8AC3E}">
        <p14:creationId xmlns:p14="http://schemas.microsoft.com/office/powerpoint/2010/main" val="92989146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Tagging SWsat26_crows nest clip_16Sep201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31750"/>
            <a:ext cx="9144000" cy="5143500"/>
          </a:xfrm>
          <a:prstGeom prst="rect">
            <a:avLst/>
          </a:prstGeom>
        </p:spPr>
      </p:pic>
    </p:spTree>
    <p:extLst>
      <p:ext uri="{BB962C8B-B14F-4D97-AF65-F5344CB8AC3E}">
        <p14:creationId xmlns:p14="http://schemas.microsoft.com/office/powerpoint/2010/main" val="11727468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3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1351396"/>
            <a:ext cx="9144000" cy="5533108"/>
          </a:xfrm>
          <a:prstGeom prst="rect">
            <a:avLst/>
          </a:prstGeom>
        </p:spPr>
      </p:pic>
      <p:sp>
        <p:nvSpPr>
          <p:cNvPr id="3" name="TextBox 2"/>
          <p:cNvSpPr txBox="1"/>
          <p:nvPr/>
        </p:nvSpPr>
        <p:spPr>
          <a:xfrm>
            <a:off x="4844143" y="1401092"/>
            <a:ext cx="4282619" cy="2862322"/>
          </a:xfrm>
          <a:prstGeom prst="rect">
            <a:avLst/>
          </a:prstGeom>
          <a:solidFill>
            <a:schemeClr val="bg1">
              <a:lumMod val="85000"/>
            </a:schemeClr>
          </a:solidFill>
          <a:ln>
            <a:solidFill>
              <a:schemeClr val="tx2"/>
            </a:solidFill>
          </a:ln>
        </p:spPr>
        <p:txBody>
          <a:bodyPr wrap="square" rtlCol="0">
            <a:spAutoFit/>
          </a:bodyPr>
          <a:lstStyle/>
          <a:p>
            <a:r>
              <a:rPr lang="en-US" sz="2000" b="1" dirty="0" smtClean="0">
                <a:solidFill>
                  <a:srgbClr val="1F497D">
                    <a:lumMod val="75000"/>
                  </a:srgbClr>
                </a:solidFill>
                <a:latin typeface="Meiryo UI" panose="020B0604030504040204" pitchFamily="34" charset="-128"/>
                <a:ea typeface="Meiryo UI" panose="020B0604030504040204" pitchFamily="34" charset="-128"/>
                <a:cs typeface="Meiryo UI" panose="020B0604030504040204" pitchFamily="34" charset="-128"/>
              </a:rPr>
              <a:t>Whales tagged 16Sep2014			</a:t>
            </a:r>
          </a:p>
          <a:p>
            <a:r>
              <a:rPr lang="en-US" sz="2000" b="1" dirty="0" smtClean="0">
                <a:solidFill>
                  <a:srgbClr val="CC00FF"/>
                </a:solidFill>
                <a:latin typeface="Meiryo UI" panose="020B0604030504040204" pitchFamily="34" charset="-128"/>
                <a:ea typeface="Meiryo UI" panose="020B0604030504040204" pitchFamily="34" charset="-128"/>
                <a:cs typeface="Meiryo UI" panose="020B0604030504040204" pitchFamily="34" charset="-128"/>
              </a:rPr>
              <a:t>―</a:t>
            </a:r>
            <a:r>
              <a:rPr lang="en-US" sz="2000" b="1" dirty="0" smtClean="0">
                <a:solidFill>
                  <a:srgbClr val="66FF33"/>
                </a:solidFill>
                <a:latin typeface="Meiryo UI" panose="020B0604030504040204" pitchFamily="34" charset="-128"/>
                <a:ea typeface="Meiryo UI" panose="020B0604030504040204" pitchFamily="34" charset="-128"/>
                <a:cs typeface="Meiryo UI" panose="020B0604030504040204" pitchFamily="34" charset="-128"/>
              </a:rPr>
              <a:t> </a:t>
            </a:r>
            <a:r>
              <a:rPr lang="en-US" sz="2000" dirty="0" smtClean="0">
                <a:solidFill>
                  <a:prstClr val="black"/>
                </a:solidFill>
                <a:latin typeface="Meiryo UI" panose="020B0604030504040204" pitchFamily="34" charset="-128"/>
                <a:ea typeface="Meiryo UI" panose="020B0604030504040204" pitchFamily="34" charset="-128"/>
                <a:cs typeface="Meiryo UI" panose="020B0604030504040204" pitchFamily="34" charset="-128"/>
              </a:rPr>
              <a:t>GOA-091</a:t>
            </a:r>
            <a:r>
              <a:rPr lang="en-US" sz="2000" dirty="0">
                <a:solidFill>
                  <a:prstClr val="black"/>
                </a:solidFill>
                <a:latin typeface="Meiryo UI" panose="020B0604030504040204" pitchFamily="34" charset="-128"/>
                <a:ea typeface="Meiryo UI" panose="020B0604030504040204" pitchFamily="34" charset="-128"/>
                <a:cs typeface="Meiryo UI" panose="020B0604030504040204" pitchFamily="34" charset="-128"/>
              </a:rPr>
              <a:t> </a:t>
            </a:r>
            <a:r>
              <a:rPr lang="en-US" sz="2000" dirty="0" smtClean="0">
                <a:solidFill>
                  <a:prstClr val="black"/>
                </a:solidFill>
                <a:latin typeface="Meiryo UI" panose="020B0604030504040204" pitchFamily="34" charset="-128"/>
                <a:ea typeface="Meiryo UI" panose="020B0604030504040204" pitchFamily="34" charset="-128"/>
                <a:cs typeface="Meiryo UI" panose="020B0604030504040204" pitchFamily="34" charset="-128"/>
              </a:rPr>
              <a:t>(duration	6 d)</a:t>
            </a:r>
          </a:p>
          <a:p>
            <a:r>
              <a:rPr lang="en-US" sz="2000" b="1" dirty="0" smtClean="0">
                <a:solidFill>
                  <a:srgbClr val="FF9900"/>
                </a:solidFill>
                <a:latin typeface="Meiryo UI" panose="020B0604030504040204" pitchFamily="34" charset="-128"/>
                <a:ea typeface="Meiryo UI" panose="020B0604030504040204" pitchFamily="34" charset="-128"/>
                <a:cs typeface="Meiryo UI" panose="020B0604030504040204" pitchFamily="34" charset="-128"/>
              </a:rPr>
              <a:t>―</a:t>
            </a:r>
            <a:r>
              <a:rPr lang="en-US" sz="2000" b="1" dirty="0" smtClean="0">
                <a:solidFill>
                  <a:srgbClr val="66FF33"/>
                </a:solidFill>
                <a:latin typeface="Meiryo UI" panose="020B0604030504040204" pitchFamily="34" charset="-128"/>
                <a:ea typeface="Meiryo UI" panose="020B0604030504040204" pitchFamily="34" charset="-128"/>
                <a:cs typeface="Meiryo UI" panose="020B0604030504040204" pitchFamily="34" charset="-128"/>
              </a:rPr>
              <a:t> </a:t>
            </a:r>
            <a:r>
              <a:rPr lang="en-US" sz="2000" dirty="0" smtClean="0">
                <a:solidFill>
                  <a:prstClr val="black"/>
                </a:solidFill>
                <a:latin typeface="Meiryo UI" panose="020B0604030504040204" pitchFamily="34" charset="-128"/>
                <a:ea typeface="Meiryo UI" panose="020B0604030504040204" pitchFamily="34" charset="-128"/>
                <a:cs typeface="Meiryo UI" panose="020B0604030504040204" pitchFamily="34" charset="-128"/>
              </a:rPr>
              <a:t>GOA-086 (duration 4 months)	</a:t>
            </a:r>
          </a:p>
          <a:p>
            <a:endParaRPr lang="en-US" sz="2000" dirty="0" smtClean="0">
              <a:solidFill>
                <a:prstClr val="black"/>
              </a:solidFill>
              <a:latin typeface="Meiryo UI" panose="020B0604030504040204" pitchFamily="34" charset="-128"/>
              <a:ea typeface="Meiryo UI" panose="020B0604030504040204" pitchFamily="34" charset="-128"/>
              <a:cs typeface="Meiryo UI" panose="020B0604030504040204" pitchFamily="34" charset="-128"/>
            </a:endParaRPr>
          </a:p>
          <a:p>
            <a:r>
              <a:rPr lang="en-US" sz="2000" dirty="0" smtClean="0">
                <a:solidFill>
                  <a:prstClr val="black"/>
                </a:solidFill>
                <a:latin typeface="Meiryo UI" panose="020B0604030504040204" pitchFamily="34" charset="-128"/>
                <a:ea typeface="Meiryo UI" panose="020B0604030504040204" pitchFamily="34" charset="-128"/>
                <a:cs typeface="Meiryo UI" panose="020B0604030504040204" pitchFamily="34" charset="-128"/>
              </a:rPr>
              <a:t>GOA-023 Not tagged but observed with others until late October  (30+ days)</a:t>
            </a:r>
          </a:p>
        </p:txBody>
      </p:sp>
      <p:sp>
        <p:nvSpPr>
          <p:cNvPr id="2" name="Rectangle 1"/>
          <p:cNvSpPr/>
          <p:nvPr/>
        </p:nvSpPr>
        <p:spPr>
          <a:xfrm>
            <a:off x="0" y="1284106"/>
            <a:ext cx="1600200" cy="584775"/>
          </a:xfrm>
          <a:prstGeom prst="rect">
            <a:avLst/>
          </a:prstGeom>
          <a:solidFill>
            <a:schemeClr val="tx2"/>
          </a:solidFill>
        </p:spPr>
        <p:txBody>
          <a:bodyPr wrap="square">
            <a:spAutoFit/>
          </a:bodyPr>
          <a:lstStyle/>
          <a:p>
            <a:r>
              <a:rPr lang="en-US" sz="3200" dirty="0" smtClean="0">
                <a:solidFill>
                  <a:srgbClr val="1F497D">
                    <a:lumMod val="20000"/>
                    <a:lumOff val="80000"/>
                  </a:srgbClr>
                </a:solidFill>
                <a:latin typeface="Meiryo UI" panose="020B0604030504040204" pitchFamily="34" charset="-128"/>
                <a:ea typeface="Meiryo UI" panose="020B0604030504040204" pitchFamily="34" charset="-128"/>
                <a:cs typeface="Meiryo UI" panose="020B0604030504040204" pitchFamily="34" charset="-128"/>
              </a:rPr>
              <a:t>2014</a:t>
            </a:r>
            <a:endParaRPr lang="en-US" sz="3200" dirty="0">
              <a:solidFill>
                <a:srgbClr val="1F497D">
                  <a:lumMod val="20000"/>
                  <a:lumOff val="80000"/>
                </a:srgbClr>
              </a:solidFill>
              <a:latin typeface="Meiryo UI" panose="020B0604030504040204" pitchFamily="34" charset="-128"/>
              <a:ea typeface="Meiryo UI" panose="020B0604030504040204" pitchFamily="34" charset="-128"/>
              <a:cs typeface="Meiryo UI" panose="020B0604030504040204" pitchFamily="34" charset="-128"/>
            </a:endParaRPr>
          </a:p>
        </p:txBody>
      </p:sp>
      <p:sp>
        <p:nvSpPr>
          <p:cNvPr id="6" name="Rectangle 5"/>
          <p:cNvSpPr/>
          <p:nvPr/>
        </p:nvSpPr>
        <p:spPr>
          <a:xfrm>
            <a:off x="533400" y="304800"/>
            <a:ext cx="8305800" cy="584775"/>
          </a:xfrm>
          <a:prstGeom prst="rect">
            <a:avLst/>
          </a:prstGeom>
        </p:spPr>
        <p:txBody>
          <a:bodyPr wrap="square">
            <a:spAutoFit/>
          </a:bodyPr>
          <a:lstStyle/>
          <a:p>
            <a:r>
              <a:rPr lang="en-US" sz="3200" dirty="0">
                <a:solidFill>
                  <a:srgbClr val="1F497D">
                    <a:lumMod val="20000"/>
                    <a:lumOff val="80000"/>
                  </a:srgbClr>
                </a:solidFill>
                <a:latin typeface="Meiryo UI" panose="020B0604030504040204" pitchFamily="34" charset="-128"/>
                <a:ea typeface="Meiryo UI" panose="020B0604030504040204" pitchFamily="34" charset="-128"/>
                <a:cs typeface="Meiryo UI" panose="020B0604030504040204" pitchFamily="34" charset="-128"/>
              </a:rPr>
              <a:t>GOA-091 and </a:t>
            </a:r>
            <a:r>
              <a:rPr lang="en-US" sz="3200" dirty="0" smtClean="0">
                <a:solidFill>
                  <a:srgbClr val="1F497D">
                    <a:lumMod val="20000"/>
                    <a:lumOff val="80000"/>
                  </a:srgbClr>
                </a:solidFill>
                <a:latin typeface="Meiryo UI" panose="020B0604030504040204" pitchFamily="34" charset="-128"/>
                <a:ea typeface="Meiryo UI" panose="020B0604030504040204" pitchFamily="34" charset="-128"/>
                <a:cs typeface="Meiryo UI" panose="020B0604030504040204" pitchFamily="34" charset="-128"/>
              </a:rPr>
              <a:t>GOA-086 and GOA-023</a:t>
            </a:r>
            <a:endParaRPr lang="en-US" sz="3200" dirty="0">
              <a:solidFill>
                <a:prstClr val="black"/>
              </a:solidFill>
              <a:latin typeface="Meiryo UI" panose="020B0604030504040204" pitchFamily="34" charset="-128"/>
              <a:ea typeface="Meiryo UI" panose="020B0604030504040204" pitchFamily="34" charset="-128"/>
              <a:cs typeface="Meiryo UI" panose="020B0604030504040204" pitchFamily="34" charset="-128"/>
            </a:endParaRPr>
          </a:p>
        </p:txBody>
      </p:sp>
    </p:spTree>
    <p:extLst>
      <p:ext uri="{BB962C8B-B14F-4D97-AF65-F5344CB8AC3E}">
        <p14:creationId xmlns:p14="http://schemas.microsoft.com/office/powerpoint/2010/main" val="859510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0049" y="38100"/>
            <a:ext cx="7623903" cy="6643687"/>
          </a:xfrm>
          <a:prstGeom prst="rect">
            <a:avLst/>
          </a:prstGeom>
        </p:spPr>
      </p:pic>
    </p:spTree>
    <p:extLst>
      <p:ext uri="{BB962C8B-B14F-4D97-AF65-F5344CB8AC3E}">
        <p14:creationId xmlns:p14="http://schemas.microsoft.com/office/powerpoint/2010/main" val="194802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990600"/>
            <a:ext cx="9144000" cy="4687019"/>
          </a:xfrm>
          <a:prstGeom prst="rect">
            <a:avLst/>
          </a:prstGeom>
        </p:spPr>
      </p:pic>
      <p:sp>
        <p:nvSpPr>
          <p:cNvPr id="3" name="TextBox 2"/>
          <p:cNvSpPr txBox="1"/>
          <p:nvPr/>
        </p:nvSpPr>
        <p:spPr>
          <a:xfrm>
            <a:off x="2466071" y="341086"/>
            <a:ext cx="4211859" cy="461665"/>
          </a:xfrm>
          <a:prstGeom prst="rect">
            <a:avLst/>
          </a:prstGeom>
          <a:noFill/>
        </p:spPr>
        <p:txBody>
          <a:bodyPr wrap="none" rtlCol="0">
            <a:spAutoFit/>
          </a:bodyPr>
          <a:lstStyle/>
          <a:p>
            <a:r>
              <a:rPr lang="en-US" sz="2400"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seaswap.info/</a:t>
            </a:r>
            <a:r>
              <a:rPr lang="en-US" sz="2400" dirty="0" err="1"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whaletracker</a:t>
            </a:r>
            <a:endParaRPr lang="en-US" sz="2400" dirty="0">
              <a:solidFill>
                <a:schemeClr val="bg1"/>
              </a:solidFill>
              <a:latin typeface="Meiryo UI" panose="020B0604030504040204" pitchFamily="34" charset="-128"/>
              <a:ea typeface="Meiryo UI" panose="020B0604030504040204" pitchFamily="34" charset="-128"/>
              <a:cs typeface="Meiryo UI" panose="020B0604030504040204" pitchFamily="34" charset="-128"/>
            </a:endParaRPr>
          </a:p>
        </p:txBody>
      </p:sp>
    </p:spTree>
    <p:extLst>
      <p:ext uri="{BB962C8B-B14F-4D97-AF65-F5344CB8AC3E}">
        <p14:creationId xmlns:p14="http://schemas.microsoft.com/office/powerpoint/2010/main" val="28103449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0" name="Picture 2" descr="http://www.adorama.com/images/Large/dliseparm.jpg"/>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3412415" y="2961428"/>
            <a:ext cx="2188029" cy="325647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91886" y="228601"/>
            <a:ext cx="8501743" cy="2308324"/>
          </a:xfrm>
          <a:prstGeom prst="rect">
            <a:avLst/>
          </a:prstGeom>
          <a:noFill/>
        </p:spPr>
        <p:txBody>
          <a:bodyPr wrap="square" rtlCol="0">
            <a:spAutoFit/>
          </a:bodyPr>
          <a:lstStyle/>
          <a:p>
            <a:r>
              <a:rPr lang="en-US" dirty="0">
                <a:solidFill>
                  <a:schemeClr val="bg1"/>
                </a:solidFill>
                <a:latin typeface="Meiryo UI" panose="020B0604030504040204" pitchFamily="34" charset="-128"/>
                <a:ea typeface="Meiryo UI" panose="020B0604030504040204" pitchFamily="34" charset="-128"/>
                <a:cs typeface="Meiryo UI" panose="020B0604030504040204" pitchFamily="34" charset="-128"/>
              </a:rPr>
              <a:t>Reducing sperm whale – longline fisheries interactions: </a:t>
            </a:r>
            <a:r>
              <a:rPr lang="en-US"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enabling </a:t>
            </a:r>
            <a:r>
              <a:rPr lang="en-US" dirty="0">
                <a:solidFill>
                  <a:schemeClr val="bg1"/>
                </a:solidFill>
                <a:latin typeface="Meiryo UI" panose="020B0604030504040204" pitchFamily="34" charset="-128"/>
                <a:ea typeface="Meiryo UI" panose="020B0604030504040204" pitchFamily="34" charset="-128"/>
                <a:cs typeface="Meiryo UI" panose="020B0604030504040204" pitchFamily="34" charset="-128"/>
              </a:rPr>
              <a:t>fishermen to </a:t>
            </a:r>
            <a:r>
              <a:rPr lang="en-US"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use avoidance </a:t>
            </a:r>
            <a:r>
              <a:rPr lang="en-US" dirty="0">
                <a:solidFill>
                  <a:schemeClr val="bg1"/>
                </a:solidFill>
                <a:latin typeface="Meiryo UI" panose="020B0604030504040204" pitchFamily="34" charset="-128"/>
                <a:ea typeface="Meiryo UI" panose="020B0604030504040204" pitchFamily="34" charset="-128"/>
                <a:cs typeface="Meiryo UI" panose="020B0604030504040204" pitchFamily="34" charset="-128"/>
              </a:rPr>
              <a:t>through real-time updates from satellite tags and fishermen reports</a:t>
            </a:r>
            <a:r>
              <a:rPr lang="en-US"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a:t>
            </a:r>
          </a:p>
          <a:p>
            <a:endParaRPr lang="en-US"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endParaRPr>
          </a:p>
          <a:p>
            <a:r>
              <a:rPr lang="en-US"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PIs: Tory O’Connell (SSSC), Jan </a:t>
            </a:r>
            <a:r>
              <a:rPr lang="en-US" dirty="0" err="1"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Straley</a:t>
            </a:r>
            <a:r>
              <a:rPr lang="en-US"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 (UAS), and Russ Andrews (UAF &amp; ASLC).</a:t>
            </a:r>
          </a:p>
          <a:p>
            <a:endParaRPr lang="en-US"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endParaRPr>
          </a:p>
          <a:p>
            <a:r>
              <a:rPr lang="en-US"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Funding: NOAA </a:t>
            </a:r>
            <a:r>
              <a:rPr lang="en-US" dirty="0" err="1"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Saltonstall</a:t>
            </a:r>
            <a:r>
              <a:rPr lang="en-US" dirty="0" smtClean="0">
                <a:solidFill>
                  <a:schemeClr val="bg1"/>
                </a:solidFill>
                <a:latin typeface="Meiryo UI" panose="020B0604030504040204" pitchFamily="34" charset="-128"/>
                <a:ea typeface="Meiryo UI" panose="020B0604030504040204" pitchFamily="34" charset="-128"/>
                <a:cs typeface="Meiryo UI" panose="020B0604030504040204" pitchFamily="34" charset="-128"/>
              </a:rPr>
              <a:t>-Kennedy Grant Program</a:t>
            </a:r>
            <a:endParaRPr lang="en-US" dirty="0">
              <a:solidFill>
                <a:schemeClr val="bg1"/>
              </a:solidFill>
              <a:latin typeface="Meiryo UI" panose="020B0604030504040204" pitchFamily="34" charset="-128"/>
              <a:ea typeface="Meiryo UI" panose="020B0604030504040204" pitchFamily="34" charset="-128"/>
              <a:cs typeface="Meiryo UI" panose="020B0604030504040204" pitchFamily="34" charset="-128"/>
            </a:endParaRPr>
          </a:p>
        </p:txBody>
      </p:sp>
      <p:pic>
        <p:nvPicPr>
          <p:cNvPr id="3" name="Picture 2"/>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781817" y="3123432"/>
            <a:ext cx="3198898" cy="3019939"/>
          </a:xfrm>
          <a:prstGeom prst="rect">
            <a:avLst/>
          </a:prstGeom>
        </p:spPr>
      </p:pic>
      <p:pic>
        <p:nvPicPr>
          <p:cNvPr id="5" name="Picture 4" descr="GOA-090_Cobra[1].jpg"/>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0685" y="3555715"/>
            <a:ext cx="3231043" cy="2155371"/>
          </a:xfrm>
          <a:prstGeom prst="rect">
            <a:avLst/>
          </a:prstGeom>
        </p:spPr>
      </p:pic>
    </p:spTree>
    <p:extLst>
      <p:ext uri="{BB962C8B-B14F-4D97-AF65-F5344CB8AC3E}">
        <p14:creationId xmlns:p14="http://schemas.microsoft.com/office/powerpoint/2010/main" val="10943795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598713" y="497863"/>
            <a:ext cx="7979229" cy="5434849"/>
          </a:xfrm>
          <a:prstGeom prst="rect">
            <a:avLst/>
          </a:prstGeom>
        </p:spPr>
      </p:pic>
    </p:spTree>
    <p:extLst>
      <p:ext uri="{BB962C8B-B14F-4D97-AF65-F5344CB8AC3E}">
        <p14:creationId xmlns:p14="http://schemas.microsoft.com/office/powerpoint/2010/main" val="22721542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07570" y="432917"/>
            <a:ext cx="5232381" cy="3485940"/>
          </a:xfrm>
          <a:prstGeom prst="rect">
            <a:avLst/>
          </a:prstGeom>
        </p:spPr>
      </p:pic>
      <p:pic>
        <p:nvPicPr>
          <p:cNvPr id="3" name="Picture 2"/>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4691742" y="3508828"/>
            <a:ext cx="4452257" cy="2968171"/>
          </a:xfrm>
          <a:prstGeom prst="rect">
            <a:avLst/>
          </a:prstGeom>
        </p:spPr>
      </p:pic>
    </p:spTree>
    <p:extLst>
      <p:ext uri="{BB962C8B-B14F-4D97-AF65-F5344CB8AC3E}">
        <p14:creationId xmlns:p14="http://schemas.microsoft.com/office/powerpoint/2010/main" val="36438702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SWsat28">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95250"/>
            <a:ext cx="9144000" cy="5143500"/>
          </a:xfrm>
          <a:prstGeom prst="rect">
            <a:avLst/>
          </a:prstGeom>
        </p:spPr>
      </p:pic>
    </p:spTree>
    <p:extLst>
      <p:ext uri="{BB962C8B-B14F-4D97-AF65-F5344CB8AC3E}">
        <p14:creationId xmlns:p14="http://schemas.microsoft.com/office/powerpoint/2010/main" val="19958463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03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2551" y="1330147"/>
            <a:ext cx="9144000" cy="5533108"/>
          </a:xfrm>
          <a:prstGeom prst="rect">
            <a:avLst/>
          </a:prstGeom>
        </p:spPr>
      </p:pic>
      <p:sp>
        <p:nvSpPr>
          <p:cNvPr id="3" name="TextBox 2"/>
          <p:cNvSpPr txBox="1"/>
          <p:nvPr/>
        </p:nvSpPr>
        <p:spPr>
          <a:xfrm>
            <a:off x="6297405" y="1165086"/>
            <a:ext cx="2846595" cy="2677656"/>
          </a:xfrm>
          <a:prstGeom prst="rect">
            <a:avLst/>
          </a:prstGeom>
          <a:solidFill>
            <a:schemeClr val="bg1">
              <a:lumMod val="85000"/>
            </a:schemeClr>
          </a:solidFill>
        </p:spPr>
        <p:txBody>
          <a:bodyPr wrap="square" rtlCol="0">
            <a:spAutoFit/>
          </a:bodyPr>
          <a:lstStyle/>
          <a:p>
            <a:r>
              <a:rPr lang="en-US" sz="2800" b="1" dirty="0" smtClean="0">
                <a:solidFill>
                  <a:srgbClr val="FF0000"/>
                </a:solidFill>
              </a:rPr>
              <a:t>―</a:t>
            </a:r>
            <a:r>
              <a:rPr lang="en-US" sz="2800" b="1" dirty="0" smtClean="0">
                <a:solidFill>
                  <a:srgbClr val="66FF33"/>
                </a:solidFill>
              </a:rPr>
              <a:t> </a:t>
            </a:r>
            <a:r>
              <a:rPr lang="en-US" sz="1400" dirty="0" smtClean="0">
                <a:solidFill>
                  <a:prstClr val="black"/>
                </a:solidFill>
                <a:latin typeface="Meiryo UI" panose="020B0604030504040204" pitchFamily="34" charset="-128"/>
                <a:ea typeface="Meiryo UI" panose="020B0604030504040204" pitchFamily="34" charset="-128"/>
                <a:cs typeface="Meiryo UI" panose="020B0604030504040204" pitchFamily="34" charset="-128"/>
              </a:rPr>
              <a:t>GOA-091 in 2015 </a:t>
            </a:r>
            <a:endParaRPr lang="en-US" sz="1400" dirty="0">
              <a:solidFill>
                <a:prstClr val="black"/>
              </a:solidFill>
              <a:latin typeface="Meiryo UI" panose="020B0604030504040204" pitchFamily="34" charset="-128"/>
              <a:ea typeface="Meiryo UI" panose="020B0604030504040204" pitchFamily="34" charset="-128"/>
              <a:cs typeface="Meiryo UI" panose="020B0604030504040204" pitchFamily="34" charset="-128"/>
            </a:endParaRPr>
          </a:p>
          <a:p>
            <a:r>
              <a:rPr lang="en-US" sz="2000" dirty="0" smtClean="0">
                <a:solidFill>
                  <a:prstClr val="black"/>
                </a:solidFill>
                <a:latin typeface="Meiryo UI" panose="020B0604030504040204" pitchFamily="34" charset="-128"/>
                <a:ea typeface="Meiryo UI" panose="020B0604030504040204" pitchFamily="34" charset="-128"/>
                <a:cs typeface="Meiryo UI" panose="020B0604030504040204" pitchFamily="34" charset="-128"/>
              </a:rPr>
              <a:t>-GOA-091 </a:t>
            </a:r>
            <a:r>
              <a:rPr lang="en-US" sz="2000" dirty="0">
                <a:solidFill>
                  <a:prstClr val="black"/>
                </a:solidFill>
                <a:latin typeface="Meiryo UI" panose="020B0604030504040204" pitchFamily="34" charset="-128"/>
                <a:ea typeface="Meiryo UI" panose="020B0604030504040204" pitchFamily="34" charset="-128"/>
                <a:cs typeface="Meiryo UI" panose="020B0604030504040204" pitchFamily="34" charset="-128"/>
              </a:rPr>
              <a:t>in area </a:t>
            </a:r>
          </a:p>
          <a:p>
            <a:r>
              <a:rPr lang="en-US" sz="2000" dirty="0">
                <a:solidFill>
                  <a:prstClr val="black"/>
                </a:solidFill>
                <a:latin typeface="Meiryo UI" panose="020B0604030504040204" pitchFamily="34" charset="-128"/>
                <a:ea typeface="Meiryo UI" panose="020B0604030504040204" pitchFamily="34" charset="-128"/>
                <a:cs typeface="Meiryo UI" panose="020B0604030504040204" pitchFamily="34" charset="-128"/>
              </a:rPr>
              <a:t> </a:t>
            </a:r>
            <a:r>
              <a:rPr lang="en-US" sz="2000" dirty="0" smtClean="0">
                <a:solidFill>
                  <a:prstClr val="black"/>
                </a:solidFill>
                <a:latin typeface="Meiryo UI" panose="020B0604030504040204" pitchFamily="34" charset="-128"/>
                <a:ea typeface="Meiryo UI" panose="020B0604030504040204" pitchFamily="34" charset="-128"/>
                <a:cs typeface="Meiryo UI" panose="020B0604030504040204" pitchFamily="34" charset="-128"/>
              </a:rPr>
              <a:t>30+ days</a:t>
            </a:r>
          </a:p>
          <a:p>
            <a:endParaRPr lang="en-US" sz="2000" dirty="0">
              <a:solidFill>
                <a:prstClr val="black"/>
              </a:solidFill>
              <a:latin typeface="Meiryo UI" panose="020B0604030504040204" pitchFamily="34" charset="-128"/>
              <a:ea typeface="Meiryo UI" panose="020B0604030504040204" pitchFamily="34" charset="-128"/>
              <a:cs typeface="Meiryo UI" panose="020B0604030504040204" pitchFamily="34" charset="-128"/>
            </a:endParaRPr>
          </a:p>
          <a:p>
            <a:r>
              <a:rPr lang="en-US" sz="2000" dirty="0">
                <a:solidFill>
                  <a:prstClr val="black"/>
                </a:solidFill>
                <a:latin typeface="Meiryo UI" panose="020B0604030504040204" pitchFamily="34" charset="-128"/>
                <a:ea typeface="Meiryo UI" panose="020B0604030504040204" pitchFamily="34" charset="-128"/>
                <a:cs typeface="Meiryo UI" panose="020B0604030504040204" pitchFamily="34" charset="-128"/>
              </a:rPr>
              <a:t>GOA-023 not </a:t>
            </a:r>
            <a:r>
              <a:rPr lang="en-US" sz="2000" dirty="0" smtClean="0">
                <a:solidFill>
                  <a:prstClr val="black"/>
                </a:solidFill>
                <a:latin typeface="Meiryo UI" panose="020B0604030504040204" pitchFamily="34" charset="-128"/>
                <a:ea typeface="Meiryo UI" panose="020B0604030504040204" pitchFamily="34" charset="-128"/>
                <a:cs typeface="Meiryo UI" panose="020B0604030504040204" pitchFamily="34" charset="-128"/>
              </a:rPr>
              <a:t>tagged but observed with GOA-091 for at least  </a:t>
            </a:r>
            <a:endParaRPr lang="en-US" sz="2000" dirty="0">
              <a:solidFill>
                <a:prstClr val="black"/>
              </a:solidFill>
              <a:latin typeface="Meiryo UI" panose="020B0604030504040204" pitchFamily="34" charset="-128"/>
              <a:ea typeface="Meiryo UI" panose="020B0604030504040204" pitchFamily="34" charset="-128"/>
              <a:cs typeface="Meiryo UI" panose="020B0604030504040204" pitchFamily="34" charset="-128"/>
            </a:endParaRPr>
          </a:p>
          <a:p>
            <a:r>
              <a:rPr lang="en-US" sz="2000" dirty="0">
                <a:solidFill>
                  <a:prstClr val="black"/>
                </a:solidFill>
                <a:latin typeface="Meiryo UI" panose="020B0604030504040204" pitchFamily="34" charset="-128"/>
                <a:ea typeface="Meiryo UI" panose="020B0604030504040204" pitchFamily="34" charset="-128"/>
                <a:cs typeface="Meiryo UI" panose="020B0604030504040204" pitchFamily="34" charset="-128"/>
              </a:rPr>
              <a:t>14 </a:t>
            </a:r>
            <a:r>
              <a:rPr lang="en-US" sz="2000" dirty="0" smtClean="0">
                <a:solidFill>
                  <a:prstClr val="black"/>
                </a:solidFill>
                <a:latin typeface="Meiryo UI" panose="020B0604030504040204" pitchFamily="34" charset="-128"/>
                <a:ea typeface="Meiryo UI" panose="020B0604030504040204" pitchFamily="34" charset="-128"/>
                <a:cs typeface="Meiryo UI" panose="020B0604030504040204" pitchFamily="34" charset="-128"/>
              </a:rPr>
              <a:t>days</a:t>
            </a:r>
            <a:endParaRPr lang="en-US" sz="2000" dirty="0">
              <a:solidFill>
                <a:prstClr val="black"/>
              </a:solidFill>
              <a:latin typeface="Meiryo UI" panose="020B0604030504040204" pitchFamily="34" charset="-128"/>
              <a:ea typeface="Meiryo UI" panose="020B0604030504040204" pitchFamily="34" charset="-128"/>
              <a:cs typeface="Meiryo UI" panose="020B0604030504040204" pitchFamily="34" charset="-128"/>
            </a:endParaRPr>
          </a:p>
        </p:txBody>
      </p:sp>
      <p:sp>
        <p:nvSpPr>
          <p:cNvPr id="2" name="Rectangle 1"/>
          <p:cNvSpPr/>
          <p:nvPr/>
        </p:nvSpPr>
        <p:spPr>
          <a:xfrm>
            <a:off x="-10698" y="1197114"/>
            <a:ext cx="2144297" cy="584775"/>
          </a:xfrm>
          <a:prstGeom prst="rect">
            <a:avLst/>
          </a:prstGeom>
          <a:solidFill>
            <a:schemeClr val="tx2">
              <a:lumMod val="75000"/>
            </a:schemeClr>
          </a:solidFill>
        </p:spPr>
        <p:txBody>
          <a:bodyPr wrap="square">
            <a:spAutoFit/>
          </a:bodyPr>
          <a:lstStyle/>
          <a:p>
            <a:r>
              <a:rPr lang="en-US" sz="3200" dirty="0" smtClean="0">
                <a:solidFill>
                  <a:srgbClr val="1F497D">
                    <a:lumMod val="20000"/>
                    <a:lumOff val="80000"/>
                  </a:srgbClr>
                </a:solidFill>
                <a:latin typeface="Meiryo UI" panose="020B0604030504040204" pitchFamily="34" charset="-128"/>
                <a:ea typeface="Meiryo UI" panose="020B0604030504040204" pitchFamily="34" charset="-128"/>
                <a:cs typeface="Meiryo UI" panose="020B0604030504040204" pitchFamily="34" charset="-128"/>
              </a:rPr>
              <a:t>2015</a:t>
            </a:r>
            <a:endParaRPr lang="en-US" sz="3200" dirty="0">
              <a:solidFill>
                <a:srgbClr val="1F497D">
                  <a:lumMod val="20000"/>
                  <a:lumOff val="80000"/>
                </a:srgbClr>
              </a:solidFill>
              <a:latin typeface="Meiryo UI" panose="020B0604030504040204" pitchFamily="34" charset="-128"/>
              <a:ea typeface="Meiryo UI" panose="020B0604030504040204" pitchFamily="34" charset="-128"/>
              <a:cs typeface="Meiryo UI" panose="020B0604030504040204" pitchFamily="34" charset="-128"/>
            </a:endParaRPr>
          </a:p>
        </p:txBody>
      </p:sp>
      <p:sp>
        <p:nvSpPr>
          <p:cNvPr id="7" name="Rectangle 6"/>
          <p:cNvSpPr/>
          <p:nvPr/>
        </p:nvSpPr>
        <p:spPr>
          <a:xfrm>
            <a:off x="1600200" y="457200"/>
            <a:ext cx="6400800" cy="584775"/>
          </a:xfrm>
          <a:prstGeom prst="rect">
            <a:avLst/>
          </a:prstGeom>
        </p:spPr>
        <p:txBody>
          <a:bodyPr wrap="square">
            <a:spAutoFit/>
          </a:bodyPr>
          <a:lstStyle/>
          <a:p>
            <a:r>
              <a:rPr lang="en-US" sz="3200" dirty="0">
                <a:solidFill>
                  <a:srgbClr val="1F497D">
                    <a:lumMod val="20000"/>
                    <a:lumOff val="80000"/>
                  </a:srgbClr>
                </a:solidFill>
                <a:latin typeface="Meiryo UI" panose="020B0604030504040204" pitchFamily="34" charset="-128"/>
                <a:ea typeface="Meiryo UI" panose="020B0604030504040204" pitchFamily="34" charset="-128"/>
                <a:cs typeface="Meiryo UI" panose="020B0604030504040204" pitchFamily="34" charset="-128"/>
              </a:rPr>
              <a:t>GOA-091 </a:t>
            </a:r>
            <a:r>
              <a:rPr lang="en-US" sz="3200" dirty="0" smtClean="0">
                <a:solidFill>
                  <a:srgbClr val="1F497D">
                    <a:lumMod val="20000"/>
                    <a:lumOff val="80000"/>
                  </a:srgbClr>
                </a:solidFill>
                <a:latin typeface="Meiryo UI" panose="020B0604030504040204" pitchFamily="34" charset="-128"/>
                <a:ea typeface="Meiryo UI" panose="020B0604030504040204" pitchFamily="34" charset="-128"/>
                <a:cs typeface="Meiryo UI" panose="020B0604030504040204" pitchFamily="34" charset="-128"/>
              </a:rPr>
              <a:t>and GOA-023</a:t>
            </a:r>
            <a:endParaRPr lang="en-US" sz="3200" dirty="0">
              <a:solidFill>
                <a:prstClr val="black"/>
              </a:solidFill>
              <a:latin typeface="Meiryo UI" panose="020B0604030504040204" pitchFamily="34" charset="-128"/>
              <a:ea typeface="Meiryo UI" panose="020B0604030504040204" pitchFamily="34" charset="-128"/>
              <a:cs typeface="Meiryo UI" panose="020B0604030504040204" pitchFamily="34" charset="-128"/>
            </a:endParaRPr>
          </a:p>
        </p:txBody>
      </p:sp>
    </p:spTree>
    <p:extLst>
      <p:ext uri="{BB962C8B-B14F-4D97-AF65-F5344CB8AC3E}">
        <p14:creationId xmlns:p14="http://schemas.microsoft.com/office/powerpoint/2010/main" val="229973037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0">
          <a:gsLst>
            <a:gs pos="0">
              <a:srgbClr val="000099"/>
            </a:gs>
            <a:gs pos="100000">
              <a:srgbClr val="3333FF"/>
            </a:gs>
          </a:gsLst>
          <a:lin ang="5400000" scaled="1"/>
        </a:gradFill>
        <a:effectLst/>
      </p:bgPr>
    </p:bg>
    <p:spTree>
      <p:nvGrpSpPr>
        <p:cNvPr id="1" name=""/>
        <p:cNvGrpSpPr/>
        <p:nvPr/>
      </p:nvGrpSpPr>
      <p:grpSpPr>
        <a:xfrm>
          <a:off x="0" y="0"/>
          <a:ext cx="0" cy="0"/>
          <a:chOff x="0" y="0"/>
          <a:chExt cx="0" cy="0"/>
        </a:xfrm>
      </p:grpSpPr>
      <p:sp>
        <p:nvSpPr>
          <p:cNvPr id="2" name="Content Placeholder 4"/>
          <p:cNvSpPr txBox="1">
            <a:spLocks/>
          </p:cNvSpPr>
          <p:nvPr/>
        </p:nvSpPr>
        <p:spPr>
          <a:xfrm>
            <a:off x="-152400" y="-76200"/>
            <a:ext cx="9296400" cy="6858000"/>
          </a:xfrm>
          <a:prstGeom prst="rect">
            <a:avLst/>
          </a:prstGeom>
        </p:spPr>
        <p:txBody>
          <a:bodyPr vert="horz" lIns="425882" tIns="212941" rIns="425882" bIns="212941" rtlCol="0">
            <a:normAutofit/>
          </a:bodyPr>
          <a:lstStyle/>
          <a:p>
            <a:pPr marL="2389188" lvl="1" indent="-2389188" algn="ctr" defTabSz="4258818">
              <a:spcAft>
                <a:spcPts val="1200"/>
              </a:spcAft>
              <a:buFont typeface="Arial" pitchFamily="34" charset="0"/>
              <a:buNone/>
              <a:defRPr/>
            </a:pPr>
            <a:r>
              <a:rPr lang="en-US" sz="3200" dirty="0">
                <a:solidFill>
                  <a:srgbClr val="FFFF00"/>
                </a:solidFill>
                <a:latin typeface="Meiryo" pitchFamily="34" charset="-128"/>
              </a:rPr>
              <a:t>Acknowledgements:</a:t>
            </a:r>
          </a:p>
          <a:p>
            <a:pPr marL="174625" indent="-174625">
              <a:lnSpc>
                <a:spcPct val="110000"/>
              </a:lnSpc>
              <a:spcAft>
                <a:spcPts val="1200"/>
              </a:spcAft>
              <a:buFont typeface="Arial" pitchFamily="34" charset="0"/>
              <a:buChar char="•"/>
            </a:pPr>
            <a:r>
              <a:rPr lang="en-US" sz="1400" dirty="0" smtClean="0">
                <a:solidFill>
                  <a:srgbClr val="FFFFFF"/>
                </a:solidFill>
                <a:latin typeface="Meiryo" pitchFamily="34" charset="-128"/>
              </a:rPr>
              <a:t>Neve Baker, Lauren Bell, John </a:t>
            </a:r>
            <a:r>
              <a:rPr lang="en-US" sz="1400" dirty="0">
                <a:solidFill>
                  <a:srgbClr val="FFFFFF"/>
                </a:solidFill>
                <a:latin typeface="Meiryo" pitchFamily="34" charset="-128"/>
              </a:rPr>
              <a:t>Calambokidis, Jen Cedarleaf, Kendall </a:t>
            </a:r>
            <a:r>
              <a:rPr lang="en-US" sz="1400" dirty="0" err="1">
                <a:solidFill>
                  <a:srgbClr val="FFFFFF"/>
                </a:solidFill>
                <a:latin typeface="Meiryo" pitchFamily="34" charset="-128"/>
              </a:rPr>
              <a:t>Folkert</a:t>
            </a:r>
            <a:r>
              <a:rPr lang="en-US" sz="1400" dirty="0">
                <a:solidFill>
                  <a:srgbClr val="FFFFFF"/>
                </a:solidFill>
                <a:latin typeface="Meiryo" pitchFamily="34" charset="-128"/>
              </a:rPr>
              <a:t>, </a:t>
            </a:r>
            <a:r>
              <a:rPr lang="en-US" sz="1400" dirty="0" smtClean="0">
                <a:solidFill>
                  <a:srgbClr val="FFFFFF"/>
                </a:solidFill>
                <a:latin typeface="Meiryo" pitchFamily="34" charset="-128"/>
              </a:rPr>
              <a:t>Madison </a:t>
            </a:r>
            <a:r>
              <a:rPr lang="en-US" sz="1400" dirty="0" err="1" smtClean="0">
                <a:solidFill>
                  <a:srgbClr val="FFFFFF"/>
                </a:solidFill>
                <a:latin typeface="Meiryo" pitchFamily="34" charset="-128"/>
              </a:rPr>
              <a:t>Kosma</a:t>
            </a:r>
            <a:r>
              <a:rPr lang="en-US" sz="1400" dirty="0" smtClean="0">
                <a:solidFill>
                  <a:srgbClr val="FFFFFF"/>
                </a:solidFill>
                <a:latin typeface="Meiryo" pitchFamily="34" charset="-128"/>
              </a:rPr>
              <a:t>, Kyle </a:t>
            </a:r>
            <a:r>
              <a:rPr lang="en-US" sz="1400" dirty="0" err="1" smtClean="0">
                <a:solidFill>
                  <a:srgbClr val="FFFFFF"/>
                </a:solidFill>
                <a:latin typeface="Meiryo" pitchFamily="34" charset="-128"/>
              </a:rPr>
              <a:t>Kosma</a:t>
            </a:r>
            <a:r>
              <a:rPr lang="en-US" sz="1400" dirty="0" smtClean="0">
                <a:solidFill>
                  <a:srgbClr val="FFFFFF"/>
                </a:solidFill>
                <a:latin typeface="Meiryo" pitchFamily="34" charset="-128"/>
              </a:rPr>
              <a:t>, Delphine </a:t>
            </a:r>
            <a:r>
              <a:rPr lang="en-US" sz="1400" dirty="0">
                <a:solidFill>
                  <a:srgbClr val="FFFFFF"/>
                </a:solidFill>
                <a:latin typeface="Meiryo" pitchFamily="34" charset="-128"/>
              </a:rPr>
              <a:t>Mathias, Sarah </a:t>
            </a:r>
            <a:r>
              <a:rPr lang="en-US" sz="1400" dirty="0" err="1">
                <a:solidFill>
                  <a:srgbClr val="FFFFFF"/>
                </a:solidFill>
                <a:latin typeface="Meiryo" pitchFamily="34" charset="-128"/>
              </a:rPr>
              <a:t>Mesnick</a:t>
            </a:r>
            <a:r>
              <a:rPr lang="en-US" sz="1400" dirty="0">
                <a:solidFill>
                  <a:srgbClr val="FFFFFF"/>
                </a:solidFill>
                <a:latin typeface="Meiryo" pitchFamily="34" charset="-128"/>
              </a:rPr>
              <a:t>, John Moran, Paul Norwood, Stephen Rhoads, Zachary </a:t>
            </a:r>
            <a:r>
              <a:rPr lang="en-US" sz="1400" dirty="0" err="1">
                <a:solidFill>
                  <a:srgbClr val="FFFFFF"/>
                </a:solidFill>
                <a:latin typeface="Meiryo" pitchFamily="34" charset="-128"/>
              </a:rPr>
              <a:t>Schakner</a:t>
            </a:r>
            <a:r>
              <a:rPr lang="en-US" sz="1400" dirty="0">
                <a:solidFill>
                  <a:srgbClr val="FFFFFF"/>
                </a:solidFill>
                <a:latin typeface="Meiryo" pitchFamily="34" charset="-128"/>
              </a:rPr>
              <a:t>, Greg Schorr, </a:t>
            </a:r>
            <a:r>
              <a:rPr lang="en-US" sz="1400" dirty="0" smtClean="0">
                <a:solidFill>
                  <a:srgbClr val="FFFFFF"/>
                </a:solidFill>
                <a:latin typeface="Meiryo" pitchFamily="34" charset="-128"/>
              </a:rPr>
              <a:t>Fred Sharpe, J.J</a:t>
            </a:r>
            <a:r>
              <a:rPr lang="en-US" sz="1400" dirty="0">
                <a:solidFill>
                  <a:srgbClr val="FFFFFF"/>
                </a:solidFill>
                <a:latin typeface="Meiryo" pitchFamily="34" charset="-128"/>
              </a:rPr>
              <a:t>. </a:t>
            </a:r>
            <a:r>
              <a:rPr lang="en-US" sz="1400" dirty="0" err="1">
                <a:solidFill>
                  <a:srgbClr val="FFFFFF"/>
                </a:solidFill>
                <a:latin typeface="Meiryo" pitchFamily="34" charset="-128"/>
              </a:rPr>
              <a:t>Vollenweider</a:t>
            </a:r>
            <a:r>
              <a:rPr lang="en-US" sz="1400" dirty="0">
                <a:solidFill>
                  <a:srgbClr val="FFFFFF"/>
                </a:solidFill>
                <a:latin typeface="Meiryo" pitchFamily="34" charset="-128"/>
              </a:rPr>
              <a:t>, Nellie Warner &amp; crews of F/V </a:t>
            </a:r>
            <a:r>
              <a:rPr lang="en-US" sz="1400" dirty="0" err="1">
                <a:solidFill>
                  <a:srgbClr val="FFFFFF"/>
                </a:solidFill>
                <a:latin typeface="Meiryo" pitchFamily="34" charset="-128"/>
              </a:rPr>
              <a:t>Magia</a:t>
            </a:r>
            <a:r>
              <a:rPr lang="en-US" sz="1400" dirty="0">
                <a:solidFill>
                  <a:srgbClr val="FFFFFF"/>
                </a:solidFill>
                <a:latin typeface="Meiryo" pitchFamily="34" charset="-128"/>
              </a:rPr>
              <a:t>, F/V Cobra, F/V Ocean Prowler, F/V Alaskan </a:t>
            </a:r>
            <a:r>
              <a:rPr lang="en-US" sz="1400" dirty="0" smtClean="0">
                <a:solidFill>
                  <a:srgbClr val="FFFFFF"/>
                </a:solidFill>
                <a:latin typeface="Meiryo" pitchFamily="34" charset="-128"/>
              </a:rPr>
              <a:t>Leader, F/V </a:t>
            </a:r>
            <a:r>
              <a:rPr lang="en-US" sz="1400" dirty="0">
                <a:solidFill>
                  <a:srgbClr val="FFFFFF"/>
                </a:solidFill>
                <a:latin typeface="Meiryo" pitchFamily="34" charset="-128"/>
              </a:rPr>
              <a:t>Northwest </a:t>
            </a:r>
            <a:r>
              <a:rPr lang="en-US" sz="1400" dirty="0" smtClean="0">
                <a:solidFill>
                  <a:srgbClr val="FFFFFF"/>
                </a:solidFill>
                <a:latin typeface="Meiryo" pitchFamily="34" charset="-128"/>
              </a:rPr>
              <a:t>Explorer, F/V Shearwater, M/V </a:t>
            </a:r>
            <a:r>
              <a:rPr lang="en-US" sz="1400" dirty="0" smtClean="0">
                <a:solidFill>
                  <a:srgbClr val="FFFFFF"/>
                </a:solidFill>
                <a:latin typeface="Meiryo" pitchFamily="34" charset="-128"/>
              </a:rPr>
              <a:t>Surveyor and </a:t>
            </a:r>
            <a:r>
              <a:rPr lang="en-US" sz="1400" smtClean="0">
                <a:solidFill>
                  <a:srgbClr val="FFFFFF"/>
                </a:solidFill>
                <a:latin typeface="Meiryo" pitchFamily="34" charset="-128"/>
              </a:rPr>
              <a:t>M/V Nepenthe</a:t>
            </a:r>
            <a:endParaRPr lang="en-US" sz="1400" dirty="0">
              <a:solidFill>
                <a:srgbClr val="FFFFFF"/>
              </a:solidFill>
              <a:latin typeface="Meiryo" pitchFamily="34" charset="-128"/>
            </a:endParaRPr>
          </a:p>
          <a:p>
            <a:pPr marL="174625" indent="-174625">
              <a:lnSpc>
                <a:spcPct val="110000"/>
              </a:lnSpc>
              <a:spcAft>
                <a:spcPts val="600"/>
              </a:spcAft>
              <a:buFont typeface="Arial" pitchFamily="34" charset="0"/>
              <a:buChar char="•"/>
            </a:pPr>
            <a:r>
              <a:rPr lang="en-US" sz="1600" dirty="0">
                <a:solidFill>
                  <a:srgbClr val="FFFF00"/>
                </a:solidFill>
                <a:latin typeface="Meiryo" pitchFamily="34" charset="-128"/>
              </a:rPr>
              <a:t>Funding</a:t>
            </a:r>
            <a:r>
              <a:rPr lang="en-US" sz="1600" dirty="0">
                <a:solidFill>
                  <a:srgbClr val="FFFFFF"/>
                </a:solidFill>
                <a:latin typeface="Meiryo" pitchFamily="34" charset="-128"/>
              </a:rPr>
              <a:t>:</a:t>
            </a:r>
          </a:p>
          <a:p>
            <a:pPr marL="271463" lvl="1" indent="-174625">
              <a:lnSpc>
                <a:spcPct val="110000"/>
              </a:lnSpc>
              <a:spcAft>
                <a:spcPts val="600"/>
              </a:spcAft>
              <a:buFont typeface="Arial" pitchFamily="34" charset="0"/>
              <a:buChar char="•"/>
            </a:pPr>
            <a:r>
              <a:rPr lang="en-US" sz="1600" dirty="0" smtClean="0">
                <a:solidFill>
                  <a:srgbClr val="FFFFFF"/>
                </a:solidFill>
                <a:latin typeface="Meiryo" pitchFamily="34" charset="-128"/>
              </a:rPr>
              <a:t>NOAA grants (to AFSC, SSSC, UAS and ASLC)</a:t>
            </a:r>
          </a:p>
          <a:p>
            <a:pPr marL="271463" lvl="1" indent="-174625">
              <a:lnSpc>
                <a:spcPct val="110000"/>
              </a:lnSpc>
              <a:spcAft>
                <a:spcPts val="600"/>
              </a:spcAft>
              <a:buFont typeface="Arial" pitchFamily="34" charset="0"/>
              <a:buChar char="•"/>
            </a:pPr>
            <a:r>
              <a:rPr lang="en-US" sz="1600" dirty="0" smtClean="0">
                <a:solidFill>
                  <a:srgbClr val="FFFFFF"/>
                </a:solidFill>
                <a:latin typeface="Meiryo" pitchFamily="34" charset="-128"/>
              </a:rPr>
              <a:t>North </a:t>
            </a:r>
            <a:r>
              <a:rPr lang="en-US" sz="1600" dirty="0">
                <a:solidFill>
                  <a:srgbClr val="FFFFFF"/>
                </a:solidFill>
                <a:latin typeface="Meiryo" pitchFamily="34" charset="-128"/>
              </a:rPr>
              <a:t>Pacific Research Board (to UAS, Scripps, ALFA)</a:t>
            </a:r>
          </a:p>
          <a:p>
            <a:pPr marL="271463" lvl="1" indent="-174625">
              <a:lnSpc>
                <a:spcPct val="110000"/>
              </a:lnSpc>
              <a:spcAft>
                <a:spcPts val="600"/>
              </a:spcAft>
              <a:buFont typeface="Arial" pitchFamily="34" charset="0"/>
              <a:buChar char="•"/>
            </a:pPr>
            <a:r>
              <a:rPr lang="en-US" sz="1600" dirty="0">
                <a:solidFill>
                  <a:srgbClr val="FFFFFF"/>
                </a:solidFill>
                <a:latin typeface="Meiryo" pitchFamily="34" charset="-128"/>
              </a:rPr>
              <a:t>NOAA Fisheries TSMRI </a:t>
            </a:r>
            <a:r>
              <a:rPr lang="en-US" sz="1600" dirty="0" err="1">
                <a:solidFill>
                  <a:srgbClr val="FFFFFF"/>
                </a:solidFill>
                <a:latin typeface="Meiryo" pitchFamily="34" charset="-128"/>
              </a:rPr>
              <a:t>Auke</a:t>
            </a:r>
            <a:r>
              <a:rPr lang="en-US" sz="1600" dirty="0">
                <a:solidFill>
                  <a:srgbClr val="FFFFFF"/>
                </a:solidFill>
                <a:latin typeface="Meiryo" pitchFamily="34" charset="-128"/>
              </a:rPr>
              <a:t> Bay Lab sablefish assessment program (UAS, ASLC)</a:t>
            </a:r>
          </a:p>
          <a:p>
            <a:pPr marL="271463" lvl="1" indent="-174625">
              <a:lnSpc>
                <a:spcPct val="110000"/>
              </a:lnSpc>
              <a:spcAft>
                <a:spcPts val="600"/>
              </a:spcAft>
              <a:buFont typeface="Arial" pitchFamily="34" charset="0"/>
              <a:buChar char="•"/>
            </a:pPr>
            <a:r>
              <a:rPr lang="en-US" sz="1600" dirty="0" smtClean="0">
                <a:solidFill>
                  <a:srgbClr val="FFFFFF"/>
                </a:solidFill>
                <a:latin typeface="Meiryo" pitchFamily="34" charset="-128"/>
              </a:rPr>
              <a:t>E&amp;P </a:t>
            </a:r>
            <a:r>
              <a:rPr lang="en-US" sz="1600" dirty="0">
                <a:solidFill>
                  <a:srgbClr val="FFFFFF"/>
                </a:solidFill>
                <a:latin typeface="Meiryo" pitchFamily="34" charset="-128"/>
              </a:rPr>
              <a:t>Sound and Marine Life Program JIP (SIO)</a:t>
            </a:r>
          </a:p>
          <a:p>
            <a:pPr marL="271463" lvl="1" indent="-174625">
              <a:lnSpc>
                <a:spcPct val="110000"/>
              </a:lnSpc>
              <a:spcAft>
                <a:spcPts val="600"/>
              </a:spcAft>
              <a:buFont typeface="Arial" pitchFamily="34" charset="0"/>
              <a:buChar char="•"/>
            </a:pPr>
            <a:r>
              <a:rPr lang="en-US" sz="1600" dirty="0">
                <a:solidFill>
                  <a:srgbClr val="FFFFFF"/>
                </a:solidFill>
                <a:latin typeface="Meiryo" pitchFamily="34" charset="-128"/>
              </a:rPr>
              <a:t>Office of Naval Research (improvements to tagging methods; ASLC)</a:t>
            </a:r>
          </a:p>
          <a:p>
            <a:pPr marL="271463" lvl="1" indent="-174625">
              <a:lnSpc>
                <a:spcPct val="110000"/>
              </a:lnSpc>
              <a:spcAft>
                <a:spcPts val="600"/>
              </a:spcAft>
              <a:buFont typeface="Arial" pitchFamily="34" charset="0"/>
              <a:buChar char="•"/>
            </a:pPr>
            <a:r>
              <a:rPr lang="en-US" sz="1600" dirty="0">
                <a:solidFill>
                  <a:srgbClr val="FFFFFF"/>
                </a:solidFill>
                <a:latin typeface="Meiryo" pitchFamily="34" charset="-128"/>
              </a:rPr>
              <a:t>Central Bering Sea Fishermen’s Association &amp; Alaska </a:t>
            </a:r>
            <a:r>
              <a:rPr lang="en-US" sz="1600" dirty="0" err="1">
                <a:solidFill>
                  <a:srgbClr val="FFFFFF"/>
                </a:solidFill>
                <a:latin typeface="Meiryo" pitchFamily="34" charset="-128"/>
              </a:rPr>
              <a:t>Longline</a:t>
            </a:r>
            <a:r>
              <a:rPr lang="en-US" sz="1600" dirty="0">
                <a:solidFill>
                  <a:srgbClr val="FFFFFF"/>
                </a:solidFill>
                <a:latin typeface="Meiryo" pitchFamily="34" charset="-128"/>
              </a:rPr>
              <a:t> Fishermen’s Assoc.</a:t>
            </a:r>
          </a:p>
          <a:p>
            <a:pPr marL="527050" indent="-527050">
              <a:lnSpc>
                <a:spcPct val="110000"/>
              </a:lnSpc>
              <a:spcAft>
                <a:spcPts val="1200"/>
              </a:spcAft>
              <a:buFont typeface="Arial" pitchFamily="34" charset="0"/>
              <a:buChar char="•"/>
            </a:pPr>
            <a:endParaRPr lang="en-US" dirty="0">
              <a:solidFill>
                <a:srgbClr val="FFFFFF"/>
              </a:solidFill>
              <a:latin typeface="Meiryo" pitchFamily="34" charset="-128"/>
            </a:endParaRPr>
          </a:p>
          <a:p>
            <a:pPr marL="527050" indent="-527050">
              <a:lnSpc>
                <a:spcPct val="110000"/>
              </a:lnSpc>
              <a:spcAft>
                <a:spcPts val="1200"/>
              </a:spcAft>
              <a:buFont typeface="Arial" pitchFamily="34" charset="0"/>
              <a:buChar char="•"/>
            </a:pPr>
            <a:endParaRPr lang="en-US" dirty="0">
              <a:solidFill>
                <a:srgbClr val="FFFFFF"/>
              </a:solidFill>
              <a:latin typeface="Meiryo" pitchFamily="34" charset="-128"/>
            </a:endParaRPr>
          </a:p>
        </p:txBody>
      </p:sp>
      <p:grpSp>
        <p:nvGrpSpPr>
          <p:cNvPr id="5" name="Group 4"/>
          <p:cNvGrpSpPr/>
          <p:nvPr/>
        </p:nvGrpSpPr>
        <p:grpSpPr>
          <a:xfrm>
            <a:off x="228600" y="4495800"/>
            <a:ext cx="8915400" cy="2277547"/>
            <a:chOff x="228600" y="3505200"/>
            <a:chExt cx="8915400" cy="2277547"/>
          </a:xfrm>
        </p:grpSpPr>
        <p:sp>
          <p:nvSpPr>
            <p:cNvPr id="3" name="Text Box 2"/>
            <p:cNvSpPr txBox="1">
              <a:spLocks noChangeArrowheads="1"/>
            </p:cNvSpPr>
            <p:nvPr/>
          </p:nvSpPr>
          <p:spPr bwMode="auto">
            <a:xfrm>
              <a:off x="228600" y="3505200"/>
              <a:ext cx="5943600" cy="2277547"/>
            </a:xfrm>
            <a:prstGeom prst="rect">
              <a:avLst/>
            </a:prstGeom>
            <a:noFill/>
            <a:ln w="9525">
              <a:noFill/>
              <a:miter lim="800000"/>
              <a:headEnd/>
              <a:tailEnd/>
            </a:ln>
            <a:effectLst/>
          </p:spPr>
          <p:txBody>
            <a:bodyPr wrap="square">
              <a:spAutoFit/>
            </a:bodyPr>
            <a:lstStyle/>
            <a:p>
              <a:r>
                <a:rPr lang="en-US" sz="1600" dirty="0">
                  <a:solidFill>
                    <a:srgbClr val="FFFFFF"/>
                  </a:solidFill>
                  <a:latin typeface="Meiryo" pitchFamily="34" charset="-128"/>
                </a:rPr>
                <a:t>Some of the organizations participating in SEASWAP:</a:t>
              </a:r>
            </a:p>
            <a:p>
              <a:pPr>
                <a:buFontTx/>
                <a:buChar char="•"/>
              </a:pPr>
              <a:r>
                <a:rPr lang="en-US" sz="1400" dirty="0">
                  <a:solidFill>
                    <a:srgbClr val="FFFFFF"/>
                  </a:solidFill>
                  <a:latin typeface="Meiryo" pitchFamily="34" charset="-128"/>
                </a:rPr>
                <a:t>Alaska Longline Fishermen’s Association</a:t>
              </a:r>
            </a:p>
            <a:p>
              <a:pPr>
                <a:buFontTx/>
                <a:buChar char="•"/>
              </a:pPr>
              <a:r>
                <a:rPr lang="en-US" sz="1400" dirty="0">
                  <a:solidFill>
                    <a:srgbClr val="FFFFFF"/>
                  </a:solidFill>
                  <a:latin typeface="Meiryo" pitchFamily="34" charset="-128"/>
                </a:rPr>
                <a:t>Petersburg Vessel Owner’s Association</a:t>
              </a:r>
            </a:p>
            <a:p>
              <a:pPr>
                <a:buFontTx/>
                <a:buChar char="•"/>
              </a:pPr>
              <a:r>
                <a:rPr lang="en-US" sz="1400" dirty="0">
                  <a:solidFill>
                    <a:srgbClr val="FFFFFF"/>
                  </a:solidFill>
                  <a:latin typeface="Meiryo" pitchFamily="34" charset="-128"/>
                </a:rPr>
                <a:t>University of Alaska Southeast</a:t>
              </a:r>
            </a:p>
            <a:p>
              <a:pPr>
                <a:buFontTx/>
                <a:buChar char="•"/>
              </a:pPr>
              <a:r>
                <a:rPr lang="en-US" sz="1400" dirty="0">
                  <a:solidFill>
                    <a:srgbClr val="FFFFFF"/>
                  </a:solidFill>
                  <a:latin typeface="Meiryo" pitchFamily="34" charset="-128"/>
                </a:rPr>
                <a:t>University of Alaska Fairbanks</a:t>
              </a:r>
            </a:p>
            <a:p>
              <a:pPr>
                <a:buFontTx/>
                <a:buChar char="•"/>
              </a:pPr>
              <a:r>
                <a:rPr lang="en-US" sz="1400" dirty="0">
                  <a:solidFill>
                    <a:srgbClr val="FFFFFF"/>
                  </a:solidFill>
                  <a:latin typeface="Meiryo" pitchFamily="34" charset="-128"/>
                </a:rPr>
                <a:t>Alaska SeaLife Center</a:t>
              </a:r>
            </a:p>
            <a:p>
              <a:pPr>
                <a:buFontTx/>
                <a:buChar char="•"/>
              </a:pPr>
              <a:r>
                <a:rPr lang="en-US" sz="1400" dirty="0">
                  <a:solidFill>
                    <a:srgbClr val="FFFFFF"/>
                  </a:solidFill>
                  <a:latin typeface="Meiryo" pitchFamily="34" charset="-128"/>
                </a:rPr>
                <a:t>Alaska Department of Fish and Game</a:t>
              </a:r>
            </a:p>
            <a:p>
              <a:pPr>
                <a:buFontTx/>
                <a:buChar char="•"/>
              </a:pPr>
              <a:r>
                <a:rPr lang="en-US" sz="1400" dirty="0">
                  <a:solidFill>
                    <a:srgbClr val="FFFFFF"/>
                  </a:solidFill>
                  <a:latin typeface="Meiryo" pitchFamily="34" charset="-128"/>
                </a:rPr>
                <a:t>NOAA Fisheries</a:t>
              </a:r>
            </a:p>
            <a:p>
              <a:pPr>
                <a:buFontTx/>
                <a:buChar char="•"/>
              </a:pPr>
              <a:r>
                <a:rPr lang="en-US" sz="1400" dirty="0">
                  <a:solidFill>
                    <a:srgbClr val="FFFFFF"/>
                  </a:solidFill>
                  <a:latin typeface="Meiryo" pitchFamily="34" charset="-128"/>
                </a:rPr>
                <a:t>International Pacific Halibut Commission</a:t>
              </a:r>
            </a:p>
            <a:p>
              <a:pPr>
                <a:buFontTx/>
                <a:buChar char="•"/>
              </a:pPr>
              <a:r>
                <a:rPr lang="en-US" sz="1400" dirty="0" err="1">
                  <a:solidFill>
                    <a:srgbClr val="FFFFFF"/>
                  </a:solidFill>
                  <a:latin typeface="Meiryo" pitchFamily="34" charset="-128"/>
                </a:rPr>
                <a:t>Cascadia</a:t>
              </a:r>
              <a:r>
                <a:rPr lang="en-US" sz="1400" dirty="0">
                  <a:solidFill>
                    <a:srgbClr val="FFFFFF"/>
                  </a:solidFill>
                  <a:latin typeface="Meiryo" pitchFamily="34" charset="-128"/>
                </a:rPr>
                <a:t> Research Collective</a:t>
              </a:r>
            </a:p>
          </p:txBody>
        </p:sp>
        <p:sp>
          <p:nvSpPr>
            <p:cNvPr id="4" name="Text Box 2"/>
            <p:cNvSpPr txBox="1">
              <a:spLocks noChangeArrowheads="1"/>
            </p:cNvSpPr>
            <p:nvPr/>
          </p:nvSpPr>
          <p:spPr bwMode="auto">
            <a:xfrm>
              <a:off x="4521200" y="3505200"/>
              <a:ext cx="4622800" cy="2031325"/>
            </a:xfrm>
            <a:prstGeom prst="rect">
              <a:avLst/>
            </a:prstGeom>
            <a:noFill/>
            <a:ln w="9525">
              <a:noFill/>
              <a:miter lim="800000"/>
              <a:headEnd/>
              <a:tailEnd/>
            </a:ln>
            <a:effectLst/>
          </p:spPr>
          <p:txBody>
            <a:bodyPr wrap="square">
              <a:spAutoFit/>
            </a:bodyPr>
            <a:lstStyle/>
            <a:p>
              <a:endParaRPr lang="en-US" sz="1400" b="1" dirty="0">
                <a:solidFill>
                  <a:srgbClr val="FFFFFF"/>
                </a:solidFill>
                <a:latin typeface="Meiryo" pitchFamily="34" charset="-128"/>
              </a:endParaRPr>
            </a:p>
            <a:p>
              <a:pPr>
                <a:buFontTx/>
                <a:buChar char="•"/>
              </a:pPr>
              <a:r>
                <a:rPr lang="en-US" sz="1400" dirty="0">
                  <a:solidFill>
                    <a:srgbClr val="FFFFFF"/>
                  </a:solidFill>
                  <a:latin typeface="Meiryo" pitchFamily="34" charset="-128"/>
                </a:rPr>
                <a:t>Sitka Sound Science Center</a:t>
              </a:r>
            </a:p>
            <a:p>
              <a:pPr>
                <a:buFontTx/>
                <a:buChar char="•"/>
              </a:pPr>
              <a:r>
                <a:rPr lang="en-US" sz="1400" dirty="0">
                  <a:solidFill>
                    <a:srgbClr val="FFFFFF"/>
                  </a:solidFill>
                  <a:latin typeface="Meiryo" pitchFamily="34" charset="-128"/>
                </a:rPr>
                <a:t>North Pacific Fishery Management Council</a:t>
              </a:r>
            </a:p>
            <a:p>
              <a:pPr>
                <a:buFontTx/>
                <a:buChar char="•"/>
              </a:pPr>
              <a:r>
                <a:rPr lang="en-US" sz="1400" dirty="0">
                  <a:solidFill>
                    <a:srgbClr val="FFFFFF"/>
                  </a:solidFill>
                  <a:latin typeface="Meiryo" pitchFamily="34" charset="-128"/>
                </a:rPr>
                <a:t>Scripps Institution of Oceanography</a:t>
              </a:r>
            </a:p>
            <a:p>
              <a:pPr>
                <a:buFontTx/>
                <a:buChar char="•"/>
              </a:pPr>
              <a:r>
                <a:rPr lang="en-US" sz="1400" dirty="0">
                  <a:solidFill>
                    <a:srgbClr val="FFFFFF"/>
                  </a:solidFill>
                  <a:latin typeface="Meiryo" pitchFamily="34" charset="-128"/>
                </a:rPr>
                <a:t>North Pacific Research Board</a:t>
              </a:r>
            </a:p>
            <a:p>
              <a:pPr>
                <a:buFontTx/>
                <a:buChar char="•"/>
              </a:pPr>
              <a:r>
                <a:rPr lang="en-US" sz="1400" dirty="0">
                  <a:solidFill>
                    <a:srgbClr val="FFFFFF"/>
                  </a:solidFill>
                  <a:latin typeface="Meiryo" pitchFamily="34" charset="-128"/>
                </a:rPr>
                <a:t>Fishing Vessel Owner’s Association</a:t>
              </a:r>
            </a:p>
            <a:p>
              <a:pPr>
                <a:buFontTx/>
                <a:buChar char="•"/>
              </a:pPr>
              <a:r>
                <a:rPr lang="en-US" sz="1400" dirty="0">
                  <a:solidFill>
                    <a:srgbClr val="FFFFFF"/>
                  </a:solidFill>
                  <a:latin typeface="Meiryo" pitchFamily="34" charset="-128"/>
                </a:rPr>
                <a:t>National Geographic Society</a:t>
              </a:r>
            </a:p>
            <a:p>
              <a:pPr>
                <a:buFontTx/>
                <a:buChar char="•"/>
              </a:pPr>
              <a:r>
                <a:rPr lang="en-US" sz="1400" dirty="0">
                  <a:solidFill>
                    <a:srgbClr val="FFFFFF"/>
                  </a:solidFill>
                  <a:latin typeface="Meiryo" pitchFamily="34" charset="-128"/>
                </a:rPr>
                <a:t>Alaska Sea Grant</a:t>
              </a:r>
            </a:p>
            <a:p>
              <a:pPr>
                <a:buFontTx/>
                <a:buChar char="•"/>
              </a:pPr>
              <a:r>
                <a:rPr lang="en-US" sz="1400" dirty="0">
                  <a:solidFill>
                    <a:srgbClr val="FFFFFF"/>
                  </a:solidFill>
                  <a:latin typeface="Meiryo" pitchFamily="34" charset="-128"/>
                </a:rPr>
                <a:t>Marine Conservation Alliance</a:t>
              </a:r>
            </a:p>
          </p:txBody>
        </p:sp>
      </p:gr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0" y="377370"/>
            <a:ext cx="9144000" cy="3940629"/>
          </a:xfrm>
          <a:prstGeom prst="rect">
            <a:avLst/>
          </a:prstGeom>
        </p:spPr>
      </p:pic>
      <p:sp>
        <p:nvSpPr>
          <p:cNvPr id="3" name="TextBox 2"/>
          <p:cNvSpPr txBox="1"/>
          <p:nvPr/>
        </p:nvSpPr>
        <p:spPr>
          <a:xfrm>
            <a:off x="6792686" y="1371600"/>
            <a:ext cx="1886542" cy="369332"/>
          </a:xfrm>
          <a:prstGeom prst="rect">
            <a:avLst/>
          </a:prstGeom>
          <a:noFill/>
        </p:spPr>
        <p:txBody>
          <a:bodyPr wrap="none" rtlCol="0">
            <a:spAutoFit/>
          </a:bodyPr>
          <a:lstStyle/>
          <a:p>
            <a:r>
              <a:rPr lang="en-US" dirty="0" smtClean="0">
                <a:latin typeface="Meiryo UI" panose="020B0604030504040204" pitchFamily="34" charset="-128"/>
                <a:ea typeface="Meiryo UI" panose="020B0604030504040204" pitchFamily="34" charset="-128"/>
                <a:cs typeface="Meiryo UI" panose="020B0604030504040204" pitchFamily="34" charset="-128"/>
              </a:rPr>
              <a:t>My puny brain:</a:t>
            </a:r>
            <a:endParaRPr lang="en-US" dirty="0">
              <a:latin typeface="Meiryo UI" panose="020B0604030504040204" pitchFamily="34" charset="-128"/>
              <a:ea typeface="Meiryo UI" panose="020B0604030504040204" pitchFamily="34" charset="-128"/>
              <a:cs typeface="Meiryo UI" panose="020B0604030504040204" pitchFamily="34" charset="-128"/>
            </a:endParaRPr>
          </a:p>
        </p:txBody>
      </p:sp>
      <p:sp>
        <p:nvSpPr>
          <p:cNvPr id="5" name="TextBox 4"/>
          <p:cNvSpPr txBox="1"/>
          <p:nvPr/>
        </p:nvSpPr>
        <p:spPr>
          <a:xfrm>
            <a:off x="4572000" y="377370"/>
            <a:ext cx="2407967" cy="369332"/>
          </a:xfrm>
          <a:prstGeom prst="rect">
            <a:avLst/>
          </a:prstGeom>
          <a:noFill/>
        </p:spPr>
        <p:txBody>
          <a:bodyPr wrap="none" rtlCol="0">
            <a:spAutoFit/>
          </a:bodyPr>
          <a:lstStyle/>
          <a:p>
            <a:r>
              <a:rPr lang="en-US" dirty="0" smtClean="0">
                <a:latin typeface="Meiryo UI" panose="020B0604030504040204" pitchFamily="34" charset="-128"/>
                <a:ea typeface="Meiryo UI" panose="020B0604030504040204" pitchFamily="34" charset="-128"/>
                <a:cs typeface="Meiryo UI" panose="020B0604030504040204" pitchFamily="34" charset="-128"/>
              </a:rPr>
              <a:t>Sperm whale brain:</a:t>
            </a:r>
            <a:endParaRPr lang="en-US" dirty="0">
              <a:latin typeface="Meiryo UI" panose="020B0604030504040204" pitchFamily="34" charset="-128"/>
              <a:ea typeface="Meiryo UI" panose="020B0604030504040204" pitchFamily="34" charset="-128"/>
              <a:cs typeface="Meiryo UI" panose="020B0604030504040204" pitchFamily="34" charset="-128"/>
            </a:endParaRPr>
          </a:p>
        </p:txBody>
      </p:sp>
    </p:spTree>
    <p:extLst>
      <p:ext uri="{BB962C8B-B14F-4D97-AF65-F5344CB8AC3E}">
        <p14:creationId xmlns:p14="http://schemas.microsoft.com/office/powerpoint/2010/main" val="23228182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7019"/>
          <a:stretch/>
        </p:blipFill>
        <p:spPr>
          <a:xfrm>
            <a:off x="152400" y="-152400"/>
            <a:ext cx="8978900" cy="6884187"/>
          </a:xfrm>
          <a:prstGeom prst="rect">
            <a:avLst/>
          </a:prstGeom>
        </p:spPr>
      </p:pic>
    </p:spTree>
    <p:extLst>
      <p:ext uri="{BB962C8B-B14F-4D97-AF65-F5344CB8AC3E}">
        <p14:creationId xmlns:p14="http://schemas.microsoft.com/office/powerpoint/2010/main" val="13028814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533108"/>
          </a:xfrm>
          <a:prstGeom prst="rect">
            <a:avLst/>
          </a:prstGeom>
        </p:spPr>
      </p:pic>
    </p:spTree>
    <p:extLst>
      <p:ext uri="{BB962C8B-B14F-4D97-AF65-F5344CB8AC3E}">
        <p14:creationId xmlns:p14="http://schemas.microsoft.com/office/powerpoint/2010/main" val="31130485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533108"/>
          </a:xfrm>
          <a:prstGeom prst="rect">
            <a:avLst/>
          </a:prstGeom>
        </p:spPr>
      </p:pic>
    </p:spTree>
    <p:extLst>
      <p:ext uri="{BB962C8B-B14F-4D97-AF65-F5344CB8AC3E}">
        <p14:creationId xmlns:p14="http://schemas.microsoft.com/office/powerpoint/2010/main" val="169306660"/>
      </p:ext>
    </p:extLst>
  </p:cSld>
  <p:clrMapOvr>
    <a:masterClrMapping/>
  </p:clrMapOvr>
</p:sld>
</file>

<file path=ppt/theme/_rels/theme9.xml.rels><?xml version="1.0" encoding="UTF-8" standalone="yes"?>
<Relationships xmlns="http://schemas.openxmlformats.org/package/2006/relationships"><Relationship Id="rId1" Type="http://schemas.openxmlformats.org/officeDocument/2006/relationships/image" Target="../media/image1.jpeg"/></Relationships>
</file>

<file path=ppt/theme/_rels/theme10.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4_Default Design">
  <a:themeElements>
    <a:clrScheme name="1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1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18_Default Design">
  <a:themeElements>
    <a:clrScheme name="1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1_Default Design">
  <a:themeElements>
    <a:clrScheme name="1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10.xml><?xml version="1.0" encoding="utf-8"?>
<a:theme xmlns:a="http://schemas.openxmlformats.org/drawingml/2006/main" name="1_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11.xml><?xml version="1.0" encoding="utf-8"?>
<a:theme xmlns:a="http://schemas.openxmlformats.org/drawingml/2006/main" name="2_Default Design">
  <a:themeElements>
    <a:clrScheme name="1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571</TotalTime>
  <Words>1922</Words>
  <Application>Microsoft Office PowerPoint</Application>
  <PresentationFormat>On-screen Show (4:3)</PresentationFormat>
  <Paragraphs>180</Paragraphs>
  <Slides>32</Slides>
  <Notes>20</Notes>
  <HiddenSlides>0</HiddenSlides>
  <MMClips>6</MMClips>
  <ScaleCrop>false</ScaleCrop>
  <HeadingPairs>
    <vt:vector size="6" baseType="variant">
      <vt:variant>
        <vt:lpstr>Fonts Used</vt:lpstr>
      </vt:variant>
      <vt:variant>
        <vt:i4>8</vt:i4>
      </vt:variant>
      <vt:variant>
        <vt:lpstr>Theme</vt:lpstr>
      </vt:variant>
      <vt:variant>
        <vt:i4>16</vt:i4>
      </vt:variant>
      <vt:variant>
        <vt:lpstr>Slide Titles</vt:lpstr>
      </vt:variant>
      <vt:variant>
        <vt:i4>32</vt:i4>
      </vt:variant>
    </vt:vector>
  </HeadingPairs>
  <TitlesOfParts>
    <vt:vector size="56" baseType="lpstr">
      <vt:lpstr>Meiryo</vt:lpstr>
      <vt:lpstr>Meiryo UI</vt:lpstr>
      <vt:lpstr>Arial</vt:lpstr>
      <vt:lpstr>Calibri</vt:lpstr>
      <vt:lpstr>Calibri Light</vt:lpstr>
      <vt:lpstr>Palatino Linotype</vt:lpstr>
      <vt:lpstr>Times New Roman</vt:lpstr>
      <vt:lpstr>Wingdings</vt:lpstr>
      <vt:lpstr>Office Theme</vt:lpstr>
      <vt:lpstr>Default Design</vt:lpstr>
      <vt:lpstr>1_Office Theme</vt:lpstr>
      <vt:lpstr>4_Default Design</vt:lpstr>
      <vt:lpstr>2_Office Theme</vt:lpstr>
      <vt:lpstr>17_Default Design</vt:lpstr>
      <vt:lpstr>18_Default Design</vt:lpstr>
      <vt:lpstr>1_Default Design</vt:lpstr>
      <vt:lpstr>Elemental</vt:lpstr>
      <vt:lpstr>1_Elemental</vt:lpstr>
      <vt:lpstr>2_Default Design</vt:lpstr>
      <vt:lpstr>3_Office Theme</vt:lpstr>
      <vt:lpstr>4_Office Theme</vt:lpstr>
      <vt:lpstr>5_Office Theme</vt:lpstr>
      <vt:lpstr>6_Office Theme</vt:lpstr>
      <vt:lpstr>7_Office Theme</vt:lpstr>
      <vt:lpstr> Sperm Whale Depredation:  Searching for Solutions to An Expanding Problem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Alaska Fairbanks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rdandrews</dc:creator>
  <cp:lastModifiedBy>rdandrews</cp:lastModifiedBy>
  <cp:revision>71</cp:revision>
  <dcterms:created xsi:type="dcterms:W3CDTF">2016-01-28T07:04:01Z</dcterms:created>
  <dcterms:modified xsi:type="dcterms:W3CDTF">2016-02-16T09:46:15Z</dcterms:modified>
</cp:coreProperties>
</file>