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13" r:id="rId3"/>
    <p:sldId id="332" r:id="rId4"/>
    <p:sldId id="341" r:id="rId5"/>
    <p:sldId id="325" r:id="rId6"/>
    <p:sldId id="326" r:id="rId7"/>
    <p:sldId id="338" r:id="rId8"/>
    <p:sldId id="328" r:id="rId9"/>
    <p:sldId id="339" r:id="rId10"/>
    <p:sldId id="327" r:id="rId11"/>
    <p:sldId id="331" r:id="rId12"/>
    <p:sldId id="340" r:id="rId13"/>
    <p:sldId id="342" r:id="rId14"/>
    <p:sldId id="343" r:id="rId15"/>
    <p:sldId id="334" r:id="rId16"/>
    <p:sldId id="335" r:id="rId17"/>
    <p:sldId id="337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rk_we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3D5"/>
    <a:srgbClr val="5691CB"/>
    <a:srgbClr val="FF9933"/>
    <a:srgbClr val="FF0066"/>
    <a:srgbClr val="F8E852"/>
    <a:srgbClr val="8A9FB8"/>
    <a:srgbClr val="5A3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7" autoAdjust="0"/>
    <p:restoredTop sz="94434" autoAdjust="0"/>
  </p:normalViewPr>
  <p:slideViewPr>
    <p:cSldViewPr>
      <p:cViewPr varScale="1">
        <p:scale>
          <a:sx n="74" d="100"/>
          <a:sy n="74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4F3D13B-F861-448A-A46F-0EC4213E4372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37319E1-AB84-47A4-9E89-1D6AD143E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83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70966F1-26FE-4E88-A357-C28D3B9AC057}" type="datetime1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5BFDA64-5FB9-494C-84C7-332E6D0E1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13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2875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2160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0254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807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3862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84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423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93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688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197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4974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529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1665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86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70548-5CEC-49CC-BDC0-D6C5F6D269A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011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381000" y="3546475"/>
            <a:ext cx="8418513" cy="3311525"/>
          </a:xfrm>
          <a:prstGeom prst="rect">
            <a:avLst/>
          </a:prstGeom>
          <a:solidFill>
            <a:srgbClr val="77A3D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" name="Picture 21" descr="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9250" y="457200"/>
            <a:ext cx="314166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67"/>
          <p:cNvGrpSpPr>
            <a:grpSpLocks/>
          </p:cNvGrpSpPr>
          <p:nvPr userDrawn="1"/>
        </p:nvGrpSpPr>
        <p:grpSpPr bwMode="auto">
          <a:xfrm>
            <a:off x="381000" y="1792288"/>
            <a:ext cx="6405563" cy="3311525"/>
            <a:chOff x="249" y="1163"/>
            <a:chExt cx="4035" cy="2086"/>
          </a:xfrm>
        </p:grpSpPr>
        <p:sp>
          <p:nvSpPr>
            <p:cNvPr id="7" name="Line 8"/>
            <p:cNvSpPr>
              <a:spLocks noChangeShapeType="1"/>
            </p:cNvSpPr>
            <p:nvPr userDrawn="1"/>
          </p:nvSpPr>
          <p:spPr bwMode="auto">
            <a:xfrm>
              <a:off x="703" y="3249"/>
              <a:ext cx="3355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23"/>
            <p:cNvSpPr>
              <a:spLocks noChangeArrowheads="1"/>
            </p:cNvSpPr>
            <p:nvPr userDrawn="1"/>
          </p:nvSpPr>
          <p:spPr bwMode="auto">
            <a:xfrm>
              <a:off x="1785" y="1426"/>
              <a:ext cx="136" cy="147"/>
            </a:xfrm>
            <a:prstGeom prst="rect">
              <a:avLst/>
            </a:prstGeom>
            <a:solidFill>
              <a:srgbClr val="F8E85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24"/>
            <p:cNvSpPr>
              <a:spLocks noChangeArrowheads="1"/>
            </p:cNvSpPr>
            <p:nvPr userDrawn="1"/>
          </p:nvSpPr>
          <p:spPr bwMode="auto">
            <a:xfrm>
              <a:off x="1791" y="1615"/>
              <a:ext cx="136" cy="136"/>
            </a:xfrm>
            <a:prstGeom prst="rect">
              <a:avLst/>
            </a:prstGeom>
            <a:solidFill>
              <a:srgbClr val="5A343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25"/>
            <p:cNvSpPr>
              <a:spLocks noChangeArrowheads="1"/>
            </p:cNvSpPr>
            <p:nvPr userDrawn="1"/>
          </p:nvSpPr>
          <p:spPr bwMode="auto">
            <a:xfrm>
              <a:off x="3513" y="1762"/>
              <a:ext cx="771" cy="106"/>
            </a:xfrm>
            <a:prstGeom prst="rect">
              <a:avLst/>
            </a:prstGeom>
            <a:solidFill>
              <a:srgbClr val="5A343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29"/>
            <p:cNvSpPr>
              <a:spLocks noChangeArrowheads="1"/>
            </p:cNvSpPr>
            <p:nvPr userDrawn="1"/>
          </p:nvSpPr>
          <p:spPr bwMode="auto">
            <a:xfrm>
              <a:off x="3606" y="2482"/>
              <a:ext cx="9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31"/>
            <p:cNvSpPr>
              <a:spLocks noChangeArrowheads="1"/>
            </p:cNvSpPr>
            <p:nvPr userDrawn="1"/>
          </p:nvSpPr>
          <p:spPr bwMode="auto">
            <a:xfrm>
              <a:off x="249" y="1163"/>
              <a:ext cx="94" cy="90"/>
            </a:xfrm>
            <a:prstGeom prst="rect">
              <a:avLst/>
            </a:prstGeom>
            <a:solidFill>
              <a:srgbClr val="5A3439"/>
            </a:solidFill>
            <a:ln w="9525">
              <a:solidFill>
                <a:srgbClr val="5A343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32"/>
            <p:cNvSpPr>
              <a:spLocks noChangeArrowheads="1"/>
            </p:cNvSpPr>
            <p:nvPr userDrawn="1"/>
          </p:nvSpPr>
          <p:spPr bwMode="auto">
            <a:xfrm>
              <a:off x="1474" y="2098"/>
              <a:ext cx="453" cy="45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4" name="Picture 31" descr="IA13296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5240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7" descr="Patterned Lake 2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1219200"/>
            <a:ext cx="14684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3"/>
          <p:cNvSpPr>
            <a:spLocks noChangeArrowheads="1"/>
          </p:cNvSpPr>
          <p:nvPr userDrawn="1"/>
        </p:nvSpPr>
        <p:spPr bwMode="auto">
          <a:xfrm>
            <a:off x="6858000" y="838200"/>
            <a:ext cx="215900" cy="233363"/>
          </a:xfrm>
          <a:prstGeom prst="rect">
            <a:avLst/>
          </a:prstGeom>
          <a:solidFill>
            <a:srgbClr val="F8E85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23"/>
          <p:cNvSpPr>
            <a:spLocks noChangeArrowheads="1"/>
          </p:cNvSpPr>
          <p:nvPr userDrawn="1"/>
        </p:nvSpPr>
        <p:spPr bwMode="auto">
          <a:xfrm>
            <a:off x="7543800" y="3657600"/>
            <a:ext cx="215900" cy="233363"/>
          </a:xfrm>
          <a:prstGeom prst="rect">
            <a:avLst/>
          </a:prstGeom>
          <a:solidFill>
            <a:srgbClr val="F8E85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8" name="Picture 30" descr="_TOD1155C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819400"/>
            <a:ext cx="19208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1" descr="IA16196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1219200"/>
            <a:ext cx="2225675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2" descr="Chris pics003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2870200"/>
            <a:ext cx="205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3" descr="red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971800"/>
            <a:ext cx="12398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4" descr="IA10977.jp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257800" y="3124200"/>
            <a:ext cx="81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0938" y="5289550"/>
            <a:ext cx="5326062" cy="654050"/>
          </a:xfrm>
        </p:spPr>
        <p:txBody>
          <a:bodyPr anchor="t"/>
          <a:lstStyle>
            <a:lvl1pPr>
              <a:lnSpc>
                <a:spcPts val="28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0938" y="5964238"/>
            <a:ext cx="5326062" cy="284162"/>
          </a:xfrm>
        </p:spPr>
        <p:txBody>
          <a:bodyPr/>
          <a:lstStyle>
            <a:lvl1pPr>
              <a:lnSpc>
                <a:spcPts val="2200"/>
              </a:lnSpc>
              <a:buFont typeface="Wingdings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4763" y="1069975"/>
            <a:ext cx="1746250" cy="50466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6013" y="1069975"/>
            <a:ext cx="5086350" cy="50466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86000" y="2060848"/>
            <a:ext cx="7254352" cy="39912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000" indent="-342000">
              <a:spcBef>
                <a:spcPts val="1200"/>
              </a:spcBef>
              <a:buFont typeface="Arial" pitchFamily="34" charset="0"/>
              <a:buChar char="•"/>
              <a:defRPr sz="1200" baseline="0">
                <a:solidFill>
                  <a:schemeClr val="tx1"/>
                </a:solidFill>
                <a:latin typeface="Arial"/>
              </a:defRPr>
            </a:lvl1pPr>
            <a:lvl2pPr marL="914400" indent="-457200">
              <a:spcBef>
                <a:spcPts val="1200"/>
              </a:spcBef>
              <a:buFont typeface="+mj-lt"/>
              <a:buAutoNum type="alphaLcPeriod"/>
              <a:defRPr sz="1200">
                <a:solidFill>
                  <a:schemeClr val="tx1"/>
                </a:solidFill>
              </a:defRPr>
            </a:lvl2pPr>
            <a:lvl3pPr marL="1428750" indent="-514350">
              <a:spcBef>
                <a:spcPts val="1200"/>
              </a:spcBef>
              <a:buFont typeface="+mj-lt"/>
              <a:buAutoNum type="romanLcPeriod"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5775" y="486000"/>
            <a:ext cx="8229600" cy="645429"/>
          </a:xfrm>
          <a:prstGeom prst="rect">
            <a:avLst/>
          </a:prstGeom>
        </p:spPr>
        <p:txBody>
          <a:bodyPr vert="horz">
            <a:noAutofit/>
          </a:bodyPr>
          <a:lstStyle>
            <a:lvl1pPr algn="l">
              <a:defRPr sz="3800">
                <a:solidFill>
                  <a:schemeClr val="tx2">
                    <a:lumMod val="75000"/>
                  </a:schemeClr>
                </a:solidFill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HR_dotted_line_darkerblu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444000"/>
            <a:ext cx="9144000" cy="4812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68413"/>
            <a:ext cx="8207375" cy="647700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AU" dirty="0" smtClean="0"/>
              <a:t>Subheading goes here if required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971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0938" y="2517775"/>
            <a:ext cx="3398837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2517775"/>
            <a:ext cx="3398838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1069975"/>
            <a:ext cx="69850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0938" y="2517775"/>
            <a:ext cx="69500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 Second level</a:t>
            </a:r>
          </a:p>
          <a:p>
            <a:pPr lvl="2"/>
            <a:r>
              <a:rPr lang="en-US" smtClean="0"/>
              <a:t>  Third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304800" y="6597650"/>
            <a:ext cx="6578600" cy="0"/>
          </a:xfrm>
          <a:prstGeom prst="line">
            <a:avLst/>
          </a:prstGeom>
          <a:noFill/>
          <a:ln w="28575">
            <a:solidFill>
              <a:srgbClr val="77A3D5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6781800" y="6486525"/>
            <a:ext cx="20574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200" b="1">
                <a:solidFill>
                  <a:schemeClr val="tx2"/>
                </a:solidFill>
              </a:rPr>
              <a:t>www.antarctica.gov.au</a:t>
            </a:r>
          </a:p>
        </p:txBody>
      </p:sp>
      <p:sp>
        <p:nvSpPr>
          <p:cNvPr id="1035" name="Line 11"/>
          <p:cNvSpPr>
            <a:spLocks noChangeShapeType="1"/>
          </p:cNvSpPr>
          <p:nvPr userDrawn="1"/>
        </p:nvSpPr>
        <p:spPr bwMode="auto">
          <a:xfrm>
            <a:off x="1150938" y="1989138"/>
            <a:ext cx="8024812" cy="0"/>
          </a:xfrm>
          <a:prstGeom prst="line">
            <a:avLst/>
          </a:prstGeom>
          <a:noFill/>
          <a:ln w="12700">
            <a:solidFill>
              <a:srgbClr val="77A3D5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1" name="Picture 16" descr="38286 DEWHA_CORPORATE_POWERPOINT_0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9"/>
          <p:cNvGrpSpPr>
            <a:grpSpLocks/>
          </p:cNvGrpSpPr>
          <p:nvPr userDrawn="1"/>
        </p:nvGrpSpPr>
        <p:grpSpPr bwMode="auto">
          <a:xfrm>
            <a:off x="4953000" y="304800"/>
            <a:ext cx="3309938" cy="792163"/>
            <a:chOff x="3470" y="73"/>
            <a:chExt cx="2085" cy="499"/>
          </a:xfrm>
        </p:grpSpPr>
        <p:sp>
          <p:nvSpPr>
            <p:cNvPr id="1044" name="Rectangle 20"/>
            <p:cNvSpPr>
              <a:spLocks noChangeArrowheads="1"/>
            </p:cNvSpPr>
            <p:nvPr userDrawn="1"/>
          </p:nvSpPr>
          <p:spPr bwMode="auto">
            <a:xfrm>
              <a:off x="5239" y="73"/>
              <a:ext cx="182" cy="181"/>
            </a:xfrm>
            <a:prstGeom prst="rect">
              <a:avLst/>
            </a:prstGeom>
            <a:solidFill>
              <a:srgbClr val="5A3439"/>
            </a:solidFill>
            <a:ln w="9525">
              <a:solidFill>
                <a:srgbClr val="5A343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auto">
            <a:xfrm>
              <a:off x="3606" y="391"/>
              <a:ext cx="181" cy="181"/>
            </a:xfrm>
            <a:prstGeom prst="rect">
              <a:avLst/>
            </a:prstGeom>
            <a:solidFill>
              <a:srgbClr val="F8E852"/>
            </a:solidFill>
            <a:ln w="9525">
              <a:solidFill>
                <a:srgbClr val="F8E85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auto">
            <a:xfrm>
              <a:off x="3470" y="482"/>
              <a:ext cx="90" cy="90"/>
            </a:xfrm>
            <a:prstGeom prst="rect">
              <a:avLst/>
            </a:prstGeom>
            <a:solidFill>
              <a:srgbClr val="5A3439"/>
            </a:solidFill>
            <a:ln w="9525">
              <a:solidFill>
                <a:srgbClr val="5A343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auto">
            <a:xfrm>
              <a:off x="5465" y="73"/>
              <a:ext cx="90" cy="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" name="Picture 14" descr="IA16196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 bwMode="auto">
          <a:xfrm>
            <a:off x="6532042" y="152400"/>
            <a:ext cx="1085304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5" descr="Chris pics003.jp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 bwMode="auto">
          <a:xfrm>
            <a:off x="5394163" y="152400"/>
            <a:ext cx="965524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56" r:id="rId12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3200">
          <a:solidFill>
            <a:srgbClr val="77A3D5"/>
          </a:solidFill>
          <a:latin typeface="Times New Roman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77A3D5"/>
        </a:buClr>
        <a:buSzPct val="120000"/>
        <a:buFont typeface="Wingdings" charset="2"/>
        <a:buChar char="n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5A3439"/>
        </a:buClr>
        <a:buFont typeface="Wingdings" charset="2"/>
        <a:buChar char="n"/>
        <a:defRPr sz="2200">
          <a:solidFill>
            <a:schemeClr val="tx1"/>
          </a:solidFill>
          <a:latin typeface="+mn-lt"/>
          <a:ea typeface="+mn-ea"/>
        </a:defRPr>
      </a:lvl2pPr>
      <a:lvl3pPr marL="762000" indent="-1905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charset="2"/>
        <a:buChar char="n"/>
        <a:defRPr>
          <a:solidFill>
            <a:schemeClr val="tx1"/>
          </a:solidFill>
          <a:latin typeface="+mn-lt"/>
          <a:ea typeface="+mn-ea"/>
        </a:defRPr>
      </a:lvl3pPr>
      <a:lvl4pPr marL="1143000" indent="-1905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4pPr>
      <a:lvl5pPr marL="1524000" indent="-1905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1981200" indent="-190500" algn="l" rtl="0" fontAlgn="base">
        <a:lnSpc>
          <a:spcPts val="36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438400" indent="-190500" algn="l" rtl="0" fontAlgn="base">
        <a:lnSpc>
          <a:spcPts val="36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2895600" indent="-190500" algn="l" rtl="0" fontAlgn="base">
        <a:lnSpc>
          <a:spcPts val="36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352800" indent="-190500" algn="l" rtl="0" fontAlgn="base">
        <a:lnSpc>
          <a:spcPts val="36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aad.gov.au/img.py/5757.jpg?width=600&amp;height=480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6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 descr="These calcium shell-forming ‘coccolithophorids’ are an important component of the plankton in the ocean.  A number of intact coccolithophorids (magnified 3300X) can be seen amongst the individual plates.  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0547" y="3112393"/>
            <a:ext cx="864095" cy="648072"/>
          </a:xfrm>
          <a:prstGeom prst="rect">
            <a:avLst/>
          </a:prstGeom>
          <a:noFill/>
        </p:spPr>
      </p:pic>
      <p:pic>
        <p:nvPicPr>
          <p:cNvPr id="20" name="Picture 19" descr="ACE LOGO fin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32656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251520" y="332656"/>
            <a:ext cx="33123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 descr="AAD_ENV_stacked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-27384"/>
            <a:ext cx="20288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1377483"/>
            <a:ext cx="9108504" cy="21602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83335" y="271133"/>
            <a:ext cx="5100663" cy="21602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90989" y="3429001"/>
            <a:ext cx="8405281" cy="1521196"/>
          </a:xfrm>
          <a:prstGeom prst="rect">
            <a:avLst/>
          </a:prstGeom>
          <a:solidFill>
            <a:srgbClr val="77A3D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4" name="Title 17"/>
          <p:cNvSpPr>
            <a:spLocks noGrp="1"/>
          </p:cNvSpPr>
          <p:nvPr>
            <p:ph type="ctrTitle"/>
          </p:nvPr>
        </p:nvSpPr>
        <p:spPr>
          <a:xfrm>
            <a:off x="1115616" y="4032736"/>
            <a:ext cx="7632848" cy="654050"/>
          </a:xfrm>
        </p:spPr>
        <p:txBody>
          <a:bodyPr/>
          <a:lstStyle/>
          <a:p>
            <a:r>
              <a:rPr lang="en-AU" sz="2400" kern="1200" dirty="0" smtClean="0">
                <a:latin typeface="Century Gothic" panose="020B0502020202020204" pitchFamily="34" charset="0"/>
                <a:ea typeface="ＭＳ Ｐゴシック" charset="-128"/>
                <a:cs typeface="+mn-cs"/>
              </a:rPr>
              <a:t>INCLUDING DEPREDATION IN STOCK ASSESSMENTS</a:t>
            </a:r>
            <a:endParaRPr lang="en-AU" sz="2400" kern="1200" dirty="0">
              <a:latin typeface="Century Gothic" panose="020B0502020202020204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31667"/>
            <a:ext cx="8352928" cy="11932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3608" y="5373216"/>
            <a:ext cx="618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COLTO DEPREDATION WORKSHOP 2016</a:t>
            </a:r>
            <a:endParaRPr lang="en-AU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75856" y="2276872"/>
            <a:ext cx="244827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Spawning Stock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15916" y="5229200"/>
            <a:ext cx="136815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Recruits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4788024" y="2780928"/>
            <a:ext cx="396044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3923929" y="2780928"/>
            <a:ext cx="360040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792" y="1403268"/>
            <a:ext cx="5363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Population Dynamics + Fishery Model</a:t>
            </a:r>
            <a:endParaRPr lang="en-AU" dirty="0"/>
          </a:p>
        </p:txBody>
      </p:sp>
      <p:cxnSp>
        <p:nvCxnSpPr>
          <p:cNvPr id="10" name="Straight Arrow Connector 9"/>
          <p:cNvCxnSpPr>
            <a:stCxn id="4" idx="3"/>
          </p:cNvCxnSpPr>
          <p:nvPr/>
        </p:nvCxnSpPr>
        <p:spPr bwMode="auto">
          <a:xfrm>
            <a:off x="5724128" y="2528900"/>
            <a:ext cx="936104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5184068" y="3861048"/>
            <a:ext cx="1476164" cy="1620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701735" y="336884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Removals by age </a:t>
            </a:r>
          </a:p>
          <a:p>
            <a:r>
              <a:rPr lang="en-AU" sz="2000" dirty="0" smtClean="0"/>
              <a:t>and sex</a:t>
            </a:r>
          </a:p>
        </p:txBody>
      </p:sp>
    </p:spTree>
    <p:extLst>
      <p:ext uri="{BB962C8B-B14F-4D97-AF65-F5344CB8AC3E}">
        <p14:creationId xmlns:p14="http://schemas.microsoft.com/office/powerpoint/2010/main" val="492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75856" y="2276872"/>
            <a:ext cx="244827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Spawning Stock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15916" y="5229200"/>
            <a:ext cx="136815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Recruits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4788024" y="2780928"/>
            <a:ext cx="396044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3923929" y="2780928"/>
            <a:ext cx="360040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" name="Straight Arrow Connector 9"/>
          <p:cNvCxnSpPr>
            <a:stCxn id="4" idx="3"/>
          </p:cNvCxnSpPr>
          <p:nvPr/>
        </p:nvCxnSpPr>
        <p:spPr bwMode="auto">
          <a:xfrm>
            <a:off x="5724128" y="2528900"/>
            <a:ext cx="936104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5184068" y="3861048"/>
            <a:ext cx="1476164" cy="1620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660232" y="3068960"/>
            <a:ext cx="24529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Catch at </a:t>
            </a:r>
            <a:r>
              <a:rPr lang="en-AU" sz="2000" dirty="0" smtClean="0"/>
              <a:t>age/sex</a:t>
            </a:r>
            <a:endParaRPr lang="en-A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Selectivity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Catch rate?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Tag recoveries?</a:t>
            </a:r>
            <a:endParaRPr lang="en-A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62082" y="2963414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Growth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Mortality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Maturation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40212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pic>
        <p:nvPicPr>
          <p:cNvPr id="9" name="Content Placeholder 4" descr="c4_Plot Projections 2490 SSB Status boxplots MCMC.png"/>
          <p:cNvPicPr>
            <a:picLocks noGrp="1"/>
          </p:cNvPicPr>
          <p:nvPr>
            <p:ph sz="quarter" idx="10"/>
          </p:nvPr>
        </p:nvPicPr>
        <p:blipFill>
          <a:blip r:embed="rId4" cstate="print"/>
          <a:stretch>
            <a:fillRect/>
          </a:stretch>
        </p:blipFill>
        <p:spPr>
          <a:xfrm>
            <a:off x="1007604" y="1484784"/>
            <a:ext cx="7128792" cy="4782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978" y="1314100"/>
            <a:ext cx="2788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UNFISHED STATE</a:t>
            </a:r>
            <a:endParaRPr lang="en-AU" dirty="0"/>
          </a:p>
        </p:txBody>
      </p:sp>
      <p:sp>
        <p:nvSpPr>
          <p:cNvPr id="4" name="Left Brace 3"/>
          <p:cNvSpPr/>
          <p:nvPr/>
        </p:nvSpPr>
        <p:spPr bwMode="auto">
          <a:xfrm rot="5400000">
            <a:off x="2249918" y="1336357"/>
            <a:ext cx="455092" cy="1196331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246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pic>
        <p:nvPicPr>
          <p:cNvPr id="9" name="Content Placeholder 4" descr="c4_Plot Projections 2490 SSB Status boxplots MCMC.png"/>
          <p:cNvPicPr>
            <a:picLocks noGrp="1"/>
          </p:cNvPicPr>
          <p:nvPr>
            <p:ph sz="quarter" idx="10"/>
          </p:nvPr>
        </p:nvPicPr>
        <p:blipFill>
          <a:blip r:embed="rId4" cstate="print"/>
          <a:stretch>
            <a:fillRect/>
          </a:stretch>
        </p:blipFill>
        <p:spPr>
          <a:xfrm>
            <a:off x="1007604" y="1484784"/>
            <a:ext cx="7128792" cy="4782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6012" y="1238491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FISHDOWN</a:t>
            </a:r>
            <a:endParaRPr lang="en-AU" dirty="0"/>
          </a:p>
        </p:txBody>
      </p:sp>
      <p:sp>
        <p:nvSpPr>
          <p:cNvPr id="4" name="Left Brace 3"/>
          <p:cNvSpPr/>
          <p:nvPr/>
        </p:nvSpPr>
        <p:spPr bwMode="auto">
          <a:xfrm rot="5400000">
            <a:off x="3602541" y="1091392"/>
            <a:ext cx="426748" cy="1512168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96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pic>
        <p:nvPicPr>
          <p:cNvPr id="9" name="Content Placeholder 4" descr="c4_Plot Projections 2490 SSB Status boxplots MCMC.png"/>
          <p:cNvPicPr>
            <a:picLocks noGrp="1"/>
          </p:cNvPicPr>
          <p:nvPr>
            <p:ph sz="quarter" idx="10"/>
          </p:nvPr>
        </p:nvPicPr>
        <p:blipFill>
          <a:blip r:embed="rId4" cstate="print"/>
          <a:stretch>
            <a:fillRect/>
          </a:stretch>
        </p:blipFill>
        <p:spPr>
          <a:xfrm>
            <a:off x="1007604" y="1484784"/>
            <a:ext cx="7128792" cy="4782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5359" y="1240148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PROJECTION</a:t>
            </a:r>
            <a:endParaRPr lang="en-AU" dirty="0"/>
          </a:p>
        </p:txBody>
      </p:sp>
      <p:sp>
        <p:nvSpPr>
          <p:cNvPr id="4" name="Left Brace 3"/>
          <p:cNvSpPr/>
          <p:nvPr/>
        </p:nvSpPr>
        <p:spPr bwMode="auto">
          <a:xfrm rot="5400000">
            <a:off x="5995776" y="244265"/>
            <a:ext cx="426748" cy="3206420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34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476672"/>
            <a:ext cx="7097960" cy="49831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2800" dirty="0" smtClean="0"/>
              <a:t>WHICH PARAMETERS ARE IMPACTED?</a:t>
            </a:r>
            <a:endParaRPr lang="en-AU" sz="2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75856" y="2276872"/>
            <a:ext cx="244827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Spawning Stock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15916" y="5229200"/>
            <a:ext cx="136815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Recruits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4788024" y="2780928"/>
            <a:ext cx="396044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3923929" y="2780928"/>
            <a:ext cx="360040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0" name="Straight Arrow Connector 9"/>
          <p:cNvCxnSpPr>
            <a:stCxn id="4" idx="3"/>
          </p:cNvCxnSpPr>
          <p:nvPr/>
        </p:nvCxnSpPr>
        <p:spPr bwMode="auto">
          <a:xfrm>
            <a:off x="5724128" y="2528900"/>
            <a:ext cx="936104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5184068" y="3861048"/>
            <a:ext cx="1476164" cy="1620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660232" y="3068960"/>
            <a:ext cx="23411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Catch at 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Selectivity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Catch rate?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/>
              <a:t>Tag recoveries?</a:t>
            </a:r>
            <a:endParaRPr lang="en-A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62082" y="2963414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Growth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Mortality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Maturation</a:t>
            </a:r>
            <a:r>
              <a:rPr lang="en-AU" sz="1800" dirty="0" smtClean="0"/>
              <a:t>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19069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092" y="437545"/>
            <a:ext cx="5801816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TYPES OF DEPREDATION</a:t>
            </a:r>
            <a:endParaRPr lang="en-AU" sz="3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840243" y="1592888"/>
            <a:ext cx="2913811" cy="4416052"/>
            <a:chOff x="4840243" y="1592888"/>
            <a:chExt cx="2913811" cy="4416052"/>
          </a:xfrm>
        </p:grpSpPr>
        <p:sp>
          <p:nvSpPr>
            <p:cNvPr id="16" name="TextBox 15"/>
            <p:cNvSpPr txBox="1"/>
            <p:nvPr/>
          </p:nvSpPr>
          <p:spPr>
            <a:xfrm>
              <a:off x="4840243" y="1592888"/>
              <a:ext cx="2913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“OPPORTUNISTIC”</a:t>
              </a:r>
              <a:endParaRPr lang="en-AU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6" t="5602" r="24382" b="13424"/>
            <a:stretch/>
          </p:blipFill>
          <p:spPr>
            <a:xfrm>
              <a:off x="5721084" y="2276872"/>
              <a:ext cx="1152128" cy="10409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604" y="5076056"/>
              <a:ext cx="1670837" cy="93288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5604" y="3668551"/>
              <a:ext cx="1572884" cy="105678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14400" y="1607575"/>
            <a:ext cx="2298899" cy="4956655"/>
            <a:chOff x="714400" y="1607575"/>
            <a:chExt cx="2298899" cy="4956655"/>
          </a:xfrm>
        </p:grpSpPr>
        <p:sp>
          <p:nvSpPr>
            <p:cNvPr id="9" name="TextBox 8"/>
            <p:cNvSpPr txBox="1"/>
            <p:nvPr/>
          </p:nvSpPr>
          <p:spPr>
            <a:xfrm>
              <a:off x="714400" y="1607575"/>
              <a:ext cx="2298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“FACILITATED”</a:t>
              </a:r>
              <a:endParaRPr lang="en-AU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840" y="2020870"/>
              <a:ext cx="1656184" cy="12421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596" y="3317828"/>
              <a:ext cx="1609323" cy="120699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r="12293"/>
            <a:stretch/>
          </p:blipFill>
          <p:spPr>
            <a:xfrm>
              <a:off x="1054597" y="4628307"/>
              <a:ext cx="1789212" cy="100303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84" y="5631346"/>
              <a:ext cx="1670837" cy="932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9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039654" cy="64542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sz="3600" dirty="0" smtClean="0"/>
              <a:t>TYPES OF DEPREDATION?</a:t>
            </a:r>
            <a:endParaRPr lang="en-AU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4840243" y="1592888"/>
            <a:ext cx="3741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“OPPORTUNISTIC”</a:t>
            </a:r>
          </a:p>
          <a:p>
            <a:endParaRPr lang="en-AU" dirty="0"/>
          </a:p>
          <a:p>
            <a:r>
              <a:rPr lang="en-AU" dirty="0" smtClean="0"/>
              <a:t>Could be modelled as </a:t>
            </a:r>
          </a:p>
          <a:p>
            <a:r>
              <a:rPr lang="en-AU" dirty="0" smtClean="0"/>
              <a:t>a separate ‘fleet’ with its</a:t>
            </a:r>
          </a:p>
          <a:p>
            <a:r>
              <a:rPr lang="en-AU" dirty="0" smtClean="0"/>
              <a:t>own catch, selectivity etc..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714400" y="1607575"/>
            <a:ext cx="3993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“FACILITATED”</a:t>
            </a:r>
          </a:p>
          <a:p>
            <a:endParaRPr lang="en-AU" dirty="0"/>
          </a:p>
          <a:p>
            <a:r>
              <a:rPr lang="en-AU" dirty="0" smtClean="0"/>
              <a:t>Could be included as</a:t>
            </a:r>
          </a:p>
          <a:p>
            <a:r>
              <a:rPr lang="en-AU" dirty="0" smtClean="0"/>
              <a:t>part of the natural mortality, </a:t>
            </a:r>
          </a:p>
          <a:p>
            <a:r>
              <a:rPr lang="en-AU" dirty="0" smtClean="0"/>
              <a:t>if the fish are part of the</a:t>
            </a:r>
          </a:p>
          <a:p>
            <a:r>
              <a:rPr lang="en-AU" dirty="0" smtClean="0"/>
              <a:t>diet.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83980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5674" y="411900"/>
            <a:ext cx="462787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WHAT ARE THE QUESTIONS?</a:t>
            </a:r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2348880"/>
            <a:ext cx="70364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depredates toothfish?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Where, when, how often?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Does it matter for fishery efficiency?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3200" dirty="0" smtClean="0"/>
              <a:t>Does it matter for stock status?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A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Does it matter for the predators?</a:t>
            </a:r>
            <a:endParaRPr lang="en-A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121792" y="2111712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Harvest Strategy: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084325" y="2789054"/>
            <a:ext cx="6418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Ensure enough fish survive to breed (MSY)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1117623" y="3660104"/>
            <a:ext cx="5128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Ecosystem-Based Harvest Strategy:</a:t>
            </a:r>
            <a:endParaRPr lang="en-AU" dirty="0"/>
          </a:p>
        </p:txBody>
      </p:sp>
      <p:sp>
        <p:nvSpPr>
          <p:cNvPr id="17" name="TextBox 16"/>
          <p:cNvSpPr txBox="1"/>
          <p:nvPr/>
        </p:nvSpPr>
        <p:spPr>
          <a:xfrm>
            <a:off x="1117622" y="4433218"/>
            <a:ext cx="60260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Ensure enough fish survive to breed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Ensure enough fish to support predators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Ensure enough fish to eat prey species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531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pic>
        <p:nvPicPr>
          <p:cNvPr id="9" name="Content Placeholder 4" descr="c4_Plot Projections 2490 SSB Status boxplots MCMC.png"/>
          <p:cNvPicPr>
            <a:picLocks noGrp="1"/>
          </p:cNvPicPr>
          <p:nvPr>
            <p:ph sz="quarter" idx="10"/>
          </p:nvPr>
        </p:nvPicPr>
        <p:blipFill>
          <a:blip r:embed="rId4" cstate="print"/>
          <a:stretch>
            <a:fillRect/>
          </a:stretch>
        </p:blipFill>
        <p:spPr>
          <a:xfrm>
            <a:off x="1547664" y="2728010"/>
            <a:ext cx="5832648" cy="3739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571308"/>
            <a:ext cx="73548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CCAMLR OBJECTIVES</a:t>
            </a:r>
          </a:p>
          <a:p>
            <a:r>
              <a:rPr lang="en-AU" dirty="0" smtClean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50% ESCAPEMENT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&lt;10% CHANCE OF BEING &lt;20% ESCAPEMENT</a:t>
            </a:r>
          </a:p>
          <a:p>
            <a:r>
              <a:rPr lang="en-AU" dirty="0"/>
              <a:t>	</a:t>
            </a:r>
            <a:r>
              <a:rPr lang="en-AU" dirty="0" smtClean="0"/>
              <a:t>			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52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26" name="TextBox 25"/>
          <p:cNvSpPr txBox="1"/>
          <p:nvPr/>
        </p:nvSpPr>
        <p:spPr>
          <a:xfrm rot="5400000">
            <a:off x="6298689" y="2816602"/>
            <a:ext cx="23997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500" dirty="0" smtClean="0"/>
              <a:t>:)#</a:t>
            </a:r>
            <a:endParaRPr lang="en-AU" sz="115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611560" y="2348880"/>
            <a:ext cx="1752600" cy="3630017"/>
            <a:chOff x="611560" y="2348880"/>
            <a:chExt cx="1752600" cy="36300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2348880"/>
              <a:ext cx="1752600" cy="260985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14400" y="5517232"/>
              <a:ext cx="133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“Reality”</a:t>
              </a:r>
              <a:endParaRPr lang="en-AU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637763" y="2360099"/>
            <a:ext cx="1656184" cy="3554255"/>
            <a:chOff x="3637763" y="2360099"/>
            <a:chExt cx="1656184" cy="35542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7763" y="2360099"/>
              <a:ext cx="1656184" cy="259863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953535" y="5452689"/>
              <a:ext cx="1024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Model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152692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121792" y="1403268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Index of abundance </a:t>
            </a:r>
            <a:endParaRPr lang="en-AU" sz="3200" dirty="0"/>
          </a:p>
        </p:txBody>
      </p:sp>
      <p:sp>
        <p:nvSpPr>
          <p:cNvPr id="14" name="Rectangle 13"/>
          <p:cNvSpPr/>
          <p:nvPr/>
        </p:nvSpPr>
        <p:spPr>
          <a:xfrm>
            <a:off x="1122336" y="2420888"/>
            <a:ext cx="78421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/>
              <a:t>Surveys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Tag </a:t>
            </a:r>
            <a:r>
              <a:rPr lang="en-AU" sz="2800" dirty="0"/>
              <a:t>recaptures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 smtClean="0"/>
              <a:t>CPUE time series </a:t>
            </a:r>
            <a:endParaRPr lang="en-AU" sz="2800" dirty="0" smtClean="0"/>
          </a:p>
          <a:p>
            <a:endParaRPr lang="en-AU" sz="2800" dirty="0" smtClean="0"/>
          </a:p>
          <a:p>
            <a:r>
              <a:rPr lang="en-AU" sz="2800" dirty="0" smtClean="0"/>
              <a:t>CAUTION – CPUE based assessments can create an incentive to </a:t>
            </a:r>
            <a:r>
              <a:rPr lang="en-AU" sz="2800" b="1" dirty="0" smtClean="0"/>
              <a:t>over-estimate</a:t>
            </a:r>
            <a:r>
              <a:rPr lang="en-AU" sz="2800" dirty="0" smtClean="0"/>
              <a:t> depredation </a:t>
            </a:r>
            <a:endParaRPr lang="en-AU" sz="2800" dirty="0" smtClean="0"/>
          </a:p>
        </p:txBody>
      </p:sp>
    </p:spTree>
    <p:extLst>
      <p:ext uri="{BB962C8B-B14F-4D97-AF65-F5344CB8AC3E}">
        <p14:creationId xmlns:p14="http://schemas.microsoft.com/office/powerpoint/2010/main" val="27062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75856" y="2276872"/>
            <a:ext cx="244827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Spawning Stock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15916" y="5229200"/>
            <a:ext cx="136815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Recruits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4788024" y="2780928"/>
            <a:ext cx="396044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3923929" y="2780928"/>
            <a:ext cx="360040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792" y="1403268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Population Dynamics </a:t>
            </a:r>
            <a:r>
              <a:rPr lang="en-AU" dirty="0"/>
              <a:t>M</a:t>
            </a:r>
            <a:r>
              <a:rPr lang="en-AU" dirty="0" smtClean="0"/>
              <a:t>odel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42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75856" y="2276872"/>
            <a:ext cx="244827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Spawning Stock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15916" y="5229200"/>
            <a:ext cx="136815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Recruits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128" y="2963414"/>
            <a:ext cx="17107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Spawning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Fertilization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Dispersal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Feeding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Growth</a:t>
            </a:r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Mortality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Settlement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62082" y="2963414"/>
            <a:ext cx="16722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Feeding</a:t>
            </a:r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Growth </a:t>
            </a:r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Mortality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Maturation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Movement</a:t>
            </a:r>
            <a:r>
              <a:rPr lang="en-AU" sz="1800" dirty="0" smtClean="0"/>
              <a:t> </a:t>
            </a:r>
            <a:endParaRPr lang="en-AU" sz="1800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4788024" y="2780928"/>
            <a:ext cx="396044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3923929" y="2780928"/>
            <a:ext cx="360040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792" y="1403268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Population Dynamics </a:t>
            </a:r>
            <a:r>
              <a:rPr lang="en-AU" dirty="0"/>
              <a:t>M</a:t>
            </a:r>
            <a:r>
              <a:rPr lang="en-AU" dirty="0" smtClean="0"/>
              <a:t>odel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609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04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400" y="329557"/>
            <a:ext cx="7715200" cy="645429"/>
          </a:xfrm>
          <a:solidFill>
            <a:schemeClr val="bg1"/>
          </a:solidFill>
        </p:spPr>
        <p:txBody>
          <a:bodyPr/>
          <a:lstStyle/>
          <a:p>
            <a:r>
              <a:rPr lang="en-AU" sz="3600" dirty="0" smtClean="0"/>
              <a:t>WHAT IS A STOCK ASSESSMENT?</a:t>
            </a:r>
            <a:endParaRPr lang="en-AU" sz="3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275856" y="2276872"/>
            <a:ext cx="244827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Spawning Stock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815916" y="5229200"/>
            <a:ext cx="1368152" cy="5040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Recruits</a:t>
            </a:r>
            <a:endParaRPr kumimoji="0" lang="en-A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128" y="2963414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A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62082" y="2963414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Growth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Mortality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00" dirty="0" smtClean="0"/>
              <a:t>Maturation </a:t>
            </a:r>
            <a:endParaRPr lang="en-AU" sz="1800" dirty="0"/>
          </a:p>
        </p:txBody>
      </p:sp>
      <p:sp>
        <p:nvSpPr>
          <p:cNvPr id="3" name="Down Arrow 2"/>
          <p:cNvSpPr/>
          <p:nvPr/>
        </p:nvSpPr>
        <p:spPr bwMode="auto">
          <a:xfrm>
            <a:off x="4788024" y="2780928"/>
            <a:ext cx="396044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3923929" y="2780928"/>
            <a:ext cx="360040" cy="24482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792" y="1403268"/>
            <a:ext cx="4004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Population Dynamics </a:t>
            </a:r>
            <a:r>
              <a:rPr lang="en-AU" dirty="0"/>
              <a:t>M</a:t>
            </a:r>
            <a:r>
              <a:rPr lang="en-AU" dirty="0" smtClean="0"/>
              <a:t>odel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835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WHA AAD Presentation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12933</TotalTime>
  <Words>353</Words>
  <Application>Microsoft Office PowerPoint</Application>
  <PresentationFormat>On-screen Show (4:3)</PresentationFormat>
  <Paragraphs>128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Century Gothic</vt:lpstr>
      <vt:lpstr>Times New Roman</vt:lpstr>
      <vt:lpstr>Wingdings</vt:lpstr>
      <vt:lpstr>DEWHA AAD Presentation Template</vt:lpstr>
      <vt:lpstr>INCLUDING DEPREDATION IN STOCK ASSESSMENTS</vt:lpstr>
      <vt:lpstr>PowerPoint Presentation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WHAT IS A STOCK ASSESSMENT?</vt:lpstr>
      <vt:lpstr>WHICH PARAMETERS ARE IMPACTED?</vt:lpstr>
      <vt:lpstr>TYPES OF DEPREDATION</vt:lpstr>
      <vt:lpstr>TYPES OF DEPREDATION?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Clarke</dc:creator>
  <cp:lastModifiedBy>Dirk Welsford</cp:lastModifiedBy>
  <cp:revision>369</cp:revision>
  <dcterms:created xsi:type="dcterms:W3CDTF">2010-09-23T02:47:38Z</dcterms:created>
  <dcterms:modified xsi:type="dcterms:W3CDTF">2016-03-17T12:33:57Z</dcterms:modified>
</cp:coreProperties>
</file>