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0" r:id="rId4"/>
    <p:sldId id="266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CD9-F44D-4FDC-8487-8B36CECD2AD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048A3-5911-4033-8E62-54692A32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C5C36-777F-4118-AF0F-34464E8C120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47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7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9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48A3-5911-4033-8E62-54692A32DF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2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7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EAF0-B3C7-4BCA-BAA7-E038C93D6FC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BE8-455F-44B0-B230-B3939C1B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0" y="5497550"/>
            <a:ext cx="12192000" cy="1360449"/>
          </a:xfrm>
          <a:prstGeom prst="rect">
            <a:avLst/>
          </a:prstGeom>
          <a:solidFill>
            <a:srgbClr val="2D317E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bg1"/>
                </a:solidFill>
              </a:rPr>
              <a:t>DIRECTIONS FOR FUTURE TECHNOLOGICAL DEVELOPMENTS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bg1"/>
                </a:solidFill>
              </a:rPr>
              <a:t>-THE NEXT STEPS</a:t>
            </a:r>
            <a:r>
              <a:rPr lang="es-ES" sz="2200" b="1" dirty="0">
                <a:solidFill>
                  <a:schemeClr val="bg1"/>
                </a:solidFill>
              </a:rPr>
              <a:t>-</a:t>
            </a:r>
            <a:endParaRPr lang="en-GB" sz="22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200" b="1" dirty="0">
                <a:solidFill>
                  <a:prstClr val="white"/>
                </a:solidFill>
              </a:rPr>
              <a:t>Pablo Parra Henríquez </a:t>
            </a:r>
            <a:r>
              <a:rPr lang="nb-NO" sz="2200" dirty="0">
                <a:solidFill>
                  <a:prstClr val="white"/>
                </a:solidFill>
              </a:rPr>
              <a:t>|</a:t>
            </a:r>
            <a:r>
              <a:rPr lang="en-GB" sz="2200" b="1" dirty="0">
                <a:solidFill>
                  <a:prstClr val="white"/>
                </a:solidFill>
              </a:rPr>
              <a:t> Senior Mechanical Engineer </a:t>
            </a:r>
            <a:r>
              <a:rPr lang="nb-NO" sz="2200" dirty="0">
                <a:solidFill>
                  <a:prstClr val="white"/>
                </a:solidFill>
              </a:rPr>
              <a:t>| AS </a:t>
            </a:r>
            <a:r>
              <a:rPr lang="en-GB" sz="2200" b="1" dirty="0">
                <a:solidFill>
                  <a:prstClr val="white"/>
                </a:solidFill>
              </a:rPr>
              <a:t>FISKEVEGN</a:t>
            </a:r>
            <a:r>
              <a:rPr lang="en-GB" sz="2400" dirty="0">
                <a:solidFill>
                  <a:prstClr val="white"/>
                </a:solidFill>
              </a:rPr>
              <a:t/>
            </a:r>
            <a:br>
              <a:rPr lang="en-GB" sz="2400" dirty="0">
                <a:solidFill>
                  <a:prstClr val="white"/>
                </a:solidFill>
              </a:rPr>
            </a:br>
            <a:r>
              <a:rPr lang="en-GB" sz="1600" i="1" dirty="0">
                <a:solidFill>
                  <a:prstClr val="white"/>
                </a:solidFill>
              </a:rPr>
              <a:t>COLTO </a:t>
            </a:r>
            <a:r>
              <a:rPr lang="en-GB" sz="1600" i="1" dirty="0" smtClean="0">
                <a:solidFill>
                  <a:prstClr val="white"/>
                </a:solidFill>
              </a:rPr>
              <a:t>Whale </a:t>
            </a:r>
            <a:r>
              <a:rPr lang="en-GB" sz="16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50" y="2614815"/>
            <a:ext cx="6881446" cy="398843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06408" y="303396"/>
            <a:ext cx="11252191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>
                <a:latin typeface="+mn-lt"/>
              </a:rPr>
              <a:t>Further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testing</a:t>
            </a:r>
            <a:r>
              <a:rPr lang="es-ES" sz="3600" b="1" dirty="0">
                <a:latin typeface="+mn-lt"/>
              </a:rPr>
              <a:t> and </a:t>
            </a:r>
            <a:r>
              <a:rPr lang="es-ES" sz="3600" b="1" dirty="0" err="1">
                <a:latin typeface="+mn-lt"/>
              </a:rPr>
              <a:t>development</a:t>
            </a:r>
            <a:r>
              <a:rPr lang="es-ES" sz="3600" b="1" dirty="0">
                <a:latin typeface="+mn-lt"/>
              </a:rPr>
              <a:t> of </a:t>
            </a:r>
            <a:r>
              <a:rPr lang="es-ES" sz="3600" b="1" dirty="0" smtClean="0">
                <a:latin typeface="+mn-lt"/>
              </a:rPr>
              <a:t>CPD </a:t>
            </a:r>
            <a:r>
              <a:rPr lang="es-ES" sz="3600" b="1" dirty="0" err="1" smtClean="0">
                <a:latin typeface="+mn-lt"/>
              </a:rPr>
              <a:t>concepts</a:t>
            </a:r>
            <a:endParaRPr lang="es-ES" sz="3600" b="1" dirty="0">
              <a:latin typeface="+mn-lt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06408" y="940456"/>
            <a:ext cx="10757910" cy="14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US" sz="2800" b="1" dirty="0" smtClean="0"/>
              <a:t>CPDs – Catch Protection Devices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US" sz="2800" b="1" dirty="0" smtClean="0"/>
              <a:t>FISKEVEGN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currently modelling </a:t>
            </a:r>
            <a:r>
              <a:rPr lang="en-US" sz="2800" dirty="0"/>
              <a:t>hydrodynamic </a:t>
            </a:r>
            <a:r>
              <a:rPr lang="en-US" sz="2800" dirty="0" smtClean="0"/>
              <a:t>forces in </a:t>
            </a:r>
            <a:r>
              <a:rPr lang="en-US" sz="2800" dirty="0"/>
              <a:t>deep-water tornado trolling and deep-sea longline </a:t>
            </a:r>
            <a:r>
              <a:rPr lang="en-US" sz="2800" dirty="0" smtClean="0"/>
              <a:t>fishing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US" sz="2800" dirty="0" smtClean="0"/>
              <a:t>With and without CPDs</a:t>
            </a:r>
            <a:endParaRPr lang="nb-NO" sz="2800" dirty="0"/>
          </a:p>
          <a:p>
            <a:pPr algn="just"/>
            <a:endParaRPr lang="en-US" dirty="0"/>
          </a:p>
          <a:p>
            <a:pPr marL="342900" indent="-342900" algn="just">
              <a:buFontTx/>
              <a:buChar char="-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21133" r="22035" b="-149"/>
          <a:stretch/>
        </p:blipFill>
        <p:spPr>
          <a:xfrm>
            <a:off x="9084150" y="2863483"/>
            <a:ext cx="2771192" cy="2310174"/>
          </a:xfrm>
          <a:prstGeom prst="rect">
            <a:avLst/>
          </a:prstGeom>
        </p:spPr>
      </p:pic>
      <p:sp>
        <p:nvSpPr>
          <p:cNvPr id="13" name="Flecha abajo 12"/>
          <p:cNvSpPr/>
          <p:nvPr/>
        </p:nvSpPr>
        <p:spPr>
          <a:xfrm rot="14498573">
            <a:off x="7855998" y="4490932"/>
            <a:ext cx="400320" cy="2070803"/>
          </a:xfrm>
          <a:prstGeom prst="downArrow">
            <a:avLst>
              <a:gd name="adj1" fmla="val 22326"/>
              <a:gd name="adj2" fmla="val 10453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6408" y="303396"/>
            <a:ext cx="11252191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Further</a:t>
            </a:r>
            <a:r>
              <a:rPr lang="es-ES" sz="3600" b="1" dirty="0"/>
              <a:t> </a:t>
            </a:r>
            <a:r>
              <a:rPr lang="es-ES" sz="3600" b="1" dirty="0" err="1"/>
              <a:t>testing</a:t>
            </a:r>
            <a:r>
              <a:rPr lang="es-ES" sz="3600" b="1" dirty="0"/>
              <a:t> and </a:t>
            </a:r>
            <a:r>
              <a:rPr lang="es-ES" sz="3600" b="1" dirty="0" err="1"/>
              <a:t>development</a:t>
            </a:r>
            <a:r>
              <a:rPr lang="es-ES" sz="3600" b="1" dirty="0"/>
              <a:t> of </a:t>
            </a:r>
            <a:r>
              <a:rPr lang="es-ES" sz="3600" b="1" dirty="0" err="1" smtClean="0"/>
              <a:t>CPDs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concepts</a:t>
            </a:r>
            <a:endParaRPr lang="es-ES" sz="3600" b="1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pic>
        <p:nvPicPr>
          <p:cNvPr id="11" name="Picture 22" descr="C:\Users\jovo\Pictures\Runddorg Hirtshala 13-17 juli 2014\IMG_04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46" y="1391151"/>
            <a:ext cx="7192568" cy="4794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8247764" y="5596691"/>
            <a:ext cx="3877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DEEPWATER TORNADO TROLLING</a:t>
            </a:r>
          </a:p>
          <a:p>
            <a:r>
              <a:rPr lang="en-US" sz="1600" b="1" i="1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Flume </a:t>
            </a:r>
            <a:r>
              <a:rPr lang="en-US" sz="1600" b="1" i="1" dirty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tank experiments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6408" y="303396"/>
            <a:ext cx="11252191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Further</a:t>
            </a:r>
            <a:r>
              <a:rPr lang="es-ES" sz="3600" b="1" dirty="0"/>
              <a:t> </a:t>
            </a:r>
            <a:r>
              <a:rPr lang="es-ES" sz="3600" b="1" dirty="0" err="1"/>
              <a:t>testing</a:t>
            </a:r>
            <a:r>
              <a:rPr lang="es-ES" sz="3600" b="1" dirty="0"/>
              <a:t> and </a:t>
            </a:r>
            <a:r>
              <a:rPr lang="es-ES" sz="3600" b="1" dirty="0" err="1"/>
              <a:t>development</a:t>
            </a:r>
            <a:r>
              <a:rPr lang="es-ES" sz="3600" b="1" dirty="0"/>
              <a:t> of </a:t>
            </a:r>
            <a:r>
              <a:rPr lang="es-ES" sz="3600" b="1" dirty="0" smtClean="0"/>
              <a:t>CPD </a:t>
            </a:r>
            <a:r>
              <a:rPr lang="es-ES" sz="3600" b="1" dirty="0" err="1" smtClean="0"/>
              <a:t>concepts</a:t>
            </a:r>
            <a:endParaRPr lang="es-ES" sz="3600" b="1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06408" y="1449182"/>
            <a:ext cx="10757910" cy="467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800" b="1" dirty="0" smtClean="0"/>
              <a:t>FISKEVEGN</a:t>
            </a:r>
            <a:r>
              <a:rPr lang="en-US" sz="2800" dirty="0" smtClean="0"/>
              <a:t> pursues Catch Protection Devices based on knowledge </a:t>
            </a:r>
            <a:r>
              <a:rPr lang="en-US" sz="2800" dirty="0"/>
              <a:t>obtained during these years to present a new solution that </a:t>
            </a:r>
            <a:r>
              <a:rPr lang="en-US" sz="2800" dirty="0" smtClean="0"/>
              <a:t>can be manageable at sea.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800" dirty="0" smtClean="0"/>
              <a:t>Modelling and tank trials simulating deep-sea longline fishing are on-going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s-ES" sz="2800" dirty="0" err="1" smtClean="0"/>
              <a:t>Design</a:t>
            </a:r>
            <a:r>
              <a:rPr lang="es-ES" sz="2800" dirty="0" smtClean="0"/>
              <a:t> </a:t>
            </a:r>
            <a:r>
              <a:rPr lang="es-ES" sz="2800" dirty="0" err="1" smtClean="0"/>
              <a:t>iterations</a:t>
            </a:r>
            <a:r>
              <a:rPr lang="es-ES" sz="2800" dirty="0" smtClean="0"/>
              <a:t> </a:t>
            </a:r>
            <a:r>
              <a:rPr lang="es-ES" sz="2800" dirty="0" err="1" smtClean="0"/>
              <a:t>followed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field</a:t>
            </a:r>
            <a:r>
              <a:rPr lang="es-ES" sz="2800" dirty="0" smtClean="0"/>
              <a:t> </a:t>
            </a:r>
            <a:r>
              <a:rPr lang="es-ES" sz="2800" dirty="0" err="1" smtClean="0"/>
              <a:t>tests</a:t>
            </a:r>
            <a:r>
              <a:rPr lang="es-ES" sz="2800" dirty="0" smtClean="0"/>
              <a:t> </a:t>
            </a:r>
            <a:r>
              <a:rPr lang="es-ES" sz="2800" dirty="0"/>
              <a:t>in </a:t>
            </a:r>
            <a:r>
              <a:rPr lang="es-ES" sz="2800" dirty="0" err="1" smtClean="0"/>
              <a:t>deep</a:t>
            </a:r>
            <a:r>
              <a:rPr lang="es-ES" sz="2800" dirty="0" smtClean="0"/>
              <a:t>-sea </a:t>
            </a:r>
            <a:r>
              <a:rPr lang="es-ES" sz="2800" dirty="0" err="1" smtClean="0"/>
              <a:t>conditions</a:t>
            </a:r>
            <a:r>
              <a:rPr lang="es-ES" sz="2800" dirty="0" smtClean="0"/>
              <a:t> are </a:t>
            </a:r>
            <a:r>
              <a:rPr lang="es-ES" sz="2800" dirty="0" err="1" smtClean="0"/>
              <a:t>pending</a:t>
            </a:r>
            <a:endParaRPr lang="nb-NO" sz="2800" dirty="0"/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800" dirty="0" err="1" smtClean="0"/>
              <a:t>Volounteer</a:t>
            </a:r>
            <a:r>
              <a:rPr lang="en-US" sz="2800" dirty="0" smtClean="0"/>
              <a:t> vessel(s) will be needed for field trials</a:t>
            </a:r>
          </a:p>
          <a:p>
            <a:pPr algn="just"/>
            <a:endParaRPr lang="en-US" dirty="0"/>
          </a:p>
          <a:p>
            <a:pPr marL="342900" indent="-342900" algn="just">
              <a:buFontTx/>
              <a:buChar char="-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6408" y="303396"/>
            <a:ext cx="11252191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Further</a:t>
            </a:r>
            <a:r>
              <a:rPr lang="es-ES" sz="3600" b="1" dirty="0"/>
              <a:t> </a:t>
            </a:r>
            <a:r>
              <a:rPr lang="es-ES" sz="3600" b="1" dirty="0" err="1"/>
              <a:t>testing</a:t>
            </a:r>
            <a:r>
              <a:rPr lang="es-ES" sz="3600" b="1" dirty="0"/>
              <a:t> and </a:t>
            </a:r>
            <a:r>
              <a:rPr lang="es-ES" sz="3600" b="1" dirty="0" err="1"/>
              <a:t>development</a:t>
            </a:r>
            <a:r>
              <a:rPr lang="es-ES" sz="3600" b="1" dirty="0"/>
              <a:t> of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smtClean="0"/>
              <a:t>CPD </a:t>
            </a:r>
            <a:r>
              <a:rPr lang="es-ES" sz="3600" b="1" dirty="0" err="1" smtClean="0"/>
              <a:t>concepts</a:t>
            </a:r>
            <a:endParaRPr lang="es-ES" sz="3600" b="1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pic>
        <p:nvPicPr>
          <p:cNvPr id="9" name="Picture 4" descr="http://domela.typepad.com/.a/6a0120a5d8a08f970c01b7c76d1b3a970b-800w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23094"/>
          <a:stretch/>
        </p:blipFill>
        <p:spPr bwMode="auto">
          <a:xfrm>
            <a:off x="406409" y="2012407"/>
            <a:ext cx="2521295" cy="12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0" y="2923258"/>
            <a:ext cx="12192000" cy="34562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7000"/>
                </a:schemeClr>
              </a:gs>
              <a:gs pos="74000">
                <a:schemeClr val="accent1">
                  <a:lumMod val="45000"/>
                  <a:lumOff val="55000"/>
                  <a:alpha val="74000"/>
                </a:schemeClr>
              </a:gs>
              <a:gs pos="83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7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recto 10"/>
          <p:cNvCxnSpPr/>
          <p:nvPr/>
        </p:nvCxnSpPr>
        <p:spPr>
          <a:xfrm>
            <a:off x="945832" y="4057009"/>
            <a:ext cx="442703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67056" y="5190717"/>
            <a:ext cx="442703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645306" y="3469557"/>
            <a:ext cx="537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" b="1" dirty="0" err="1">
                <a:solidFill>
                  <a:srgbClr val="0066FF"/>
                </a:solidFill>
              </a:rPr>
              <a:t>Zone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determinaded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by</a:t>
            </a:r>
            <a:r>
              <a:rPr lang="es-ES" b="1" dirty="0">
                <a:solidFill>
                  <a:srgbClr val="0066FF"/>
                </a:solidFill>
              </a:rPr>
              <a:t> a </a:t>
            </a:r>
            <a:r>
              <a:rPr lang="es-ES" b="1" dirty="0" err="1">
                <a:solidFill>
                  <a:srgbClr val="0066FF"/>
                </a:solidFill>
              </a:rPr>
              <a:t>rapid</a:t>
            </a:r>
            <a:r>
              <a:rPr lang="es-ES" b="1" dirty="0">
                <a:solidFill>
                  <a:srgbClr val="0066FF"/>
                </a:solidFill>
              </a:rPr>
              <a:t> vertical, </a:t>
            </a:r>
            <a:r>
              <a:rPr lang="es-ES" b="1" dirty="0" err="1">
                <a:solidFill>
                  <a:srgbClr val="0066FF"/>
                </a:solidFill>
              </a:rPr>
              <a:t>tangential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drag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060845" y="4399672"/>
            <a:ext cx="535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" b="1" dirty="0" err="1">
                <a:solidFill>
                  <a:srgbClr val="0066FF"/>
                </a:solidFill>
              </a:rPr>
              <a:t>Zone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determinaded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by</a:t>
            </a:r>
            <a:r>
              <a:rPr lang="es-ES" b="1" dirty="0">
                <a:solidFill>
                  <a:srgbClr val="0066FF"/>
                </a:solidFill>
              </a:rPr>
              <a:t> a </a:t>
            </a:r>
            <a:r>
              <a:rPr lang="es-ES" b="1" dirty="0" err="1">
                <a:solidFill>
                  <a:srgbClr val="0066FF"/>
                </a:solidFill>
              </a:rPr>
              <a:t>rapid</a:t>
            </a:r>
            <a:r>
              <a:rPr lang="es-ES" b="1" dirty="0">
                <a:solidFill>
                  <a:srgbClr val="0066FF"/>
                </a:solidFill>
              </a:rPr>
              <a:t> horizontal, normal </a:t>
            </a:r>
            <a:r>
              <a:rPr lang="es-ES" b="1" dirty="0" err="1">
                <a:solidFill>
                  <a:srgbClr val="0066FF"/>
                </a:solidFill>
              </a:rPr>
              <a:t>drag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990212" y="5460856"/>
            <a:ext cx="502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" b="1" dirty="0" err="1">
                <a:solidFill>
                  <a:srgbClr val="0066FF"/>
                </a:solidFill>
              </a:rPr>
              <a:t>Zone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determinaded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by</a:t>
            </a:r>
            <a:r>
              <a:rPr lang="es-ES" b="1" dirty="0">
                <a:solidFill>
                  <a:srgbClr val="0066FF"/>
                </a:solidFill>
              </a:rPr>
              <a:t> </a:t>
            </a:r>
            <a:r>
              <a:rPr lang="es-ES" b="1" dirty="0" err="1">
                <a:solidFill>
                  <a:srgbClr val="0066FF"/>
                </a:solidFill>
              </a:rPr>
              <a:t>gentle</a:t>
            </a:r>
            <a:r>
              <a:rPr lang="es-ES" b="1" dirty="0">
                <a:solidFill>
                  <a:srgbClr val="0066FF"/>
                </a:solidFill>
              </a:rPr>
              <a:t> vertical, normal </a:t>
            </a:r>
            <a:r>
              <a:rPr lang="es-ES" b="1" dirty="0" err="1">
                <a:solidFill>
                  <a:srgbClr val="0066FF"/>
                </a:solidFill>
              </a:rPr>
              <a:t>drag</a:t>
            </a:r>
            <a:endParaRPr lang="en-US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8286093" y="4199373"/>
                <a:ext cx="1462708" cy="342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93" y="4199373"/>
                <a:ext cx="1462708" cy="3421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ítulo 2"/>
          <p:cNvSpPr txBox="1">
            <a:spLocks/>
          </p:cNvSpPr>
          <p:nvPr/>
        </p:nvSpPr>
        <p:spPr>
          <a:xfrm>
            <a:off x="406408" y="1174874"/>
            <a:ext cx="10878626" cy="97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US" dirty="0"/>
              <a:t>Proper understanding of forces from gravitation, accelerations and hydrodynamic processes is </a:t>
            </a:r>
            <a:r>
              <a:rPr lang="en-US" dirty="0" smtClean="0"/>
              <a:t>needed, with and without deployed containment solutions.</a:t>
            </a:r>
            <a:endParaRPr lang="en-US" dirty="0"/>
          </a:p>
          <a:p>
            <a:pPr marL="342900" indent="-342900" algn="just">
              <a:buFontTx/>
              <a:buChar char="-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24" name="Forma libre 23"/>
          <p:cNvSpPr/>
          <p:nvPr/>
        </p:nvSpPr>
        <p:spPr>
          <a:xfrm>
            <a:off x="1510259" y="2825954"/>
            <a:ext cx="5451104" cy="3449291"/>
          </a:xfrm>
          <a:custGeom>
            <a:avLst/>
            <a:gdLst>
              <a:gd name="connsiteX0" fmla="*/ 0 w 4299439"/>
              <a:gd name="connsiteY0" fmla="*/ 0 h 2400300"/>
              <a:gd name="connsiteX1" fmla="*/ 4299439 w 4299439"/>
              <a:gd name="connsiteY1" fmla="*/ 2400300 h 2400300"/>
              <a:gd name="connsiteX0" fmla="*/ 0 w 4299439"/>
              <a:gd name="connsiteY0" fmla="*/ 0 h 2412463"/>
              <a:gd name="connsiteX1" fmla="*/ 4299439 w 4299439"/>
              <a:gd name="connsiteY1" fmla="*/ 2400300 h 2412463"/>
              <a:gd name="connsiteX0" fmla="*/ 559857 w 4859296"/>
              <a:gd name="connsiteY0" fmla="*/ 0 h 2455081"/>
              <a:gd name="connsiteX1" fmla="*/ 4859296 w 4859296"/>
              <a:gd name="connsiteY1" fmla="*/ 2400300 h 2455081"/>
              <a:gd name="connsiteX0" fmla="*/ 481554 w 4780993"/>
              <a:gd name="connsiteY0" fmla="*/ 0 h 2515941"/>
              <a:gd name="connsiteX1" fmla="*/ 4780993 w 4780993"/>
              <a:gd name="connsiteY1" fmla="*/ 2400300 h 2515941"/>
              <a:gd name="connsiteX0" fmla="*/ 395743 w 5987651"/>
              <a:gd name="connsiteY0" fmla="*/ 0 h 2341825"/>
              <a:gd name="connsiteX1" fmla="*/ 5987651 w 5987651"/>
              <a:gd name="connsiteY1" fmla="*/ 2198077 h 2341825"/>
              <a:gd name="connsiteX0" fmla="*/ 367506 w 6513330"/>
              <a:gd name="connsiteY0" fmla="*/ 0 h 2233346"/>
              <a:gd name="connsiteX1" fmla="*/ 6513330 w 6513330"/>
              <a:gd name="connsiteY1" fmla="*/ 2066192 h 2233346"/>
              <a:gd name="connsiteX0" fmla="*/ 523905 w 6669729"/>
              <a:gd name="connsiteY0" fmla="*/ 0 h 2171224"/>
              <a:gd name="connsiteX1" fmla="*/ 6669729 w 6669729"/>
              <a:gd name="connsiteY1" fmla="*/ 2066192 h 2171224"/>
              <a:gd name="connsiteX0" fmla="*/ 1047901 w 7193725"/>
              <a:gd name="connsiteY0" fmla="*/ 0 h 2462482"/>
              <a:gd name="connsiteX1" fmla="*/ 7193725 w 7193725"/>
              <a:gd name="connsiteY1" fmla="*/ 2066192 h 2462482"/>
              <a:gd name="connsiteX0" fmla="*/ 1095993 w 7004424"/>
              <a:gd name="connsiteY0" fmla="*/ 0 h 2768985"/>
              <a:gd name="connsiteX1" fmla="*/ 7004424 w 7004424"/>
              <a:gd name="connsiteY1" fmla="*/ 2426677 h 2768985"/>
              <a:gd name="connsiteX0" fmla="*/ 1135631 w 7044062"/>
              <a:gd name="connsiteY0" fmla="*/ 0 h 2467397"/>
              <a:gd name="connsiteX1" fmla="*/ 7044062 w 7044062"/>
              <a:gd name="connsiteY1" fmla="*/ 2426677 h 2467397"/>
              <a:gd name="connsiteX0" fmla="*/ 937788 w 6846219"/>
              <a:gd name="connsiteY0" fmla="*/ 0 h 2446478"/>
              <a:gd name="connsiteX1" fmla="*/ 6846219 w 6846219"/>
              <a:gd name="connsiteY1" fmla="*/ 2426677 h 2446478"/>
              <a:gd name="connsiteX0" fmla="*/ 869711 w 7112249"/>
              <a:gd name="connsiteY0" fmla="*/ 0 h 2707776"/>
              <a:gd name="connsiteX1" fmla="*/ 7112249 w 7112249"/>
              <a:gd name="connsiteY1" fmla="*/ 2690446 h 2707776"/>
              <a:gd name="connsiteX0" fmla="*/ 704348 w 6946886"/>
              <a:gd name="connsiteY0" fmla="*/ 0 h 3088170"/>
              <a:gd name="connsiteX1" fmla="*/ 6946886 w 6946886"/>
              <a:gd name="connsiteY1" fmla="*/ 2690446 h 3088170"/>
              <a:gd name="connsiteX0" fmla="*/ 1029276 w 5583691"/>
              <a:gd name="connsiteY0" fmla="*/ 0 h 2451967"/>
              <a:gd name="connsiteX1" fmla="*/ 5583691 w 5583691"/>
              <a:gd name="connsiteY1" fmla="*/ 1978269 h 2451967"/>
              <a:gd name="connsiteX0" fmla="*/ 881763 w 5436178"/>
              <a:gd name="connsiteY0" fmla="*/ 0 h 2581206"/>
              <a:gd name="connsiteX1" fmla="*/ 5436178 w 5436178"/>
              <a:gd name="connsiteY1" fmla="*/ 1978269 h 2581206"/>
              <a:gd name="connsiteX0" fmla="*/ 1223591 w 4476744"/>
              <a:gd name="connsiteY0" fmla="*/ 0 h 2817816"/>
              <a:gd name="connsiteX1" fmla="*/ 4476744 w 4476744"/>
              <a:gd name="connsiteY1" fmla="*/ 2250831 h 2817816"/>
              <a:gd name="connsiteX0" fmla="*/ 962899 w 4216052"/>
              <a:gd name="connsiteY0" fmla="*/ 0 h 2302042"/>
              <a:gd name="connsiteX1" fmla="*/ 4216052 w 4216052"/>
              <a:gd name="connsiteY1" fmla="*/ 2250831 h 2302042"/>
              <a:gd name="connsiteX0" fmla="*/ 881999 w 4486844"/>
              <a:gd name="connsiteY0" fmla="*/ 0 h 2740813"/>
              <a:gd name="connsiteX1" fmla="*/ 4486844 w 4486844"/>
              <a:gd name="connsiteY1" fmla="*/ 2699238 h 2740813"/>
              <a:gd name="connsiteX0" fmla="*/ 392229 w 3997074"/>
              <a:gd name="connsiteY0" fmla="*/ 0 h 2786451"/>
              <a:gd name="connsiteX1" fmla="*/ 3997074 w 3997074"/>
              <a:gd name="connsiteY1" fmla="*/ 2699238 h 2786451"/>
              <a:gd name="connsiteX0" fmla="*/ 196374 w 5542096"/>
              <a:gd name="connsiteY0" fmla="*/ 0 h 2868725"/>
              <a:gd name="connsiteX1" fmla="*/ 5542096 w 5542096"/>
              <a:gd name="connsiteY1" fmla="*/ 2787162 h 2868725"/>
              <a:gd name="connsiteX0" fmla="*/ 251079 w 5596801"/>
              <a:gd name="connsiteY0" fmla="*/ 0 h 3115241"/>
              <a:gd name="connsiteX1" fmla="*/ 5596801 w 5596801"/>
              <a:gd name="connsiteY1" fmla="*/ 2787162 h 3115241"/>
              <a:gd name="connsiteX0" fmla="*/ 249564 w 5595286"/>
              <a:gd name="connsiteY0" fmla="*/ 0 h 3179376"/>
              <a:gd name="connsiteX1" fmla="*/ 5595286 w 5595286"/>
              <a:gd name="connsiteY1" fmla="*/ 2787162 h 3179376"/>
              <a:gd name="connsiteX0" fmla="*/ 277973 w 5342341"/>
              <a:gd name="connsiteY0" fmla="*/ 0 h 2763815"/>
              <a:gd name="connsiteX1" fmla="*/ 5342341 w 5342341"/>
              <a:gd name="connsiteY1" fmla="*/ 2294793 h 2763815"/>
              <a:gd name="connsiteX0" fmla="*/ 289994 w 5248854"/>
              <a:gd name="connsiteY0" fmla="*/ 0 h 2983515"/>
              <a:gd name="connsiteX1" fmla="*/ 5248854 w 5248854"/>
              <a:gd name="connsiteY1" fmla="*/ 2558562 h 2983515"/>
              <a:gd name="connsiteX0" fmla="*/ 607592 w 5566452"/>
              <a:gd name="connsiteY0" fmla="*/ 0 h 2884520"/>
              <a:gd name="connsiteX1" fmla="*/ 5566452 w 5566452"/>
              <a:gd name="connsiteY1" fmla="*/ 2558562 h 2884520"/>
              <a:gd name="connsiteX0" fmla="*/ 617111 w 5514425"/>
              <a:gd name="connsiteY0" fmla="*/ 0 h 3261695"/>
              <a:gd name="connsiteX1" fmla="*/ 5514425 w 5514425"/>
              <a:gd name="connsiteY1" fmla="*/ 2971801 h 3261695"/>
              <a:gd name="connsiteX0" fmla="*/ 777304 w 5674618"/>
              <a:gd name="connsiteY0" fmla="*/ 0 h 2992075"/>
              <a:gd name="connsiteX1" fmla="*/ 5674618 w 5674618"/>
              <a:gd name="connsiteY1" fmla="*/ 2971801 h 2992075"/>
              <a:gd name="connsiteX0" fmla="*/ 779200 w 5667722"/>
              <a:gd name="connsiteY0" fmla="*/ 0 h 3244720"/>
              <a:gd name="connsiteX1" fmla="*/ 5667722 w 5667722"/>
              <a:gd name="connsiteY1" fmla="*/ 3226778 h 3244720"/>
              <a:gd name="connsiteX0" fmla="*/ 597850 w 5486372"/>
              <a:gd name="connsiteY0" fmla="*/ 0 h 3250004"/>
              <a:gd name="connsiteX1" fmla="*/ 5486372 w 5486372"/>
              <a:gd name="connsiteY1" fmla="*/ 3226778 h 3250004"/>
              <a:gd name="connsiteX0" fmla="*/ 605612 w 5442699"/>
              <a:gd name="connsiteY0" fmla="*/ 0 h 3304699"/>
              <a:gd name="connsiteX1" fmla="*/ 5442699 w 5442699"/>
              <a:gd name="connsiteY1" fmla="*/ 3282023 h 3304699"/>
              <a:gd name="connsiteX0" fmla="*/ 593519 w 5430606"/>
              <a:gd name="connsiteY0" fmla="*/ 0 h 3282023"/>
              <a:gd name="connsiteX1" fmla="*/ 5430606 w 5430606"/>
              <a:gd name="connsiteY1" fmla="*/ 3282023 h 3282023"/>
              <a:gd name="connsiteX0" fmla="*/ 590236 w 5449625"/>
              <a:gd name="connsiteY0" fmla="*/ 0 h 3449291"/>
              <a:gd name="connsiteX1" fmla="*/ 5449625 w 5449625"/>
              <a:gd name="connsiteY1" fmla="*/ 3449291 h 3449291"/>
              <a:gd name="connsiteX0" fmla="*/ 591715 w 5451104"/>
              <a:gd name="connsiteY0" fmla="*/ 0 h 3449291"/>
              <a:gd name="connsiteX1" fmla="*/ 5451104 w 5451104"/>
              <a:gd name="connsiteY1" fmla="*/ 3449291 h 3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1104" h="3449291">
                <a:moveTo>
                  <a:pt x="591715" y="0"/>
                </a:moveTo>
                <a:cubicBezTo>
                  <a:pt x="-1052446" y="1450730"/>
                  <a:pt x="781314" y="3289313"/>
                  <a:pt x="5451104" y="3449291"/>
                </a:cubicBezTo>
              </a:path>
            </a:pathLst>
          </a:custGeom>
          <a:ln>
            <a:solidFill>
              <a:srgbClr val="0066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8273562" y="3065622"/>
            <a:ext cx="3830740" cy="99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Hydrodynamic rope drag can be estimated as two components; normal (N) and tangential (T) drag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1519120" y="3218180"/>
            <a:ext cx="69976" cy="5786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1179311" y="3756660"/>
            <a:ext cx="339809" cy="401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 flipV="1">
            <a:off x="1498228" y="4282190"/>
            <a:ext cx="274610" cy="3638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1498228" y="4643236"/>
            <a:ext cx="277626" cy="2190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 flipV="1">
            <a:off x="4024863" y="5887786"/>
            <a:ext cx="373278" cy="794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>
            <a:off x="4302760" y="5966108"/>
            <a:ext cx="94225" cy="4245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7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6408" y="303396"/>
            <a:ext cx="11252191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Further</a:t>
            </a:r>
            <a:r>
              <a:rPr lang="es-ES" sz="3600" b="1" dirty="0"/>
              <a:t> </a:t>
            </a:r>
            <a:r>
              <a:rPr lang="es-ES" sz="3600" b="1" dirty="0" err="1"/>
              <a:t>testing</a:t>
            </a:r>
            <a:r>
              <a:rPr lang="es-ES" sz="3600" b="1" dirty="0"/>
              <a:t> and </a:t>
            </a:r>
            <a:r>
              <a:rPr lang="es-ES" sz="3600" b="1" dirty="0" err="1"/>
              <a:t>development</a:t>
            </a:r>
            <a:r>
              <a:rPr lang="es-ES" sz="3600" b="1" dirty="0"/>
              <a:t> of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smtClean="0"/>
              <a:t>CPD concept</a:t>
            </a:r>
            <a:endParaRPr lang="es-ES" sz="3600" b="1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pic>
        <p:nvPicPr>
          <p:cNvPr id="8" name="Picture 2" descr="C:\Users\trond.FISKEVEGN\SkyDrive\Fiskevegn\06 Prosjekter\2013 PUPS\Longline - including roll-up\sonarbell_line_hd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93" y="2150027"/>
            <a:ext cx="7493619" cy="42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56687" y="783730"/>
            <a:ext cx="10878626" cy="124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600" b="1" dirty="0"/>
              <a:t>Already </a:t>
            </a:r>
            <a:r>
              <a:rPr lang="en-US" sz="1600" b="1" dirty="0" smtClean="0"/>
              <a:t>loss </a:t>
            </a:r>
            <a:r>
              <a:rPr lang="en-US" sz="1600" b="1" dirty="0"/>
              <a:t>of longline gear occurs </a:t>
            </a:r>
            <a:r>
              <a:rPr lang="en-US" sz="1600" b="1" dirty="0" smtClean="0"/>
              <a:t>frequently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600" b="1" dirty="0" smtClean="0"/>
              <a:t>Preventing additional loss </a:t>
            </a:r>
            <a:r>
              <a:rPr lang="en-US" sz="1600" b="1" dirty="0"/>
              <a:t>of containers </a:t>
            </a:r>
            <a:r>
              <a:rPr lang="en-US" sz="1600" b="1" dirty="0" smtClean="0"/>
              <a:t>and lines will </a:t>
            </a:r>
            <a:r>
              <a:rPr lang="en-US" sz="1600" b="1" dirty="0"/>
              <a:t>be an essential </a:t>
            </a:r>
            <a:r>
              <a:rPr lang="en-US" sz="1600" b="1" dirty="0" smtClean="0"/>
              <a:t>objective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600" b="1" dirty="0" smtClean="0"/>
              <a:t>Launch and recovery of any heavy overboard object at high sea is a challenge in its own right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440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oustics.org/wp-content/uploads/2015/10/Kloepper-Fig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 bwMode="auto">
          <a:xfrm>
            <a:off x="0" y="4248963"/>
            <a:ext cx="4638521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06408" y="303396"/>
            <a:ext cx="11252191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Operational</a:t>
            </a:r>
            <a:r>
              <a:rPr lang="es-ES" sz="3600" b="1" dirty="0"/>
              <a:t> </a:t>
            </a:r>
            <a:r>
              <a:rPr lang="es-ES" sz="3600" b="1" dirty="0" err="1"/>
              <a:t>approaches</a:t>
            </a:r>
            <a:endParaRPr lang="es-ES" sz="3600" b="1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406408" y="1174874"/>
            <a:ext cx="10878626" cy="97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en-US" b="1" dirty="0" smtClean="0"/>
              <a:t>We assume </a:t>
            </a:r>
            <a:r>
              <a:rPr lang="en-US" b="1" dirty="0"/>
              <a:t>that orcas and other cetaceans are able to recognize the sound of longline operations.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843087" y="2598440"/>
            <a:ext cx="8941884" cy="97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b="1" dirty="0">
                <a:solidFill>
                  <a:srgbClr val="0000FF"/>
                </a:solidFill>
              </a:rPr>
              <a:t>A simple conclusion; if we are able to reduce the noise, we will be reducing the distance of </a:t>
            </a:r>
            <a:r>
              <a:rPr lang="en-US" b="1" dirty="0" smtClean="0">
                <a:solidFill>
                  <a:srgbClr val="0000FF"/>
                </a:solidFill>
              </a:rPr>
              <a:t>detection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540838" y="4247642"/>
            <a:ext cx="5303500" cy="2174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dirty="0" smtClean="0"/>
              <a:t>FISKEVEGN </a:t>
            </a:r>
            <a:r>
              <a:rPr lang="en-US" dirty="0"/>
              <a:t>fishing gears are </a:t>
            </a:r>
            <a:r>
              <a:rPr lang="en-US" dirty="0" smtClean="0"/>
              <a:t>already relatively quiet. We now incorporate </a:t>
            </a:r>
            <a:r>
              <a:rPr lang="en-US" b="1" i="1" dirty="0" smtClean="0"/>
              <a:t>noise </a:t>
            </a:r>
            <a:r>
              <a:rPr lang="en-US" b="1" i="1" dirty="0"/>
              <a:t>reduction criteria</a:t>
            </a:r>
            <a:r>
              <a:rPr lang="en-US" dirty="0"/>
              <a:t> in </a:t>
            </a:r>
            <a:r>
              <a:rPr lang="en-US" b="1" u="sng" dirty="0"/>
              <a:t>the new generation of </a:t>
            </a:r>
            <a:r>
              <a:rPr lang="en-US" b="1" u="sng" dirty="0" smtClean="0"/>
              <a:t>longline systems</a:t>
            </a:r>
            <a:r>
              <a:rPr lang="en-US" dirty="0" smtClean="0"/>
              <a:t>. </a:t>
            </a:r>
            <a:r>
              <a:rPr lang="en-US" b="1" dirty="0" smtClean="0"/>
              <a:t>This is already </a:t>
            </a:r>
            <a:r>
              <a:rPr lang="en-US" b="1" dirty="0"/>
              <a:t>in </a:t>
            </a:r>
            <a:r>
              <a:rPr lang="en-US" b="1" dirty="0" smtClean="0"/>
              <a:t>the phase </a:t>
            </a:r>
            <a:r>
              <a:rPr lang="en-US" b="1" dirty="0"/>
              <a:t>of </a:t>
            </a:r>
            <a:r>
              <a:rPr lang="en-US" b="1" dirty="0" smtClean="0"/>
              <a:t>engineering and prototypes</a:t>
            </a:r>
            <a:r>
              <a:rPr lang="en-US" b="1" dirty="0"/>
              <a:t>.</a:t>
            </a:r>
          </a:p>
        </p:txBody>
      </p:sp>
      <p:pic>
        <p:nvPicPr>
          <p:cNvPr id="1028" name="Picture 4" descr="http://vignette4.wikia.nocookie.net/mysims/images/5/58/Idea.gif/revision/latest?cb=201008071300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2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rma libre 2"/>
          <p:cNvSpPr/>
          <p:nvPr/>
        </p:nvSpPr>
        <p:spPr>
          <a:xfrm>
            <a:off x="4445246" y="3471863"/>
            <a:ext cx="1955553" cy="1600344"/>
          </a:xfrm>
          <a:custGeom>
            <a:avLst/>
            <a:gdLst>
              <a:gd name="connsiteX0" fmla="*/ 0 w 1743075"/>
              <a:gd name="connsiteY0" fmla="*/ 0 h 1600200"/>
              <a:gd name="connsiteX1" fmla="*/ 1743075 w 1743075"/>
              <a:gd name="connsiteY1" fmla="*/ 1600200 h 1600200"/>
              <a:gd name="connsiteX0" fmla="*/ 11519 w 1754594"/>
              <a:gd name="connsiteY0" fmla="*/ 0 h 1600200"/>
              <a:gd name="connsiteX1" fmla="*/ 1754594 w 1754594"/>
              <a:gd name="connsiteY1" fmla="*/ 1600200 h 1600200"/>
              <a:gd name="connsiteX0" fmla="*/ 20269 w 1763344"/>
              <a:gd name="connsiteY0" fmla="*/ 0 h 1603022"/>
              <a:gd name="connsiteX1" fmla="*/ 1763344 w 1763344"/>
              <a:gd name="connsiteY1" fmla="*/ 1600200 h 1603022"/>
              <a:gd name="connsiteX0" fmla="*/ 212478 w 1955553"/>
              <a:gd name="connsiteY0" fmla="*/ 0 h 1600344"/>
              <a:gd name="connsiteX1" fmla="*/ 1955553 w 1955553"/>
              <a:gd name="connsiteY1" fmla="*/ 1600200 h 160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5553" h="1600344">
                <a:moveTo>
                  <a:pt x="212478" y="0"/>
                </a:moveTo>
                <a:cubicBezTo>
                  <a:pt x="-506659" y="1147762"/>
                  <a:pt x="731591" y="1609725"/>
                  <a:pt x="1955553" y="1600200"/>
                </a:cubicBezTo>
              </a:path>
            </a:pathLst>
          </a:custGeom>
          <a:ln w="41275">
            <a:solidFill>
              <a:schemeClr val="accent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0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06408" y="303396"/>
            <a:ext cx="11252191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err="1"/>
              <a:t>Operational</a:t>
            </a:r>
            <a:r>
              <a:rPr lang="es-ES" sz="3600" b="1" dirty="0"/>
              <a:t> </a:t>
            </a:r>
            <a:r>
              <a:rPr lang="es-ES" sz="3600" b="1" dirty="0" err="1"/>
              <a:t>approaches</a:t>
            </a:r>
            <a:endParaRPr lang="es-ES" sz="3600" b="1" dirty="0"/>
          </a:p>
        </p:txBody>
      </p:sp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406408" y="1174873"/>
            <a:ext cx="10878626" cy="509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If </a:t>
            </a:r>
            <a:r>
              <a:rPr lang="en-US" b="1" dirty="0" smtClean="0"/>
              <a:t>rapid </a:t>
            </a:r>
            <a:r>
              <a:rPr lang="en-US" b="1" dirty="0"/>
              <a:t>hauling is going to be part of the operational </a:t>
            </a:r>
            <a:r>
              <a:rPr lang="en-US" b="1" dirty="0" smtClean="0"/>
              <a:t>strategy - </a:t>
            </a:r>
            <a:r>
              <a:rPr lang="en-US" b="1" dirty="0"/>
              <a:t>development of longlines and mechanical equipment has to adapt to this.  </a:t>
            </a:r>
            <a:endParaRPr lang="en-US" b="1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 smtClean="0"/>
              <a:t>Fiskevegns tests of new prototypes show that next-generation longline systems will have an over-capacity for rapid hauling and setting.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b="1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The main </a:t>
            </a:r>
            <a:r>
              <a:rPr lang="en-US" b="1" dirty="0" err="1" smtClean="0">
                <a:solidFill>
                  <a:srgbClr val="0000FF"/>
                </a:solidFill>
              </a:rPr>
              <a:t>contraints</a:t>
            </a:r>
            <a:r>
              <a:rPr lang="en-US" b="1" dirty="0" smtClean="0">
                <a:solidFill>
                  <a:srgbClr val="0000FF"/>
                </a:solidFill>
              </a:rPr>
              <a:t> instead lie in: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smtClean="0">
                <a:solidFill>
                  <a:srgbClr val="0000FF"/>
                </a:solidFill>
              </a:rPr>
              <a:t>Health and safety issues for crew due to increased accident risks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smtClean="0">
                <a:solidFill>
                  <a:srgbClr val="0000FF"/>
                </a:solidFill>
              </a:rPr>
              <a:t>Time and working conditions for proper handling of longlines and hooks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smtClean="0">
                <a:solidFill>
                  <a:srgbClr val="0000FF"/>
                </a:solidFill>
              </a:rPr>
              <a:t>Increased risks for loss of gear, with catches on them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smtClean="0">
                <a:solidFill>
                  <a:srgbClr val="0000FF"/>
                </a:solidFill>
              </a:rPr>
              <a:t>Incomplete understanding of the hydrodynamics of longline hauling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smtClean="0">
                <a:solidFill>
                  <a:srgbClr val="0000FF"/>
                </a:solidFill>
              </a:rPr>
              <a:t>Development of longline gear that can keep up with increased physical strains 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smtClean="0">
                <a:solidFill>
                  <a:srgbClr val="0000FF"/>
                </a:solidFill>
              </a:rPr>
              <a:t>Increased loss of fish that is ripped off fast-moving or rapidly accelerating gears by inertia or hydrodynamic drag – losses that need to be quantified</a:t>
            </a:r>
            <a:endParaRPr lang="en-US" sz="1800" b="1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37247" y="2323368"/>
            <a:ext cx="8941884" cy="134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/>
          <p:cNvSpPr/>
          <p:nvPr/>
        </p:nvSpPr>
        <p:spPr>
          <a:xfrm>
            <a:off x="0" y="6489576"/>
            <a:ext cx="12192000" cy="36842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i="1" dirty="0">
                <a:solidFill>
                  <a:prstClr val="white"/>
                </a:solidFill>
              </a:rPr>
              <a:t>COLTO </a:t>
            </a:r>
            <a:r>
              <a:rPr lang="en-GB" sz="1500" i="1" dirty="0" smtClean="0">
                <a:solidFill>
                  <a:prstClr val="white"/>
                </a:solidFill>
              </a:rPr>
              <a:t>Whale </a:t>
            </a:r>
            <a:r>
              <a:rPr lang="en-GB" sz="1500" i="1" dirty="0">
                <a:solidFill>
                  <a:prstClr val="white"/>
                </a:solidFill>
              </a:rPr>
              <a:t>Depredation Workshop – Punta Arenas, Chile, 16-18 March 2016</a:t>
            </a:r>
            <a:endParaRPr lang="nb-NO" sz="1500" i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9" y="6521021"/>
            <a:ext cx="1072473" cy="3453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10" y="992296"/>
            <a:ext cx="5611379" cy="1609347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350720" y="4068103"/>
            <a:ext cx="5490558" cy="955012"/>
          </a:xfrm>
        </p:spPr>
        <p:txBody>
          <a:bodyPr>
            <a:normAutofit/>
          </a:bodyPr>
          <a:lstStyle/>
          <a:p>
            <a:r>
              <a:rPr lang="es-ES" sz="5000" b="1" dirty="0">
                <a:solidFill>
                  <a:srgbClr val="0066FF"/>
                </a:solidFill>
                <a:latin typeface="Gadugi" panose="020B0502040204020203" pitchFamily="34" charset="0"/>
              </a:rPr>
              <a:t>THANK YOU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796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564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Gadugi</vt:lpstr>
      <vt:lpstr>Helvetica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User; Pablo Parra Henríquez</dc:creator>
  <cp:lastModifiedBy>Trond Inge Kvernevik</cp:lastModifiedBy>
  <cp:revision>43</cp:revision>
  <dcterms:created xsi:type="dcterms:W3CDTF">2016-03-13T09:49:09Z</dcterms:created>
  <dcterms:modified xsi:type="dcterms:W3CDTF">2016-03-14T23:56:13Z</dcterms:modified>
</cp:coreProperties>
</file>