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notesSlides/notesSlide3.xml" ContentType="application/vnd.openxmlformats-officedocument.presentationml.notesSlide+xml"/>
  <Override PartName="/ppt/media/image8.jpeg" ContentType="image/jpeg"/>
  <Override PartName="/ppt/media/image9.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0.jpeg" ContentType="image/jpeg"/>
  <Override PartName="/ppt/media/image11.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2.jpeg" ContentType="image/jpeg"/>
  <Override PartName="/ppt/media/image13.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4.jpeg" ContentType="image/jpeg"/>
  <Override PartName="/ppt/notesSlides/notesSlide10.xml" ContentType="application/vnd.openxmlformats-officedocument.presentationml.notesSlide+xml"/>
  <Override PartName="/ppt/media/image15.jpeg" ContentType="image/jpeg"/>
  <Override PartName="/ppt/media/image16.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7.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8.jpeg" ContentType="image/jpeg"/>
  <Override PartName="/ppt/media/image19.jpeg" ContentType="image/jpeg"/>
  <Override PartName="/ppt/notesSlides/notesSlide17.xml" ContentType="application/vnd.openxmlformats-officedocument.presentationml.notesSlide+xml"/>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Linotype"/>
          <a:ea typeface="Palatino Linotype"/>
          <a:cs typeface="Palatino Linotyp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b="def" i="def"/>
      <a:tcStyle>
        <a:tcBdr/>
        <a:fill>
          <a:solidFill>
            <a:srgbClr val="EAEFF7"/>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Palatino Linotype"/>
          <a:ea typeface="Palatino Linotype"/>
          <a:cs typeface="Palatino Linotyp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b="def" i="def"/>
      <a:tcStyle>
        <a:tcBdr/>
        <a:fill>
          <a:solidFill>
            <a:srgbClr val="ECEEF1"/>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Palatino Linotype"/>
          <a:ea typeface="Palatino Linotype"/>
          <a:cs typeface="Palatino Linotyp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b="def" i="def"/>
      <a:tcStyle>
        <a:tcBdr/>
        <a:fill>
          <a:solidFill>
            <a:srgbClr val="EFEEF0"/>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Palatino Linotype"/>
          <a:ea typeface="Palatino Linotype"/>
          <a:cs typeface="Palatino Linotyp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Palatino Linotype"/>
          <a:ea typeface="Palatino Linotype"/>
          <a:cs typeface="Palatino Linotyp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latino Linotype"/>
          <a:ea typeface="Palatino Linotype"/>
          <a:cs typeface="Palatino Linotyp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Palatino Linotype"/>
          <a:ea typeface="Palatino Linotype"/>
          <a:cs typeface="Palatino Linotyp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latino Linotype"/>
          <a:ea typeface="Palatino Linotype"/>
          <a:cs typeface="Palatino Linotyp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Palatino Linotype"/>
          <a:ea typeface="Palatino Linotype"/>
          <a:cs typeface="Palatino Linotyp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ph type="sldImg"/>
          </p:nvPr>
        </p:nvSpPr>
        <p:spPr>
          <a:xfrm>
            <a:off x="1143000" y="685800"/>
            <a:ext cx="4572000" cy="3429000"/>
          </a:xfrm>
          <a:prstGeom prst="rect">
            <a:avLst/>
          </a:prstGeom>
        </p:spPr>
        <p:txBody>
          <a:bodyPr/>
          <a:lstStyle/>
          <a:p>
            <a:pPr/>
          </a:p>
        </p:txBody>
      </p:sp>
      <p:sp>
        <p:nvSpPr>
          <p:cNvPr id="128" name="Shape 12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Thank you rhea for the introduction, and thank you all for coming. </a:t>
            </a:r>
          </a:p>
          <a:p>
            <a:pPr/>
            <a:r>
              <a:t>Today I’ll be talking about some of the highlights of the work being done with the southeast alaska sperm whale avoidance project, or SEASWAP. </a:t>
            </a:r>
          </a:p>
          <a:p>
            <a:pPr/>
            <a:r>
              <a:t>SEASWAP is a collaborative effort between fishermen, scientists, and fisheries managers, working to understand sperm whale depredation of commercial longline fishing vessels in the Gulf of Alaska. Our goal is to minimize these interactions.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We modified a custom playback device using in-house recordings of fishing vessels hauling their gear. </a:t>
            </a:r>
          </a:p>
          <a:p>
            <a:pPr/>
            <a:r>
              <a:t>We loaded them onto the device, which was connected to an underwater speaker. </a:t>
            </a:r>
          </a:p>
          <a:p>
            <a:pPr/>
            <a:r>
              <a:t>A deck box with communication antenna attached to the fishing vessel’s mast allowed radio communication between the vessel and the device once deployed. </a:t>
            </a:r>
          </a:p>
          <a:p>
            <a:pPr/>
            <a:r>
              <a:t>This way, the fishermen could press a button on a “deck box” and activate the playback. </a:t>
            </a:r>
          </a:p>
          <a:p>
            <a:pPr/>
            <a:r>
              <a:t>The device had an activation range of about 10 miles, though variable weather and sea-state conditions reduced that range at times.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2" name="Shape 342"/>
          <p:cNvSpPr/>
          <p:nvPr>
            <p:ph type="sldImg"/>
          </p:nvPr>
        </p:nvSpPr>
        <p:spPr>
          <a:prstGeom prst="rect">
            <a:avLst/>
          </a:prstGeom>
        </p:spPr>
        <p:txBody>
          <a:bodyPr/>
          <a:lstStyle/>
          <a:p>
            <a:pPr/>
          </a:p>
        </p:txBody>
      </p:sp>
      <p:sp>
        <p:nvSpPr>
          <p:cNvPr id="343" name="Shape 343"/>
          <p:cNvSpPr/>
          <p:nvPr>
            <p:ph type="body" sz="quarter" idx="1"/>
          </p:nvPr>
        </p:nvSpPr>
        <p:spPr>
          <a:prstGeom prst="rect">
            <a:avLst/>
          </a:prstGeom>
        </p:spPr>
        <p:txBody>
          <a:bodyPr/>
          <a:lstStyle/>
          <a:p>
            <a:pPr/>
            <a:r>
              <a:t>For deployment, we asked fishermen who took the device to set the device 1-10nm from their true fishing set, immediately after the set of the gear</a:t>
            </a:r>
          </a:p>
          <a:p>
            <a:pPr/>
            <a:r>
              <a:t>During the soak, the vessel moved away from the deployments, preferably to shallow waters on the continental shelf, where sperm whales have more difficulty detecting and tracking vessels. </a:t>
            </a:r>
          </a:p>
          <a:p>
            <a:pPr/>
            <a:r>
              <a:t>After soaking the gear, the captain would remotely activate the playback device, before beginning to haul his true set. </a:t>
            </a:r>
          </a:p>
          <a:p>
            <a:pPr/>
            <a:r>
              <a:t>In this way, whales would be drawn to the sounds of engine cycling at the decoy, before detecting the true fishing vessel hauling the true set. </a:t>
            </a:r>
          </a:p>
          <a:p>
            <a:pPr/>
            <a:r>
              <a:t>Thus the decoy essentially acts as a pseudo vessel hauling gear in another area, to draw the whales to it. </a:t>
            </a:r>
          </a:p>
          <a:p>
            <a:pPr/>
            <a:r>
              <a:t>Meanwhile, the true fishing vessel would begin hauling the true set, which would hopefully be whale-free. </a:t>
            </a:r>
          </a:p>
          <a:p>
            <a:pPr/>
            <a:r>
              <a:t>Autonomous recording devices were set both with the playback and with the true fishing set to record whale activity in the area, and fishermen recorded set and distance information, as well as visual sightings of whales.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Today I’ll give you a little history of the project, and then talk about some of the main components of our research,</a:t>
            </a:r>
          </a:p>
          <a:p>
            <a:pPr/>
            <a:r>
              <a:t>I’ll give you some background on the acoustic aspect of our work, including a few key findings about behavior and foraging ecology</a:t>
            </a:r>
          </a:p>
          <a:p>
            <a:pPr/>
            <a:r>
              <a:t>Then I’ll dive into some of the camera work we’ve done and how we are using that to better understand the interaction</a:t>
            </a:r>
          </a:p>
          <a:p>
            <a:pPr/>
            <a:r>
              <a:t>I’ll talk a bit about our tagging work – which is helping us understand individual movements and big picture patterns in where these whales go. </a:t>
            </a:r>
          </a:p>
          <a:p>
            <a:pPr/>
            <a:r>
              <a:t>Finally I’ll get into some of the deterrents we’ve tried, what worked, and what hasn’t. </a:t>
            </a:r>
          </a:p>
          <a:p>
            <a:pPr/>
            <a:r>
              <a:t>It’s all pretty interconnected, so I’ll bounce around a bit, but I’ll try to stay on topic.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r>
              <a:t>Today I’ll give you a little history of the project, and then talk about some of the main components of our research,</a:t>
            </a:r>
          </a:p>
          <a:p>
            <a:pPr/>
            <a:r>
              <a:t>I’ll give you some background on the acoustic aspect of our work, including a few key findings about behavior and foraging ecology</a:t>
            </a:r>
          </a:p>
          <a:p>
            <a:pPr/>
            <a:r>
              <a:t>Then I’ll dive into some of the camera work we’ve done and how we are using that to better understand the interaction</a:t>
            </a:r>
          </a:p>
          <a:p>
            <a:pPr/>
            <a:r>
              <a:t>I’ll talk a bit about our tagging work – which is helping us understand individual movements and big picture patterns in where these whales go. </a:t>
            </a:r>
          </a:p>
          <a:p>
            <a:pPr/>
            <a:r>
              <a:t>Finally I’ll get into some of the deterrents we’ve tried, what worked, and what hasn’t. </a:t>
            </a:r>
          </a:p>
          <a:p>
            <a:pPr/>
            <a:r>
              <a:t>It’s all pretty interconnected, so I’ll bounce around a bit, but I’ll try to stay on topic.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p>
            <a:pPr/>
            <a:r>
              <a:t>Today I’ll give you a little history of the project, and then talk about some of the main components of our research,</a:t>
            </a:r>
          </a:p>
          <a:p>
            <a:pPr/>
            <a:r>
              <a:t>I’ll give you some background on the acoustic aspect of our work, including a few key findings about behavior and foraging ecology</a:t>
            </a:r>
          </a:p>
          <a:p>
            <a:pPr/>
            <a:r>
              <a:t>Then I’ll dive into some of the camera work we’ve done and how we are using that to better understand the interaction</a:t>
            </a:r>
          </a:p>
          <a:p>
            <a:pPr/>
            <a:r>
              <a:t>I’ll talk a bit about our tagging work – which is helping us understand individual movements and big picture patterns in where these whales go. </a:t>
            </a:r>
          </a:p>
          <a:p>
            <a:pPr/>
            <a:r>
              <a:t>Finally I’ll get into some of the deterrents we’ve tried, what worked, and what hasn’t. </a:t>
            </a:r>
          </a:p>
          <a:p>
            <a:pPr/>
            <a:r>
              <a:t>It’s all pretty interconnected, so I’ll bounce around a bit, but I’ll try to stay on topic.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 name="Shape 367"/>
          <p:cNvSpPr/>
          <p:nvPr>
            <p:ph type="sldImg"/>
          </p:nvPr>
        </p:nvSpPr>
        <p:spPr>
          <a:prstGeom prst="rect">
            <a:avLst/>
          </a:prstGeom>
        </p:spPr>
        <p:txBody>
          <a:bodyPr/>
          <a:lstStyle/>
          <a:p>
            <a:pPr/>
          </a:p>
        </p:txBody>
      </p:sp>
      <p:sp>
        <p:nvSpPr>
          <p:cNvPr id="368" name="Shape 368"/>
          <p:cNvSpPr/>
          <p:nvPr>
            <p:ph type="body" sz="quarter" idx="1"/>
          </p:nvPr>
        </p:nvSpPr>
        <p:spPr>
          <a:prstGeom prst="rect">
            <a:avLst/>
          </a:prstGeom>
        </p:spPr>
        <p:txBody>
          <a:bodyPr/>
          <a:lstStyle/>
          <a:p>
            <a:pPr/>
            <a:r>
              <a:t>Today I’ll give you a little history of the project, and then talk about some of the main components of our research,</a:t>
            </a:r>
          </a:p>
          <a:p>
            <a:pPr/>
            <a:r>
              <a:t>I’ll give you some background on the acoustic aspect of our work, including a few key findings about behavior and foraging ecology</a:t>
            </a:r>
          </a:p>
          <a:p>
            <a:pPr/>
            <a:r>
              <a:t>Then I’ll dive into some of the camera work we’ve done and how we are using that to better understand the interaction</a:t>
            </a:r>
          </a:p>
          <a:p>
            <a:pPr/>
            <a:r>
              <a:t>I’ll talk a bit about our tagging work – which is helping us understand individual movements and big picture patterns in where these whales go. </a:t>
            </a:r>
          </a:p>
          <a:p>
            <a:pPr/>
            <a:r>
              <a:t>Finally I’ll get into some of the deterrents we’ve tried, what worked, and what hasn’t. </a:t>
            </a:r>
          </a:p>
          <a:p>
            <a:pPr/>
            <a:r>
              <a:t>It’s all pretty interconnected, so I’ll bounce around a bit, but I’ll try to stay on topic.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a:p>
        </p:txBody>
      </p:sp>
      <p:sp>
        <p:nvSpPr>
          <p:cNvPr id="379" name="Shape 379"/>
          <p:cNvSpPr/>
          <p:nvPr>
            <p:ph type="body" sz="quarter" idx="1"/>
          </p:nvPr>
        </p:nvSpPr>
        <p:spPr>
          <a:prstGeom prst="rect">
            <a:avLst/>
          </a:prstGeom>
        </p:spPr>
        <p:txBody>
          <a:bodyPr/>
          <a:lstStyle/>
          <a:p>
            <a:pPr/>
            <a:r>
              <a:t>So the drawbacks of the video used in 2006 were that the cameras couldn’t go to the bottom of the ocean with the gear, and they were very large, heavy, and difficult to attach to the fishing gear. </a:t>
            </a:r>
          </a:p>
          <a:p>
            <a:pPr/>
            <a:r>
              <a:t>We have recently begun to test new ways of getting footage of whales taking fish, and in 2014 began working with GoPros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ph type="sldImg"/>
          </p:nvPr>
        </p:nvSpPr>
        <p:spPr>
          <a:prstGeom prst="rect">
            <a:avLst/>
          </a:prstGeom>
        </p:spPr>
        <p:txBody>
          <a:bodyPr/>
          <a:lstStyle/>
          <a:p>
            <a:pPr/>
          </a:p>
        </p:txBody>
      </p:sp>
      <p:sp>
        <p:nvSpPr>
          <p:cNvPr id="391" name="Shape 391"/>
          <p:cNvSpPr/>
          <p:nvPr>
            <p:ph type="body" sz="quarter" idx="1"/>
          </p:nvPr>
        </p:nvSpPr>
        <p:spPr>
          <a:prstGeom prst="rect">
            <a:avLst/>
          </a:prstGeom>
        </p:spPr>
        <p:txBody>
          <a:bodyPr/>
          <a:lstStyle/>
          <a:p>
            <a:pPr>
              <a:defRPr>
                <a:latin typeface="Arial"/>
                <a:ea typeface="Arial"/>
                <a:cs typeface="Arial"/>
                <a:sym typeface="Arial"/>
              </a:defRPr>
            </a:pPr>
            <a:r>
              <a:t>Fishermen first approached ADFG groundfish manager Tory O’Connell in Sitka in the 1980s with reports of sperm whales near their boats, and later suggesting sperm whales might be loitering and taking some of their offal or spin-off. This turned into whales taking fish straight from the gear as it was hauled. </a:t>
            </a:r>
          </a:p>
          <a:p>
            <a:pPr>
              <a:defRPr>
                <a:latin typeface="Arial"/>
                <a:ea typeface="Arial"/>
                <a:cs typeface="Arial"/>
                <a:sym typeface="Arial"/>
              </a:defRPr>
            </a:pPr>
            <a:r>
              <a:t>By the 90s, Tory brought the issue to Sitka whale biologist Jan Straley, and they began to look for funding. With the help of Alaska Longline Fishermen’s Association director Linda Behnken and other fishermen, by 2003 the project was funded and SEASWAP was born.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5" name="Shape 395"/>
          <p:cNvSpPr/>
          <p:nvPr>
            <p:ph type="sldImg"/>
          </p:nvPr>
        </p:nvSpPr>
        <p:spPr>
          <a:prstGeom prst="rect">
            <a:avLst/>
          </a:prstGeom>
        </p:spPr>
        <p:txBody>
          <a:bodyPr/>
          <a:lstStyle/>
          <a:p>
            <a:pPr/>
          </a:p>
        </p:txBody>
      </p:sp>
      <p:sp>
        <p:nvSpPr>
          <p:cNvPr id="396" name="Shape 396"/>
          <p:cNvSpPr/>
          <p:nvPr>
            <p:ph type="body" sz="quarter" idx="1"/>
          </p:nvPr>
        </p:nvSpPr>
        <p:spPr>
          <a:prstGeom prst="rect">
            <a:avLst/>
          </a:prstGeom>
        </p:spPr>
        <p:txBody>
          <a:bodyPr/>
          <a:lstStyle/>
          <a:p>
            <a:pPr/>
            <a:r>
              <a:t>We have a website, www.seaswap.info</a:t>
            </a:r>
          </a:p>
          <a:p>
            <a:pPr/>
            <a:r>
              <a:t>More videos from Go-Pro footage on Media page</a:t>
            </a:r>
          </a:p>
          <a:p>
            <a:pPr/>
            <a:r>
              <a:t>Check out the team and partners</a:t>
            </a:r>
          </a:p>
          <a:p>
            <a:pPr/>
            <a:r>
              <a:t>Look up our publications</a:t>
            </a:r>
          </a:p>
          <a:p>
            <a:pPr/>
            <a:r>
              <a:t>Check out ongoing research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a:r>
              <a:t>I would like to just acknowledge &amp; thank all the fishermen who collaborate with us on these projects. </a:t>
            </a:r>
          </a:p>
          <a:p>
            <a:pPr/>
            <a:r>
              <a:t>They are small-vessel operators in southeast alaska that work collaboratively with us, and we wouldn’t be able to do this work without them; </a:t>
            </a:r>
          </a:p>
          <a:p>
            <a:pPr/>
            <a:r>
              <a:t>It has been one of the most rewarding aspects of this project for me – growing up in Sitka, knowing personally, etc.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r>
              <a:t>This project has many partners and key players. </a:t>
            </a:r>
          </a:p>
          <a:p>
            <a:pPr/>
            <a:r>
              <a:t>We have scientists on the project that represent many different universities and non-profits, as well as managers from both NOAA and Fish and Game, </a:t>
            </a:r>
          </a:p>
          <a:p>
            <a:pPr/>
            <a:r>
              <a:t>And our fishermen are full partners as well; we work both with the Alaska Longline Fishermen’s Association and Central Bering Sea Fishermen’s Association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In the central and eastern Gulf of Alaska black cod fishermen have sperm whales targeting their gear</a:t>
            </a:r>
          </a:p>
          <a:p>
            <a:pPr/>
            <a:r>
              <a:t>In the Bering Sea, and Aleutian Islands we have killer whales depredating longline gear, with some overlap of both species in the western Gulf. </a:t>
            </a:r>
          </a:p>
          <a:p>
            <a:pPr/>
            <a:r>
              <a:t>We work primarily in the eastern Gulf, but our work applies to all areas, and we collaborate as far out as the Central Bering Sea Fishermen’s Association in the Pribilofs. </a:t>
            </a:r>
          </a:p>
          <a:p>
            <a:pPr/>
            <a:r>
              <a:t>We are based out of Sitka, here in southeast. Sitka is on the outer coast, with a pretty big longline fleet, and we have a relatively close proximity to the continental shelf edge here. It’s a fairly quick 12-15 mile trip from town to get to the black cod/sperm whale grounds. </a:t>
            </a:r>
          </a:p>
          <a:p>
            <a:pPr/>
            <a:r>
              <a:t>Genetic analysis has shown these to be males only. We haven’t seen any females or calves, but we have had a few fishermen out of Seward reporting they’ve seen either a female calf or a juvenile male following a larger male behind their boats. </a:t>
            </a:r>
          </a:p>
          <a:p>
            <a:pPr/>
            <a:r>
              <a:t>So just because we haven’t seen it doesn’t mean there aren’t females and calves out there. </a:t>
            </a: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r>
              <a:t>So as a quick summary of our deterrents, we’ve had some success with both avoidance as a strategy for minimizing interactions, as well as the acoustic decoy working in specific scenarios to delay whales’ arrival at the gear. </a:t>
            </a:r>
          </a:p>
          <a:p>
            <a:pPr/>
            <a:r>
              <a:t>There are a few ideas we are looking into for future work, such as using bubbles to create an acoustic “curtain” around the gear, or pods that protect the catch, or an acoustic jammer that jams echolocation signals. Some of these have been stalled in the development phase due to costs and practicality for fishermen. </a:t>
            </a:r>
          </a:p>
          <a:p>
            <a:pPr/>
            <a:r>
              <a:t>We will be working this summer on an idea to develop a simple towed array system</a:t>
            </a:r>
            <a:r>
              <a:t>… fishermen deploy when get to grounds... </a:t>
            </a:r>
            <a:r>
              <a:t>Localize whales</a:t>
            </a:r>
          </a:p>
          <a:p>
            <a:pPr/>
            <a:r>
              <a:t>We’re also actively involved in an avoidance network with tagging and fishermen self-reporting whales as I mentioned earlier.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Today I’ll give you a little history of the project, and then talk about some of the main components of our research,</a:t>
            </a:r>
          </a:p>
          <a:p>
            <a:pPr/>
            <a:r>
              <a:t>I’ll give you some background on the acoustic aspect of our work, including a few key findings about behavior and foraging ecology</a:t>
            </a:r>
          </a:p>
          <a:p>
            <a:pPr/>
            <a:r>
              <a:t>Then I’ll dive into some of the camera work we’ve done and how we are using that to better understand the interaction</a:t>
            </a:r>
          </a:p>
          <a:p>
            <a:pPr/>
            <a:r>
              <a:t>I’ll talk a bit about our tagging work – which is helping us understand individual movements and big picture patterns in where these whales go. </a:t>
            </a:r>
          </a:p>
          <a:p>
            <a:pPr/>
            <a:r>
              <a:t>Finally I’ll get into some of the deterrents we’ve tried, what worked, and what hasn’t. </a:t>
            </a:r>
          </a:p>
          <a:p>
            <a:pPr/>
            <a:r>
              <a:t>It’s all pretty interconnected, so I’ll bounce around a bit, but I’ll try to stay on topic.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Today I’ll give you a little history of the project, and then talk about some of the main components of our research,</a:t>
            </a:r>
          </a:p>
          <a:p>
            <a:pPr/>
            <a:r>
              <a:t>I’ll give you some background on the acoustic aspect of our work, including a few key findings about behavior and foraging ecology</a:t>
            </a:r>
          </a:p>
          <a:p>
            <a:pPr/>
            <a:r>
              <a:t>Then I’ll dive into some of the camera work we’ve done and how we are using that to better understand the interaction</a:t>
            </a:r>
          </a:p>
          <a:p>
            <a:pPr/>
            <a:r>
              <a:t>I’ll talk a bit about our tagging work – which is helping us understand individual movements and big picture patterns in where these whales go. </a:t>
            </a:r>
          </a:p>
          <a:p>
            <a:pPr/>
            <a:r>
              <a:t>Finally I’ll get into some of the deterrents we’ve tried, what worked, and what hasn’t. </a:t>
            </a:r>
          </a:p>
          <a:p>
            <a:pPr/>
            <a:r>
              <a:t>It’s all pretty interconnected, so I’ll bounce around a bit, but I’ll try to stay on topic.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lvl1pPr>
              <a:lnSpc>
                <a:spcPct val="80000"/>
              </a:lnSpc>
              <a:defRPr sz="1000">
                <a:latin typeface="Arial"/>
                <a:ea typeface="Arial"/>
                <a:cs typeface="Arial"/>
                <a:sym typeface="Arial"/>
              </a:defRPr>
            </a:lvl1pPr>
          </a:lstStyle>
          <a:p>
            <a:pPr/>
            <a:r>
              <a:t>A second gear modification we tested was a bubbler.  The bubbler is pressure activated, and designed to release air bubbles during haulback of gear. It was placed directly on the groundline, and the bubbles are meant to confuse the whales echolocating abilities; this idea has been used worldwide to deter dolphins and other echolocating cetaceans from areas where underwater activity is happening.  The bubbler was pressurized to about 300 PSI (equal to 100 F depth) but we were not about to produce a substantial enough stream of bubbles to appear effective.  There is also the problem with currents sweeping the bubbles away from the gear.   Higher pressures were deemed hazardous to deploy over and over again off a fishing boat.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Today I’ll give you a little history of the project, and then talk about some of the main components of our research,</a:t>
            </a:r>
          </a:p>
          <a:p>
            <a:pPr/>
            <a:r>
              <a:t>I’ll give you some background on the acoustic aspect of our work, including a few key findings about behavior and foraging ecology</a:t>
            </a:r>
          </a:p>
          <a:p>
            <a:pPr/>
            <a:r>
              <a:t>Then I’ll dive into some of the camera work we’ve done and how we are using that to better understand the interaction</a:t>
            </a:r>
          </a:p>
          <a:p>
            <a:pPr/>
            <a:r>
              <a:t>I’ll talk a bit about our tagging work – which is helping us understand individual movements and big picture patterns in where these whales go. </a:t>
            </a:r>
          </a:p>
          <a:p>
            <a:pPr/>
            <a:r>
              <a:t>Finally I’ll get into some of the deterrents we’ve tried, what worked, and what hasn’t. </a:t>
            </a:r>
          </a:p>
          <a:p>
            <a:pPr/>
            <a:r>
              <a:t>It’s all pretty interconnected, so I’ll bounce around a bit, but I’ll try to stay on topic.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p>
            <a:pPr/>
            <a:r>
              <a:t>So this experiment sought to use the acoustic cue to our advantage. </a:t>
            </a:r>
          </a:p>
          <a:p>
            <a:pPr/>
            <a:r>
              <a:t>We thought if we could record that sound, and then play it back to whales at an area where there wasn’t any fishing, they would be attracted to it, and leave areas where real fishing was going to take place. </a:t>
            </a:r>
          </a:p>
          <a:p>
            <a:pPr/>
            <a:r>
              <a:t>Fishermen drop whales on each other and that’s what gave us the idea.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5" name="Shape 15"/>
          <p:cNvSpPr/>
          <p:nvPr/>
        </p:nvSpPr>
        <p:spPr>
          <a:xfrm>
            <a:off x="1828800" y="3168824"/>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66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16" name="Shape 16"/>
          <p:cNvSpPr/>
          <p:nvPr>
            <p:ph type="title"/>
          </p:nvPr>
        </p:nvSpPr>
        <p:spPr>
          <a:xfrm>
            <a:off x="777240" y="1219200"/>
            <a:ext cx="7543801" cy="2152650"/>
          </a:xfrm>
          <a:prstGeom prst="rect">
            <a:avLst/>
          </a:prstGeom>
        </p:spPr>
        <p:txBody>
          <a:bodyPr/>
          <a:lstStyle>
            <a:lvl1pPr>
              <a:defRPr sz="6000"/>
            </a:lvl1pPr>
          </a:lstStyle>
          <a:p>
            <a:pPr/>
            <a:r>
              <a:t>Title Text</a:t>
            </a:r>
          </a:p>
        </p:txBody>
      </p:sp>
      <p:sp>
        <p:nvSpPr>
          <p:cNvPr id="17" name="Shape 17"/>
          <p:cNvSpPr/>
          <p:nvPr>
            <p:ph type="body" sz="quarter" idx="1"/>
          </p:nvPr>
        </p:nvSpPr>
        <p:spPr>
          <a:xfrm>
            <a:off x="2133600" y="3375490"/>
            <a:ext cx="6172200" cy="685801"/>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02" name="Shape 102"/>
          <p:cNvSpPr/>
          <p:nvPr>
            <p:ph type="title"/>
          </p:nvPr>
        </p:nvSpPr>
        <p:spPr>
          <a:prstGeom prst="rect">
            <a:avLst/>
          </a:prstGeom>
        </p:spPr>
        <p:txBody>
          <a:bodyPr/>
          <a:lstStyle/>
          <a:p>
            <a:pPr/>
            <a:r>
              <a:t>Title Text</a:t>
            </a:r>
          </a:p>
        </p:txBody>
      </p:sp>
      <p:sp>
        <p:nvSpPr>
          <p:cNvPr id="103" name="Shape 103"/>
          <p:cNvSpPr/>
          <p:nvPr>
            <p:ph type="body" sz="half" idx="1"/>
          </p:nvPr>
        </p:nvSpPr>
        <p:spPr>
          <a:xfrm>
            <a:off x="2133600" y="685801"/>
            <a:ext cx="5791200" cy="350519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11" name="Shape 111"/>
          <p:cNvSpPr/>
          <p:nvPr>
            <p:ph type="title"/>
          </p:nvPr>
        </p:nvSpPr>
        <p:spPr>
          <a:xfrm>
            <a:off x="609600" y="609601"/>
            <a:ext cx="2133600" cy="5181601"/>
          </a:xfrm>
          <a:prstGeom prst="rect">
            <a:avLst/>
          </a:prstGeom>
        </p:spPr>
        <p:txBody>
          <a:bodyPr/>
          <a:lstStyle/>
          <a:p>
            <a:pPr/>
            <a:r>
              <a:t>Title Text</a:t>
            </a:r>
          </a:p>
        </p:txBody>
      </p:sp>
      <p:sp>
        <p:nvSpPr>
          <p:cNvPr id="112" name="Shape 112"/>
          <p:cNvSpPr/>
          <p:nvPr>
            <p:ph type="body" sz="half" idx="1"/>
          </p:nvPr>
        </p:nvSpPr>
        <p:spPr>
          <a:xfrm>
            <a:off x="2895600" y="685801"/>
            <a:ext cx="5029200" cy="4572001"/>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13" name="Shape 1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Content">
    <p:spTree>
      <p:nvGrpSpPr>
        <p:cNvPr id="1" name=""/>
        <p:cNvGrpSpPr/>
        <p:nvPr/>
      </p:nvGrpSpPr>
      <p:grpSpPr>
        <a:xfrm>
          <a:off x="0" y="0"/>
          <a:ext cx="0" cy="0"/>
          <a:chOff x="0" y="0"/>
          <a:chExt cx="0" cy="0"/>
        </a:xfrm>
      </p:grpSpPr>
      <p:sp>
        <p:nvSpPr>
          <p:cNvPr id="120" name="Shape 120"/>
          <p:cNvSpPr/>
          <p:nvPr>
            <p:ph type="body" idx="1"/>
          </p:nvPr>
        </p:nvSpPr>
        <p:spPr>
          <a:xfrm>
            <a:off x="685800" y="609600"/>
            <a:ext cx="7772400" cy="5486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1" name="Shape 1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5" name="Shape 25"/>
          <p:cNvSpPr/>
          <p:nvPr>
            <p:ph type="body" sz="half" idx="1"/>
          </p:nvPr>
        </p:nvSpPr>
        <p:spPr>
          <a:xfrm>
            <a:off x="2133600" y="685801"/>
            <a:ext cx="6096000" cy="365759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title"/>
          </p:nvPr>
        </p:nvSpPr>
        <p:spPr>
          <a:prstGeom prst="rect">
            <a:avLst/>
          </a:prstGeom>
        </p:spPr>
        <p:txBody>
          <a:bodyPr/>
          <a:lstStyle/>
          <a:p>
            <a:pPr/>
            <a:r>
              <a:t>Title Text</a:t>
            </a:r>
          </a:p>
        </p:txBody>
      </p:sp>
      <p:sp>
        <p:nvSpPr>
          <p:cNvPr id="27" name="Shape 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34" name="Shape 34"/>
          <p:cNvSpPr/>
          <p:nvPr/>
        </p:nvSpPr>
        <p:spPr>
          <a:xfrm>
            <a:off x="4267200" y="4074497"/>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6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35" name="Shape 35"/>
          <p:cNvSpPr/>
          <p:nvPr>
            <p:ph type="body" sz="quarter" idx="1"/>
          </p:nvPr>
        </p:nvSpPr>
        <p:spPr>
          <a:xfrm>
            <a:off x="4572000" y="4267367"/>
            <a:ext cx="3733800" cy="731521"/>
          </a:xfrm>
          <a:prstGeom prst="rect">
            <a:avLst/>
          </a:prstGeom>
        </p:spPr>
        <p:txBody>
          <a:bodyPr/>
          <a:lstStyle>
            <a:lvl1pPr marL="0" indent="0">
              <a:spcBef>
                <a:spcPts val="400"/>
              </a:spcBef>
              <a:buSzTx/>
              <a:buFontTx/>
              <a:buNone/>
              <a:defRPr sz="1800"/>
            </a:lvl1pPr>
            <a:lvl2pPr marL="0" indent="457200">
              <a:spcBef>
                <a:spcPts val="400"/>
              </a:spcBef>
              <a:buSzTx/>
              <a:buFontTx/>
              <a:buNone/>
              <a:defRPr sz="1800"/>
            </a:lvl2pPr>
            <a:lvl3pPr marL="0" indent="914400">
              <a:spcBef>
                <a:spcPts val="400"/>
              </a:spcBef>
              <a:buSzTx/>
              <a:buFontTx/>
              <a:buNone/>
              <a:defRPr sz="1800"/>
            </a:lvl3pPr>
            <a:lvl4pPr marL="0" indent="1371600">
              <a:spcBef>
                <a:spcPts val="400"/>
              </a:spcBef>
              <a:buSzTx/>
              <a:buFontTx/>
              <a:buNone/>
              <a:defRPr sz="1800"/>
            </a:lvl4pPr>
            <a:lvl5pPr marL="0" indent="1828800">
              <a:spcBef>
                <a:spcPts val="400"/>
              </a:spcBef>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title"/>
          </p:nvPr>
        </p:nvSpPr>
        <p:spPr>
          <a:xfrm>
            <a:off x="2286000" y="1905000"/>
            <a:ext cx="6035041" cy="2350008"/>
          </a:xfrm>
          <a:prstGeom prst="rect">
            <a:avLst/>
          </a:prstGeom>
        </p:spPr>
        <p:txBody>
          <a:bodyPr/>
          <a:lstStyle>
            <a:lvl1pPr>
              <a:defRPr sz="5400"/>
            </a:lvl1pPr>
          </a:lstStyle>
          <a:p>
            <a:pPr/>
            <a:r>
              <a:t>Title Text</a:t>
            </a:r>
          </a:p>
        </p:txBody>
      </p:sp>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a:r>
              <a:t>Title Text</a:t>
            </a:r>
          </a:p>
        </p:txBody>
      </p:sp>
      <p:sp>
        <p:nvSpPr>
          <p:cNvPr id="45" name="Shape 45"/>
          <p:cNvSpPr/>
          <p:nvPr>
            <p:ph type="body" sz="quarter" idx="1"/>
          </p:nvPr>
        </p:nvSpPr>
        <p:spPr>
          <a:xfrm>
            <a:off x="1344167" y="658368"/>
            <a:ext cx="3273554" cy="3429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3" name="Shape 53"/>
          <p:cNvSpPr/>
          <p:nvPr>
            <p:ph type="body" sz="quarter" idx="1"/>
          </p:nvPr>
        </p:nvSpPr>
        <p:spPr>
          <a:xfrm>
            <a:off x="1341119" y="661976"/>
            <a:ext cx="3273554" cy="639763"/>
          </a:xfrm>
          <a:prstGeom prst="rect">
            <a:avLst/>
          </a:prstGeom>
        </p:spPr>
        <p:txBody>
          <a:bodyPr/>
          <a:lstStyle>
            <a:lvl1pPr marL="0" indent="0">
              <a:buSzTx/>
              <a:buFontTx/>
              <a:buNone/>
              <a:defRPr sz="2200"/>
            </a:lvl1pPr>
            <a:lvl2pPr marL="0" indent="457200">
              <a:buSzTx/>
              <a:buFontTx/>
              <a:buNone/>
              <a:defRPr sz="2200"/>
            </a:lvl2pPr>
            <a:lvl3pPr marL="0" indent="914400">
              <a:buSzTx/>
              <a:buFontTx/>
              <a:buNone/>
              <a:defRPr sz="2200"/>
            </a:lvl3pPr>
            <a:lvl4pPr marL="0" indent="1371600">
              <a:buSzTx/>
              <a:buFontTx/>
              <a:buNone/>
              <a:defRPr sz="2200"/>
            </a:lvl4pPr>
            <a:lvl5pPr marL="0" indent="1828800">
              <a:buSzTx/>
              <a:buFont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54" name="Shape 54"/>
          <p:cNvSpPr/>
          <p:nvPr>
            <p:ph type="body" sz="quarter" idx="13"/>
          </p:nvPr>
        </p:nvSpPr>
        <p:spPr>
          <a:xfrm>
            <a:off x="5029200" y="661976"/>
            <a:ext cx="3273553" cy="639763"/>
          </a:xfrm>
          <a:prstGeom prst="rect">
            <a:avLst/>
          </a:prstGeom>
        </p:spPr>
        <p:txBody>
          <a:bodyPr/>
          <a:lstStyle/>
          <a:p>
            <a:pPr marL="0" indent="0">
              <a:buSzTx/>
              <a:buFontTx/>
              <a:buNone/>
              <a:defRPr sz="2200"/>
            </a:pPr>
          </a:p>
        </p:txBody>
      </p:sp>
      <p:sp>
        <p:nvSpPr>
          <p:cNvPr id="55" name="Shape 55"/>
          <p:cNvSpPr/>
          <p:nvPr/>
        </p:nvSpPr>
        <p:spPr>
          <a:xfrm>
            <a:off x="105663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56" name="Shape 56"/>
          <p:cNvSpPr/>
          <p:nvPr/>
        </p:nvSpPr>
        <p:spPr>
          <a:xfrm>
            <a:off x="478027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57" name="Shape 57"/>
          <p:cNvSpPr/>
          <p:nvPr>
            <p:ph type="title"/>
          </p:nvPr>
        </p:nvSpPr>
        <p:spPr>
          <a:prstGeom prst="rect">
            <a:avLst/>
          </a:prstGeom>
        </p:spPr>
        <p:txBody>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pPr/>
            <a:r>
              <a:t>Title Text</a:t>
            </a: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80" name="Shape 80"/>
          <p:cNvSpPr/>
          <p:nvPr/>
        </p:nvSpPr>
        <p:spPr>
          <a:xfrm>
            <a:off x="5328920" y="1774587"/>
            <a:ext cx="457201"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81" name="Shape 81"/>
          <p:cNvSpPr/>
          <p:nvPr>
            <p:ph type="body" sz="half" idx="1"/>
          </p:nvPr>
        </p:nvSpPr>
        <p:spPr>
          <a:xfrm>
            <a:off x="838200" y="685801"/>
            <a:ext cx="4343400" cy="3429001"/>
          </a:xfrm>
          <a:prstGeom prst="rect">
            <a:avLst/>
          </a:prstGeom>
        </p:spPr>
        <p:txBody>
          <a:bodyPr/>
          <a:lstStyle>
            <a:lvl1pPr>
              <a:defRPr sz="2400"/>
            </a:lvl1pPr>
            <a:lvl2pPr marL="663355" indent="-279307">
              <a:defRPr sz="2400"/>
            </a:lvl2pPr>
            <a:lvl3pPr marL="1057046" indent="-307238">
              <a:defRPr sz="2400"/>
            </a:lvl3pPr>
            <a:lvl4pPr marL="1456944" indent="-341376">
              <a:defRPr sz="2400"/>
            </a:lvl4pPr>
            <a:lvl5pPr marL="1731264" indent="-341376">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body" sz="quarter" idx="13"/>
          </p:nvPr>
        </p:nvSpPr>
        <p:spPr>
          <a:xfrm>
            <a:off x="5715000" y="685801"/>
            <a:ext cx="2590800" cy="3429001"/>
          </a:xfrm>
          <a:prstGeom prst="rect">
            <a:avLst/>
          </a:prstGeom>
        </p:spPr>
        <p:txBody>
          <a:bodyPr/>
          <a:lstStyle/>
          <a:p>
            <a:pPr marL="0" indent="0">
              <a:spcBef>
                <a:spcPts val="300"/>
              </a:spcBef>
              <a:buSzTx/>
              <a:buFontTx/>
              <a:buNone/>
              <a:defRPr sz="1600"/>
            </a:pPr>
          </a:p>
        </p:txBody>
      </p:sp>
      <p:sp>
        <p:nvSpPr>
          <p:cNvPr id="83" name="Shape 83"/>
          <p:cNvSpPr/>
          <p:nvPr>
            <p:ph type="title"/>
          </p:nvPr>
        </p:nvSpPr>
        <p:spPr>
          <a:prstGeom prst="rect">
            <a:avLst/>
          </a:prstGeom>
        </p:spPr>
        <p:txBody>
          <a:bodyPr/>
          <a:lstStyle/>
          <a:p>
            <a:pPr/>
            <a:r>
              <a:t>Title Text</a:t>
            </a:r>
          </a:p>
        </p:txBody>
      </p:sp>
      <p:sp>
        <p:nvSpPr>
          <p:cNvPr id="84" name="Shape 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91" name="Shape 91"/>
          <p:cNvSpPr/>
          <p:nvPr>
            <p:ph type="pic" sz="half" idx="13"/>
          </p:nvPr>
        </p:nvSpPr>
        <p:spPr>
          <a:xfrm>
            <a:off x="1219200" y="612775"/>
            <a:ext cx="6705600" cy="2546986"/>
          </a:xfrm>
          <a:prstGeom prst="rect">
            <a:avLst/>
          </a:prstGeom>
          <a:effectLst>
            <a:outerShdw sx="100000" sy="100000" kx="0" ky="0" algn="b" rotWithShape="0" blurRad="152400" dist="317500" dir="5400000">
              <a:srgbClr val="000000">
                <a:alpha val="15000"/>
              </a:srgbClr>
            </a:outerShdw>
          </a:effectLst>
        </p:spPr>
        <p:txBody>
          <a:bodyPr lIns="91439" rIns="91439" anchor="t">
            <a:noAutofit/>
          </a:bodyPr>
          <a:lstStyle/>
          <a:p>
            <a:pPr/>
          </a:p>
        </p:txBody>
      </p:sp>
      <p:sp>
        <p:nvSpPr>
          <p:cNvPr id="92" name="Shape 92"/>
          <p:cNvSpPr/>
          <p:nvPr>
            <p:ph type="body" sz="quarter" idx="1"/>
          </p:nvPr>
        </p:nvSpPr>
        <p:spPr>
          <a:xfrm>
            <a:off x="2743200" y="3453046"/>
            <a:ext cx="5029200" cy="720805"/>
          </a:xfrm>
          <a:prstGeom prst="rect">
            <a:avLst/>
          </a:prstGeom>
        </p:spPr>
        <p:txBody>
          <a:bodyPr/>
          <a:lstStyle>
            <a:lvl1pPr marL="0" indent="0">
              <a:spcBef>
                <a:spcPts val="300"/>
              </a:spcBef>
              <a:buSzTx/>
              <a:buFontTx/>
              <a:buNone/>
              <a:defRPr sz="1600"/>
            </a:lvl1pPr>
            <a:lvl2pPr marL="0" indent="457200">
              <a:spcBef>
                <a:spcPts val="300"/>
              </a:spcBef>
              <a:buSzTx/>
              <a:buFontTx/>
              <a:buNone/>
              <a:defRPr sz="1600"/>
            </a:lvl2pPr>
            <a:lvl3pPr marL="0" indent="914400">
              <a:spcBef>
                <a:spcPts val="300"/>
              </a:spcBef>
              <a:buSzTx/>
              <a:buFontTx/>
              <a:buNone/>
              <a:defRPr sz="1600"/>
            </a:lvl3pPr>
            <a:lvl4pPr marL="0" indent="1371600">
              <a:spcBef>
                <a:spcPts val="300"/>
              </a:spcBef>
              <a:buSzTx/>
              <a:buFontTx/>
              <a:buNone/>
              <a:defRPr sz="1600"/>
            </a:lvl4pPr>
            <a:lvl5pPr marL="0" indent="1828800">
              <a:spcBef>
                <a:spcPts val="3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3" name="Shape 93"/>
          <p:cNvSpPr/>
          <p:nvPr/>
        </p:nvSpPr>
        <p:spPr>
          <a:xfrm>
            <a:off x="2435351" y="3331464"/>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94" name="Shape 94"/>
          <p:cNvSpPr/>
          <p:nvPr>
            <p:ph type="title"/>
          </p:nvPr>
        </p:nvSpPr>
        <p:spPr>
          <a:prstGeom prst="rect">
            <a:avLst/>
          </a:prstGeom>
        </p:spPr>
        <p:txBody>
          <a:bodyPr/>
          <a:lstStyle/>
          <a:p>
            <a:pPr/>
            <a:r>
              <a:t>Title Text</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72C62"/>
        </a:solidFill>
      </p:bgPr>
    </p:bg>
    <p:spTree>
      <p:nvGrpSpPr>
        <p:cNvPr id="1" name=""/>
        <p:cNvGrpSpPr/>
        <p:nvPr/>
      </p:nvGrpSpPr>
      <p:grpSpPr>
        <a:xfrm>
          <a:off x="0" y="0"/>
          <a:ext cx="0" cy="0"/>
          <a:chOff x="0" y="0"/>
          <a:chExt cx="0" cy="0"/>
        </a:xfrm>
      </p:grpSpPr>
      <p:sp>
        <p:nvSpPr>
          <p:cNvPr id="2" name="Shape 2"/>
          <p:cNvSpPr/>
          <p:nvPr/>
        </p:nvSpPr>
        <p:spPr>
          <a:xfrm>
            <a:off x="0" y="0"/>
            <a:ext cx="9144000" cy="6858000"/>
          </a:xfrm>
          <a:prstGeom prst="rect">
            <a:avLst/>
          </a:prstGeom>
          <a:gradFill>
            <a:gsLst>
              <a:gs pos="0">
                <a:srgbClr val="504652">
                  <a:alpha val="36000"/>
                </a:srgbClr>
              </a:gs>
              <a:gs pos="100000">
                <a:srgbClr val="242852">
                  <a:alpha val="10000"/>
                </a:srgbClr>
              </a:gs>
            </a:gsLst>
            <a:lin ang="5400000"/>
          </a:gradFill>
          <a:ln w="12700">
            <a:miter lim="400000"/>
          </a:ln>
        </p:spPr>
        <p:txBody>
          <a:bodyPr lIns="45719" rIns="45719" anchor="ctr"/>
          <a:lstStyle/>
          <a:p>
            <a:pPr algn="ctr">
              <a:defRPr>
                <a:solidFill>
                  <a:srgbClr val="FFFFFF"/>
                </a:solidFill>
              </a:defRPr>
            </a:pPr>
          </a:p>
        </p:txBody>
      </p:sp>
      <p:sp>
        <p:nvSpPr>
          <p:cNvPr id="3" name="Shape 3"/>
          <p:cNvSpPr/>
          <p:nvPr/>
        </p:nvSpPr>
        <p:spPr>
          <a:xfrm rot="19724275">
            <a:off x="1373221" y="1038439"/>
            <a:ext cx="7240621" cy="570698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4" name="Shape 4"/>
          <p:cNvSpPr/>
          <p:nvPr/>
        </p:nvSpPr>
        <p:spPr>
          <a:xfrm rot="17656910">
            <a:off x="-274211" y="1165874"/>
            <a:ext cx="5538473" cy="4480461"/>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5" name="Shape 5"/>
          <p:cNvSpPr/>
          <p:nvPr/>
        </p:nvSpPr>
        <p:spPr>
          <a:xfrm rot="19724275">
            <a:off x="3277954" y="116853"/>
            <a:ext cx="6479364" cy="475476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6" name="Shape 6"/>
          <p:cNvSpPr/>
          <p:nvPr>
            <p:ph type="title"/>
          </p:nvPr>
        </p:nvSpPr>
        <p:spPr>
          <a:xfrm>
            <a:off x="777240" y="4876800"/>
            <a:ext cx="7543801" cy="9144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7" name="Shape 7"/>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 name="Shape 8"/>
          <p:cNvSpPr/>
          <p:nvPr>
            <p:ph type="sldNum" sz="quarter" idx="2"/>
          </p:nvPr>
        </p:nvSpPr>
        <p:spPr>
          <a:xfrm>
            <a:off x="822960" y="5887211"/>
            <a:ext cx="234189" cy="259589"/>
          </a:xfrm>
          <a:prstGeom prst="rect">
            <a:avLst/>
          </a:prstGeom>
          <a:ln w="12700">
            <a:miter lim="400000"/>
          </a:ln>
        </p:spPr>
        <p:txBody>
          <a:bodyPr wrap="none" lIns="9144" tIns="9144" rIns="9144" bIns="9144" anchor="b">
            <a:spAutoFit/>
          </a:bodyPr>
          <a:lstStyle>
            <a:lvl1pPr>
              <a:defRPr sz="1600">
                <a:solidFill>
                  <a:srgbClr val="FFFFFF">
                    <a:alpha val="60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1pPr>
      <a:lvl2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2pPr>
      <a:lvl3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3pPr>
      <a:lvl4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4pPr>
      <a:lvl5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5pPr>
      <a:lvl6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6pPr>
      <a:lvl7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7pPr>
      <a:lvl8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8pPr>
      <a:lvl9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9pPr>
    </p:titleStyle>
    <p:bodyStyle>
      <a:lvl1pPr marL="274320" marR="0" indent="-256031" algn="l" defTabSz="914400" rtl="0" latinLnBrk="0">
        <a:lnSpc>
          <a:spcPct val="100000"/>
        </a:lnSpc>
        <a:spcBef>
          <a:spcPts val="500"/>
        </a:spcBef>
        <a:spcAft>
          <a:spcPts val="0"/>
        </a:spcAft>
        <a:buClrTx/>
        <a:buSzPct val="60000"/>
        <a:buFont typeface="Wingdings"/>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1pPr>
      <a:lvl2pPr marL="667030" marR="0" indent="-282982" algn="l" defTabSz="914400" rtl="0" latinLnBrk="0">
        <a:lnSpc>
          <a:spcPct val="100000"/>
        </a:lnSpc>
        <a:spcBef>
          <a:spcPts val="500"/>
        </a:spcBef>
        <a:spcAft>
          <a:spcPts val="0"/>
        </a:spcAft>
        <a:buClrTx/>
        <a:buSzPct val="60000"/>
        <a:buFont typeface="Wingdings"/>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2pPr>
      <a:lvl3pPr marL="1066082" marR="0" indent="-316274" algn="l" defTabSz="914400" rtl="0" latinLnBrk="0">
        <a:lnSpc>
          <a:spcPct val="100000"/>
        </a:lnSpc>
        <a:spcBef>
          <a:spcPts val="500"/>
        </a:spcBef>
        <a:spcAft>
          <a:spcPts val="0"/>
        </a:spcAft>
        <a:buClrTx/>
        <a:buSzPct val="60000"/>
        <a:buFont typeface="Wingdings"/>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3pPr>
      <a:lvl4pPr marL="1451610" marR="0" indent="-336042" algn="l" defTabSz="914400" rtl="0" latinLnBrk="0">
        <a:lnSpc>
          <a:spcPct val="100000"/>
        </a:lnSpc>
        <a:spcBef>
          <a:spcPts val="500"/>
        </a:spcBef>
        <a:spcAft>
          <a:spcPts val="0"/>
        </a:spcAft>
        <a:buClrTx/>
        <a:buSzPct val="60000"/>
        <a:buFont typeface="Wingdings"/>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4pPr>
      <a:lvl5pPr marL="1748332" marR="0" indent="-358444" algn="l" defTabSz="914400" rtl="0" latinLnBrk="0">
        <a:lnSpc>
          <a:spcPct val="100000"/>
        </a:lnSpc>
        <a:spcBef>
          <a:spcPts val="500"/>
        </a:spcBef>
        <a:spcAft>
          <a:spcPts val="0"/>
        </a:spcAft>
        <a:buClrTx/>
        <a:buSzPct val="60000"/>
        <a:buFont typeface="Wingdings"/>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5pPr>
      <a:lvl6pPr marL="2093976" marR="0" indent="-384048" algn="l" defTabSz="914400" rtl="0" latinLnBrk="0">
        <a:lnSpc>
          <a:spcPct val="100000"/>
        </a:lnSpc>
        <a:spcBef>
          <a:spcPts val="500"/>
        </a:spcBef>
        <a:spcAft>
          <a:spcPts val="0"/>
        </a:spcAft>
        <a:buClrTx/>
        <a:buSzPct val="60000"/>
        <a:buFont typeface="Wingdings"/>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6pPr>
      <a:lvl7pPr marL="2368295" marR="0" indent="-384048" algn="l" defTabSz="914400" rtl="0" latinLnBrk="0">
        <a:lnSpc>
          <a:spcPct val="100000"/>
        </a:lnSpc>
        <a:spcBef>
          <a:spcPts val="500"/>
        </a:spcBef>
        <a:spcAft>
          <a:spcPts val="0"/>
        </a:spcAft>
        <a:buClrTx/>
        <a:buSzPct val="60000"/>
        <a:buFont typeface="Wingdings"/>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7pPr>
      <a:lvl8pPr marL="2642616" marR="0" indent="-384048" algn="l" defTabSz="914400" rtl="0" latinLnBrk="0">
        <a:lnSpc>
          <a:spcPct val="100000"/>
        </a:lnSpc>
        <a:spcBef>
          <a:spcPts val="500"/>
        </a:spcBef>
        <a:spcAft>
          <a:spcPts val="0"/>
        </a:spcAft>
        <a:buClrTx/>
        <a:buSzPct val="60000"/>
        <a:buFont typeface="Wingdings"/>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8pPr>
      <a:lvl9pPr marL="2962655" marR="0" indent="-384048" algn="l" defTabSz="914400" rtl="0" latinLnBrk="0">
        <a:lnSpc>
          <a:spcPct val="100000"/>
        </a:lnSpc>
        <a:spcBef>
          <a:spcPts val="500"/>
        </a:spcBef>
        <a:spcAft>
          <a:spcPts val="0"/>
        </a:spcAft>
        <a:buClrTx/>
        <a:buSzPct val="60000"/>
        <a:buFont typeface="Wingdings"/>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Palatino Linotype"/>
          <a:ea typeface="Palatino Linotype"/>
          <a:cs typeface="Palatino Linotype"/>
          <a:sym typeface="Palatino Linotype"/>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1pPr>
      <a:lvl2pPr marL="0" marR="0" indent="4572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2pPr>
      <a:lvl3pPr marL="0" marR="0" indent="9144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3pPr>
      <a:lvl4pPr marL="0" marR="0" indent="13716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4pPr>
      <a:lvl5pPr marL="0" marR="0" indent="18288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5pPr>
      <a:lvl6pPr marL="0" marR="0" indent="22860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6pPr>
      <a:lvl7pPr marL="0" marR="0" indent="27432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7pPr>
      <a:lvl8pPr marL="0" marR="0" indent="32004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8pPr>
      <a:lvl9pPr marL="0" marR="0" indent="36576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 Id="rId5" Type="http://schemas.openxmlformats.org/officeDocument/2006/relationships/image" Target="../media/image1.g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jpeg"/><Relationship Id="rId4" Type="http://schemas.openxmlformats.org/officeDocument/2006/relationships/image" Target="../media/image16.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 Id="rId4" Type="http://schemas.openxmlformats.org/officeDocument/2006/relationships/image" Target="../media/image1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 Id="rId4" Type="http://schemas.openxmlformats.org/officeDocument/2006/relationships/image" Target="../media/image1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 Id="rId4" Type="http://schemas.openxmlformats.org/officeDocument/2006/relationships/image" Target="../media/image19.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 Id="rId11" Type="http://schemas.openxmlformats.org/officeDocument/2006/relationships/image" Target="../media/image6.jpeg"/><Relationship Id="rId12" Type="http://schemas.openxmlformats.org/officeDocument/2006/relationships/image" Target="../media/image6.png"/><Relationship Id="rId13" Type="http://schemas.openxmlformats.org/officeDocument/2006/relationships/image" Target="../media/image7.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hyperlink" Target="http://www.seaswap.info" TargetMode="Externa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10" Type="http://schemas.openxmlformats.org/officeDocument/2006/relationships/image" Target="../media/image33.jpeg"/><Relationship Id="rId11" Type="http://schemas.openxmlformats.org/officeDocument/2006/relationships/image" Target="../media/image5.png"/><Relationship Id="rId12" Type="http://schemas.openxmlformats.org/officeDocument/2006/relationships/hyperlink" Target="http://www.seaswap.info" TargetMode="External"/><Relationship Id="rId13" Type="http://schemas.openxmlformats.org/officeDocument/2006/relationships/image" Target="../media/image17.png"/><Relationship Id="rId14" Type="http://schemas.openxmlformats.org/officeDocument/2006/relationships/image" Target="../media/image34.jpeg"/><Relationship Id="rId15" Type="http://schemas.openxmlformats.org/officeDocument/2006/relationships/image" Target="../media/image3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8.jpeg"/><Relationship Id="rId4" Type="http://schemas.openxmlformats.org/officeDocument/2006/relationships/image" Target="../media/image9.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 Id="rId4" Type="http://schemas.openxmlformats.org/officeDocument/2006/relationships/image" Target="../media/image1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jpeg"/><Relationship Id="rId5" Type="http://schemas.openxmlformats.org/officeDocument/2006/relationships/image" Target="../media/image1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image2.jpg"/>
          <p:cNvPicPr>
            <a:picLocks noChangeAspect="1"/>
          </p:cNvPicPr>
          <p:nvPr/>
        </p:nvPicPr>
        <p:blipFill>
          <a:blip r:embed="rId3">
            <a:extLst/>
          </a:blip>
          <a:srcRect l="0" t="0" r="7374" b="0"/>
          <a:stretch>
            <a:fillRect/>
          </a:stretch>
        </p:blipFill>
        <p:spPr>
          <a:xfrm>
            <a:off x="0" y="1"/>
            <a:ext cx="9150788" cy="6938409"/>
          </a:xfrm>
          <a:prstGeom prst="rect">
            <a:avLst/>
          </a:prstGeom>
          <a:ln w="12700">
            <a:miter lim="400000"/>
          </a:ln>
        </p:spPr>
      </p:pic>
      <p:sp>
        <p:nvSpPr>
          <p:cNvPr id="131" name="Shape 131"/>
          <p:cNvSpPr/>
          <p:nvPr>
            <p:ph type="ctrTitle"/>
          </p:nvPr>
        </p:nvSpPr>
        <p:spPr>
          <a:xfrm>
            <a:off x="418022" y="-1103042"/>
            <a:ext cx="4869086" cy="3785566"/>
          </a:xfrm>
          <a:prstGeom prst="rect">
            <a:avLst/>
          </a:prstGeom>
        </p:spPr>
        <p:txBody>
          <a:bodyPr/>
          <a:lstStyle/>
          <a:p>
            <a:pPr>
              <a:defRPr sz="4800">
                <a:effectLst/>
              </a:defRPr>
            </a:pPr>
            <a:r>
              <a:t>Next Steps for SEASWAP:</a:t>
            </a:r>
            <a:br/>
            <a:r>
              <a:rPr sz="3200"/>
              <a:t>Refining and developing tools and strategies</a:t>
            </a:r>
          </a:p>
        </p:txBody>
      </p:sp>
      <p:sp>
        <p:nvSpPr>
          <p:cNvPr id="132" name="Shape 132"/>
          <p:cNvSpPr/>
          <p:nvPr>
            <p:ph type="subTitle" sz="half" idx="1"/>
          </p:nvPr>
        </p:nvSpPr>
        <p:spPr>
          <a:xfrm>
            <a:off x="347967" y="4544293"/>
            <a:ext cx="8412645" cy="1814946"/>
          </a:xfrm>
          <a:prstGeom prst="rect">
            <a:avLst/>
          </a:prstGeom>
        </p:spPr>
        <p:txBody>
          <a:bodyPr/>
          <a:lstStyle/>
          <a:p>
            <a:pPr algn="ctr">
              <a:spcBef>
                <a:spcPts val="600"/>
              </a:spcBef>
              <a:defRPr sz="2800">
                <a:solidFill>
                  <a:srgbClr val="000000"/>
                </a:solidFill>
                <a:effectLst/>
                <a:latin typeface="Arial"/>
                <a:ea typeface="Arial"/>
                <a:cs typeface="Arial"/>
                <a:sym typeface="Arial"/>
              </a:defRPr>
            </a:pPr>
            <a:r>
              <a:t>Presented by Jeff Farvour</a:t>
            </a:r>
          </a:p>
          <a:p>
            <a:pPr algn="ctr">
              <a:spcBef>
                <a:spcPts val="800"/>
              </a:spcBef>
              <a:defRPr sz="2800">
                <a:solidFill>
                  <a:srgbClr val="000000"/>
                </a:solidFill>
                <a:effectLst/>
                <a:latin typeface="Arial"/>
                <a:ea typeface="Arial"/>
                <a:cs typeface="Arial"/>
                <a:sym typeface="Arial"/>
              </a:defRPr>
            </a:pPr>
            <a:r>
              <a:t>On behalf of </a:t>
            </a:r>
            <a:r>
              <a:rPr sz="3600"/>
              <a:t>SEASWAP and ALFA</a:t>
            </a:r>
            <a:endParaRPr sz="3600"/>
          </a:p>
          <a:p>
            <a:pPr algn="ctr">
              <a:spcBef>
                <a:spcPts val="600"/>
              </a:spcBef>
              <a:defRPr sz="2800">
                <a:solidFill>
                  <a:srgbClr val="000000"/>
                </a:solidFill>
                <a:effectLst/>
                <a:latin typeface="Arial"/>
                <a:ea typeface="Arial"/>
                <a:cs typeface="Arial"/>
                <a:sym typeface="Arial"/>
              </a:defRPr>
            </a:pPr>
            <a:r>
              <a:t>Sitka, Alaska</a:t>
            </a:r>
          </a:p>
        </p:txBody>
      </p:sp>
      <p:pic>
        <p:nvPicPr>
          <p:cNvPr id="133" name="image3.png" descr="logo3.png"/>
          <p:cNvPicPr>
            <a:picLocks noChangeAspect="1"/>
          </p:cNvPicPr>
          <p:nvPr/>
        </p:nvPicPr>
        <p:blipFill>
          <a:blip r:embed="rId4">
            <a:extLst/>
          </a:blip>
          <a:stretch>
            <a:fillRect/>
          </a:stretch>
        </p:blipFill>
        <p:spPr>
          <a:xfrm>
            <a:off x="7836992" y="353132"/>
            <a:ext cx="1060825" cy="1051985"/>
          </a:xfrm>
          <a:prstGeom prst="rect">
            <a:avLst/>
          </a:prstGeom>
          <a:ln w="12700">
            <a:miter lim="400000"/>
          </a:ln>
        </p:spPr>
      </p:pic>
      <p:pic>
        <p:nvPicPr>
          <p:cNvPr id="134" name="image4.gif" descr="ALFA_logo_gif_lg.gif"/>
          <p:cNvPicPr>
            <a:picLocks noChangeAspect="1"/>
          </p:cNvPicPr>
          <p:nvPr/>
        </p:nvPicPr>
        <p:blipFill>
          <a:blip r:embed="rId5">
            <a:extLst/>
          </a:blip>
          <a:stretch>
            <a:fillRect/>
          </a:stretch>
        </p:blipFill>
        <p:spPr>
          <a:xfrm>
            <a:off x="5404337" y="415444"/>
            <a:ext cx="2173919" cy="3460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3" name="image41.jpg"/>
          <p:cNvPicPr>
            <a:picLocks noChangeAspect="1"/>
          </p:cNvPicPr>
          <p:nvPr/>
        </p:nvPicPr>
        <p:blipFill>
          <a:blip r:embed="rId3">
            <a:extLst/>
          </a:blip>
          <a:stretch>
            <a:fillRect/>
          </a:stretch>
        </p:blipFill>
        <p:spPr>
          <a:xfrm>
            <a:off x="0" y="0"/>
            <a:ext cx="9167142" cy="6858000"/>
          </a:xfrm>
          <a:prstGeom prst="rect">
            <a:avLst/>
          </a:prstGeom>
          <a:ln w="12700">
            <a:miter lim="400000"/>
          </a:ln>
        </p:spPr>
      </p:pic>
      <p:sp>
        <p:nvSpPr>
          <p:cNvPr id="284" name="Shape 284"/>
          <p:cNvSpPr/>
          <p:nvPr>
            <p:ph type="title"/>
          </p:nvPr>
        </p:nvSpPr>
        <p:spPr>
          <a:xfrm>
            <a:off x="124694" y="-1"/>
            <a:ext cx="3873112" cy="676509"/>
          </a:xfrm>
          <a:prstGeom prst="rect">
            <a:avLst/>
          </a:prstGeom>
        </p:spPr>
        <p:txBody>
          <a:bodyPr/>
          <a:lstStyle>
            <a:lvl1pPr>
              <a:defRPr sz="3200">
                <a:solidFill>
                  <a:srgbClr val="000000"/>
                </a:solidFill>
              </a:defRPr>
            </a:lvl1pPr>
          </a:lstStyle>
          <a:p>
            <a:pPr/>
            <a:r>
              <a:t>Acoustic Decoy:</a:t>
            </a:r>
          </a:p>
        </p:txBody>
      </p:sp>
      <p:sp>
        <p:nvSpPr>
          <p:cNvPr id="285" name="Shape 285"/>
          <p:cNvSpPr/>
          <p:nvPr/>
        </p:nvSpPr>
        <p:spPr>
          <a:xfrm>
            <a:off x="137025" y="874930"/>
            <a:ext cx="4079726" cy="11963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sz="2400">
                <a:effectLst>
                  <a:outerShdw sx="100000" sy="100000" kx="0" ky="0" algn="b" rotWithShape="0" blurRad="38100" dist="38100" dir="2700000">
                    <a:srgbClr val="000000">
                      <a:alpha val="43137"/>
                    </a:srgbClr>
                  </a:outerShdw>
                </a:effectLst>
              </a:defRPr>
            </a:lvl1pPr>
          </a:lstStyle>
          <a:p>
            <a:pPr/>
            <a:r>
              <a:t>Can we delay whales’ arrival at the fishing haul by attracting them elsewhere?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nvSpPr>
        <p:spPr>
          <a:xfrm>
            <a:off x="285722" y="182339"/>
            <a:ext cx="5948130"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defRPr>
            </a:lvl1pPr>
          </a:lstStyle>
          <a:p>
            <a:pPr/>
            <a:r>
              <a:t>Decoy: experimental design</a:t>
            </a:r>
          </a:p>
        </p:txBody>
      </p:sp>
      <p:sp>
        <p:nvSpPr>
          <p:cNvPr id="290" name="Shape 290"/>
          <p:cNvSpPr/>
          <p:nvPr/>
        </p:nvSpPr>
        <p:spPr>
          <a:xfrm>
            <a:off x="297445" y="920501"/>
            <a:ext cx="7899401" cy="193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sz="2400">
                <a:solidFill>
                  <a:srgbClr val="FFFFFF"/>
                </a:solidFill>
              </a:defRPr>
            </a:pPr>
            <a:r>
              <a:t>Autonomous playback device fitted with 3-min clips of engine cycling from a SEASWAP member vessel.  </a:t>
            </a:r>
          </a:p>
          <a:p>
            <a:pPr>
              <a:defRPr sz="2400">
                <a:solidFill>
                  <a:srgbClr val="FFFFFF"/>
                </a:solidFill>
              </a:defRPr>
            </a:pPr>
          </a:p>
          <a:p>
            <a:pPr marL="342900" indent="-342900">
              <a:buSzPct val="100000"/>
              <a:buFont typeface="Arial"/>
              <a:buChar char="•"/>
              <a:defRPr sz="2400">
                <a:solidFill>
                  <a:srgbClr val="FFFFFF"/>
                </a:solidFill>
              </a:defRPr>
            </a:pPr>
            <a:r>
              <a:t>VHF communication allows captains to remotely activate playback from up to 10nm away</a:t>
            </a:r>
          </a:p>
        </p:txBody>
      </p:sp>
      <p:pic>
        <p:nvPicPr>
          <p:cNvPr id="291" name="image25.jpg" descr="Decoy_speakers.jpg"/>
          <p:cNvPicPr>
            <a:picLocks noChangeAspect="1"/>
          </p:cNvPicPr>
          <p:nvPr/>
        </p:nvPicPr>
        <p:blipFill>
          <a:blip r:embed="rId3">
            <a:extLst/>
          </a:blip>
          <a:stretch>
            <a:fillRect/>
          </a:stretch>
        </p:blipFill>
        <p:spPr>
          <a:xfrm>
            <a:off x="670977" y="3480937"/>
            <a:ext cx="2739837" cy="2471096"/>
          </a:xfrm>
          <a:prstGeom prst="rect">
            <a:avLst/>
          </a:prstGeom>
          <a:ln w="12700">
            <a:miter lim="400000"/>
          </a:ln>
        </p:spPr>
      </p:pic>
      <p:pic>
        <p:nvPicPr>
          <p:cNvPr id="292" name="image26.jpg" descr="Decoy_battery_case.jpg"/>
          <p:cNvPicPr>
            <a:picLocks noChangeAspect="1"/>
          </p:cNvPicPr>
          <p:nvPr/>
        </p:nvPicPr>
        <p:blipFill>
          <a:blip r:embed="rId4">
            <a:extLst/>
          </a:blip>
          <a:stretch>
            <a:fillRect/>
          </a:stretch>
        </p:blipFill>
        <p:spPr>
          <a:xfrm>
            <a:off x="6596812" y="2701938"/>
            <a:ext cx="1934058" cy="3437144"/>
          </a:xfrm>
          <a:prstGeom prst="rect">
            <a:avLst/>
          </a:prstGeom>
          <a:ln w="12700">
            <a:miter lim="400000"/>
          </a:ln>
        </p:spPr>
      </p:pic>
      <p:sp>
        <p:nvSpPr>
          <p:cNvPr id="293" name="Shape 293"/>
          <p:cNvSpPr/>
          <p:nvPr/>
        </p:nvSpPr>
        <p:spPr>
          <a:xfrm>
            <a:off x="670977" y="6000582"/>
            <a:ext cx="3013276"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defRPr>
            </a:lvl1pPr>
          </a:lstStyle>
          <a:p>
            <a:pPr/>
            <a:r>
              <a:t>Decoy speakers (Lubell LL9162T)</a:t>
            </a:r>
          </a:p>
        </p:txBody>
      </p:sp>
      <p:sp>
        <p:nvSpPr>
          <p:cNvPr id="294" name="Shape 294"/>
          <p:cNvSpPr/>
          <p:nvPr/>
        </p:nvSpPr>
        <p:spPr>
          <a:xfrm>
            <a:off x="6245573" y="6096213"/>
            <a:ext cx="2884692"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defRPr>
            </a:lvl1pPr>
          </a:lstStyle>
          <a:p>
            <a:pPr/>
            <a:r>
              <a:t>Playback device, custom design SEASWAP Acoustic Lab, Scripps Institution of Oceanography</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nvSpPr>
        <p:spPr>
          <a:xfrm rot="8605745">
            <a:off x="958235" y="5604109"/>
            <a:ext cx="374864" cy="346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4987" y="10800"/>
                </a:lnTo>
                <a:lnTo>
                  <a:pt x="4987" y="13500"/>
                </a:lnTo>
                <a:lnTo>
                  <a:pt x="8307" y="13500"/>
                </a:lnTo>
                <a:lnTo>
                  <a:pt x="8307" y="5400"/>
                </a:lnTo>
                <a:lnTo>
                  <a:pt x="5813" y="5400"/>
                </a:lnTo>
                <a:lnTo>
                  <a:pt x="10800" y="0"/>
                </a:lnTo>
                <a:lnTo>
                  <a:pt x="15787" y="5400"/>
                </a:lnTo>
                <a:lnTo>
                  <a:pt x="13293" y="5400"/>
                </a:lnTo>
                <a:lnTo>
                  <a:pt x="13293" y="13500"/>
                </a:lnTo>
                <a:lnTo>
                  <a:pt x="16613" y="13500"/>
                </a:lnTo>
                <a:lnTo>
                  <a:pt x="16613" y="10800"/>
                </a:lnTo>
                <a:lnTo>
                  <a:pt x="21600" y="16200"/>
                </a:lnTo>
                <a:lnTo>
                  <a:pt x="16613" y="21600"/>
                </a:lnTo>
                <a:lnTo>
                  <a:pt x="16613" y="18900"/>
                </a:lnTo>
                <a:lnTo>
                  <a:pt x="4987" y="18900"/>
                </a:lnTo>
                <a:lnTo>
                  <a:pt x="4987" y="21600"/>
                </a:lnTo>
                <a:close/>
              </a:path>
            </a:pathLst>
          </a:custGeom>
          <a:solidFill>
            <a:srgbClr val="404040"/>
          </a:solidFill>
          <a:ln w="19050">
            <a:solidFill>
              <a:srgbClr val="000000"/>
            </a:solidFill>
          </a:ln>
        </p:spPr>
        <p:txBody>
          <a:bodyPr lIns="45719" rIns="45719" anchor="ctr"/>
          <a:lstStyle/>
          <a:p>
            <a:pPr algn="ctr">
              <a:defRPr>
                <a:solidFill>
                  <a:srgbClr val="FFFFFF"/>
                </a:solidFill>
              </a:defRPr>
            </a:pPr>
          </a:p>
        </p:txBody>
      </p:sp>
      <p:sp>
        <p:nvSpPr>
          <p:cNvPr id="299" name="Shape 299"/>
          <p:cNvSpPr/>
          <p:nvPr/>
        </p:nvSpPr>
        <p:spPr>
          <a:xfrm>
            <a:off x="1394336" y="2359230"/>
            <a:ext cx="3255557"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solidFill>
                  <a:srgbClr val="FFFFFF"/>
                </a:solidFill>
              </a:defRPr>
            </a:lvl1pPr>
          </a:lstStyle>
          <a:p>
            <a:pPr/>
            <a:r>
              <a:t>Playback device &amp; underwater speaker (20m depth)</a:t>
            </a:r>
          </a:p>
        </p:txBody>
      </p:sp>
      <p:sp>
        <p:nvSpPr>
          <p:cNvPr id="300" name="Shape 300"/>
          <p:cNvSpPr/>
          <p:nvPr/>
        </p:nvSpPr>
        <p:spPr>
          <a:xfrm flipH="1">
            <a:off x="1205129" y="2668696"/>
            <a:ext cx="378416" cy="24773"/>
          </a:xfrm>
          <a:prstGeom prst="line">
            <a:avLst/>
          </a:prstGeom>
          <a:ln w="12700">
            <a:solidFill>
              <a:srgbClr val="000000"/>
            </a:solidFill>
            <a:tailEnd type="triangle"/>
          </a:ln>
        </p:spPr>
        <p:txBody>
          <a:bodyPr lIns="45719" rIns="45719"/>
          <a:lstStyle/>
          <a:p>
            <a:pPr>
              <a:defRPr>
                <a:solidFill>
                  <a:srgbClr val="FFFFFF"/>
                </a:solidFill>
              </a:defRPr>
            </a:pPr>
          </a:p>
        </p:txBody>
      </p:sp>
      <p:sp>
        <p:nvSpPr>
          <p:cNvPr id="301" name="Shape 301"/>
          <p:cNvSpPr/>
          <p:nvPr/>
        </p:nvSpPr>
        <p:spPr>
          <a:xfrm>
            <a:off x="280621" y="1374457"/>
            <a:ext cx="1334986"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solidFill>
                  <a:srgbClr val="FFFFFF"/>
                </a:solidFill>
              </a:defRPr>
            </a:lvl1pPr>
          </a:lstStyle>
          <a:p>
            <a:pPr/>
            <a:r>
              <a:t>Decoy</a:t>
            </a:r>
          </a:p>
        </p:txBody>
      </p:sp>
      <p:sp>
        <p:nvSpPr>
          <p:cNvPr id="302" name="Shape 302"/>
          <p:cNvSpPr/>
          <p:nvPr/>
        </p:nvSpPr>
        <p:spPr>
          <a:xfrm>
            <a:off x="6443081" y="1514237"/>
            <a:ext cx="2016704"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solidFill>
                  <a:srgbClr val="FFFFFF"/>
                </a:solidFill>
              </a:defRPr>
            </a:lvl1pPr>
          </a:lstStyle>
          <a:p>
            <a:pPr/>
            <a:r>
              <a:t>True fishing set</a:t>
            </a:r>
          </a:p>
        </p:txBody>
      </p:sp>
      <p:sp>
        <p:nvSpPr>
          <p:cNvPr id="303" name="Shape 303"/>
          <p:cNvSpPr/>
          <p:nvPr/>
        </p:nvSpPr>
        <p:spPr>
          <a:xfrm>
            <a:off x="1228553" y="1823464"/>
            <a:ext cx="4755932" cy="1"/>
          </a:xfrm>
          <a:prstGeom prst="line">
            <a:avLst/>
          </a:prstGeom>
          <a:ln w="38100">
            <a:solidFill>
              <a:srgbClr val="000000"/>
            </a:solidFill>
            <a:headEnd type="triangle"/>
            <a:tailEnd type="triangle"/>
          </a:ln>
        </p:spPr>
        <p:txBody>
          <a:bodyPr lIns="45719" rIns="45719"/>
          <a:lstStyle/>
          <a:p>
            <a:pPr>
              <a:defRPr>
                <a:solidFill>
                  <a:srgbClr val="FFFFFF"/>
                </a:solidFill>
              </a:defRPr>
            </a:pPr>
          </a:p>
        </p:txBody>
      </p:sp>
      <p:sp>
        <p:nvSpPr>
          <p:cNvPr id="304" name="Shape 304"/>
          <p:cNvSpPr/>
          <p:nvPr/>
        </p:nvSpPr>
        <p:spPr>
          <a:xfrm>
            <a:off x="2205604" y="1044993"/>
            <a:ext cx="4019953"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000">
                <a:solidFill>
                  <a:srgbClr val="FFFFFF"/>
                </a:solidFill>
              </a:defRPr>
            </a:lvl1pPr>
          </a:lstStyle>
          <a:p>
            <a:pPr/>
            <a:r>
              <a:t>Varying distances of decoy from true fishing set:  Between 1-10nm</a:t>
            </a:r>
          </a:p>
        </p:txBody>
      </p:sp>
      <p:sp>
        <p:nvSpPr>
          <p:cNvPr id="305" name="Shape 305"/>
          <p:cNvSpPr/>
          <p:nvPr/>
        </p:nvSpPr>
        <p:spPr>
          <a:xfrm>
            <a:off x="5442079" y="5650986"/>
            <a:ext cx="3701921" cy="33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solidFill>
                  <a:srgbClr val="FFFFFF"/>
                </a:solidFill>
              </a:defRPr>
            </a:lvl1pPr>
          </a:lstStyle>
          <a:p>
            <a:pPr/>
            <a:r>
              <a:t>Groundline with hooks on fishing set</a:t>
            </a:r>
          </a:p>
        </p:txBody>
      </p:sp>
      <p:grpSp>
        <p:nvGrpSpPr>
          <p:cNvPr id="333" name="Group 333"/>
          <p:cNvGrpSpPr/>
          <p:nvPr/>
        </p:nvGrpSpPr>
        <p:grpSpPr>
          <a:xfrm>
            <a:off x="79113" y="1993156"/>
            <a:ext cx="9064888" cy="3746240"/>
            <a:chOff x="0" y="0"/>
            <a:chExt cx="9064886" cy="3746238"/>
          </a:xfrm>
        </p:grpSpPr>
        <p:sp>
          <p:nvSpPr>
            <p:cNvPr id="306" name="Shape 306"/>
            <p:cNvSpPr/>
            <p:nvPr/>
          </p:nvSpPr>
          <p:spPr>
            <a:xfrm>
              <a:off x="914718" y="821813"/>
              <a:ext cx="22861" cy="793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1"/>
                    <a:pt x="21600" y="21600"/>
                  </a:cubicBezTo>
                </a:path>
              </a:pathLst>
            </a:custGeom>
            <a:noFill/>
            <a:ln w="127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7" name="Shape 307"/>
            <p:cNvSpPr/>
            <p:nvPr/>
          </p:nvSpPr>
          <p:spPr>
            <a:xfrm>
              <a:off x="817883" y="260626"/>
              <a:ext cx="187435" cy="348561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308" name="Shape 308"/>
            <p:cNvSpPr/>
            <p:nvPr/>
          </p:nvSpPr>
          <p:spPr>
            <a:xfrm>
              <a:off x="715650" y="0"/>
              <a:ext cx="193113" cy="250679"/>
            </a:xfrm>
            <a:prstGeom prst="ellipse">
              <a:avLst/>
            </a:prstGeom>
            <a:solidFill>
              <a:srgbClr val="C00000"/>
            </a:solidFill>
            <a:ln w="1905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9" name="Shape 309"/>
            <p:cNvSpPr/>
            <p:nvPr/>
          </p:nvSpPr>
          <p:spPr>
            <a:xfrm>
              <a:off x="6146441" y="200940"/>
              <a:ext cx="96557" cy="309567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310" name="Shape 310"/>
            <p:cNvSpPr/>
            <p:nvPr/>
          </p:nvSpPr>
          <p:spPr>
            <a:xfrm>
              <a:off x="6049886" y="-1"/>
              <a:ext cx="193113" cy="250679"/>
            </a:xfrm>
            <a:prstGeom prst="ellipse">
              <a:avLst/>
            </a:prstGeom>
            <a:solidFill>
              <a:srgbClr val="C00000"/>
            </a:solidFill>
            <a:ln w="1905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1" name="Shape 311"/>
            <p:cNvSpPr/>
            <p:nvPr/>
          </p:nvSpPr>
          <p:spPr>
            <a:xfrm flipH="1">
              <a:off x="8503537" y="260625"/>
              <a:ext cx="115492" cy="308299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defRPr>
                  <a:solidFill>
                    <a:srgbClr val="FFFFFF"/>
                  </a:solidFill>
                </a:defRPr>
              </a:pPr>
            </a:p>
          </p:txBody>
        </p:sp>
        <p:sp>
          <p:nvSpPr>
            <p:cNvPr id="312" name="Shape 312"/>
            <p:cNvSpPr/>
            <p:nvPr/>
          </p:nvSpPr>
          <p:spPr>
            <a:xfrm>
              <a:off x="8503538" y="9949"/>
              <a:ext cx="193113" cy="250679"/>
            </a:xfrm>
            <a:prstGeom prst="ellipse">
              <a:avLst/>
            </a:prstGeom>
            <a:solidFill>
              <a:srgbClr val="C00000"/>
            </a:solidFill>
            <a:ln w="1905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3" name="Shape 313"/>
            <p:cNvSpPr/>
            <p:nvPr/>
          </p:nvSpPr>
          <p:spPr>
            <a:xfrm rot="8605745">
              <a:off x="6121481" y="3231072"/>
              <a:ext cx="374863" cy="346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4987" y="10800"/>
                  </a:lnTo>
                  <a:lnTo>
                    <a:pt x="4987" y="13500"/>
                  </a:lnTo>
                  <a:lnTo>
                    <a:pt x="8307" y="13500"/>
                  </a:lnTo>
                  <a:lnTo>
                    <a:pt x="8307" y="5400"/>
                  </a:lnTo>
                  <a:lnTo>
                    <a:pt x="5813" y="5400"/>
                  </a:lnTo>
                  <a:lnTo>
                    <a:pt x="10800" y="0"/>
                  </a:lnTo>
                  <a:lnTo>
                    <a:pt x="15787" y="5400"/>
                  </a:lnTo>
                  <a:lnTo>
                    <a:pt x="13293" y="5400"/>
                  </a:lnTo>
                  <a:lnTo>
                    <a:pt x="13293" y="13500"/>
                  </a:lnTo>
                  <a:lnTo>
                    <a:pt x="16613" y="13500"/>
                  </a:lnTo>
                  <a:lnTo>
                    <a:pt x="16613" y="10800"/>
                  </a:lnTo>
                  <a:lnTo>
                    <a:pt x="21600" y="16200"/>
                  </a:lnTo>
                  <a:lnTo>
                    <a:pt x="16613" y="21600"/>
                  </a:lnTo>
                  <a:lnTo>
                    <a:pt x="16613" y="18900"/>
                  </a:lnTo>
                  <a:lnTo>
                    <a:pt x="4987" y="18900"/>
                  </a:lnTo>
                  <a:lnTo>
                    <a:pt x="4987" y="21600"/>
                  </a:lnTo>
                  <a:close/>
                </a:path>
              </a:pathLst>
            </a:custGeom>
            <a:solidFill>
              <a:srgbClr val="404040"/>
            </a:solidFill>
            <a:ln w="1905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4" name="Shape 314"/>
            <p:cNvSpPr/>
            <p:nvPr/>
          </p:nvSpPr>
          <p:spPr>
            <a:xfrm rot="12903243">
              <a:off x="8273467" y="3318338"/>
              <a:ext cx="374864" cy="3461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4987" y="10800"/>
                  </a:lnTo>
                  <a:lnTo>
                    <a:pt x="4987" y="13500"/>
                  </a:lnTo>
                  <a:lnTo>
                    <a:pt x="8307" y="13500"/>
                  </a:lnTo>
                  <a:lnTo>
                    <a:pt x="8307" y="5400"/>
                  </a:lnTo>
                  <a:lnTo>
                    <a:pt x="5813" y="5400"/>
                  </a:lnTo>
                  <a:lnTo>
                    <a:pt x="10800" y="0"/>
                  </a:lnTo>
                  <a:lnTo>
                    <a:pt x="15787" y="5400"/>
                  </a:lnTo>
                  <a:lnTo>
                    <a:pt x="13293" y="5400"/>
                  </a:lnTo>
                  <a:lnTo>
                    <a:pt x="13293" y="13500"/>
                  </a:lnTo>
                  <a:lnTo>
                    <a:pt x="16613" y="13500"/>
                  </a:lnTo>
                  <a:lnTo>
                    <a:pt x="16613" y="10800"/>
                  </a:lnTo>
                  <a:lnTo>
                    <a:pt x="21600" y="16200"/>
                  </a:lnTo>
                  <a:lnTo>
                    <a:pt x="16613" y="21600"/>
                  </a:lnTo>
                  <a:lnTo>
                    <a:pt x="16613" y="18900"/>
                  </a:lnTo>
                  <a:lnTo>
                    <a:pt x="4987" y="18900"/>
                  </a:lnTo>
                  <a:lnTo>
                    <a:pt x="4987" y="21600"/>
                  </a:lnTo>
                  <a:close/>
                </a:path>
              </a:pathLst>
            </a:custGeom>
            <a:solidFill>
              <a:srgbClr val="404040"/>
            </a:solidFill>
            <a:ln w="1905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5" name="Shape 315"/>
            <p:cNvSpPr/>
            <p:nvPr/>
          </p:nvSpPr>
          <p:spPr>
            <a:xfrm>
              <a:off x="6363968" y="3318088"/>
              <a:ext cx="2090151" cy="179113"/>
            </a:xfrm>
            <a:custGeom>
              <a:avLst/>
              <a:gdLst/>
              <a:ahLst/>
              <a:cxnLst>
                <a:cxn ang="0">
                  <a:pos x="wd2" y="hd2"/>
                </a:cxn>
                <a:cxn ang="5400000">
                  <a:pos x="wd2" y="hd2"/>
                </a:cxn>
                <a:cxn ang="10800000">
                  <a:pos x="wd2" y="hd2"/>
                </a:cxn>
                <a:cxn ang="16200000">
                  <a:pos x="wd2" y="hd2"/>
                </a:cxn>
              </a:cxnLst>
              <a:rect l="0" t="0" r="r" b="b"/>
              <a:pathLst>
                <a:path w="21600" h="21369" fill="norm" stroke="1" extrusionOk="0">
                  <a:moveTo>
                    <a:pt x="0" y="0"/>
                  </a:moveTo>
                  <a:cubicBezTo>
                    <a:pt x="274" y="5103"/>
                    <a:pt x="548" y="10206"/>
                    <a:pt x="1057" y="11393"/>
                  </a:cubicBezTo>
                  <a:cubicBezTo>
                    <a:pt x="1565" y="12580"/>
                    <a:pt x="2426" y="7121"/>
                    <a:pt x="3052" y="7121"/>
                  </a:cubicBezTo>
                  <a:cubicBezTo>
                    <a:pt x="3678" y="7121"/>
                    <a:pt x="4070" y="11156"/>
                    <a:pt x="4813" y="11393"/>
                  </a:cubicBezTo>
                  <a:cubicBezTo>
                    <a:pt x="5557" y="11631"/>
                    <a:pt x="6633" y="7833"/>
                    <a:pt x="7513" y="8545"/>
                  </a:cubicBezTo>
                  <a:cubicBezTo>
                    <a:pt x="8393" y="9257"/>
                    <a:pt x="8961" y="15429"/>
                    <a:pt x="10096" y="15666"/>
                  </a:cubicBezTo>
                  <a:cubicBezTo>
                    <a:pt x="11230" y="15903"/>
                    <a:pt x="13461" y="10444"/>
                    <a:pt x="14322" y="9969"/>
                  </a:cubicBezTo>
                  <a:cubicBezTo>
                    <a:pt x="15183" y="9494"/>
                    <a:pt x="14498" y="10919"/>
                    <a:pt x="15261" y="12817"/>
                  </a:cubicBezTo>
                  <a:cubicBezTo>
                    <a:pt x="16024" y="14716"/>
                    <a:pt x="17922" y="21125"/>
                    <a:pt x="18900" y="21363"/>
                  </a:cubicBezTo>
                  <a:cubicBezTo>
                    <a:pt x="19878" y="21600"/>
                    <a:pt x="20680" y="15429"/>
                    <a:pt x="21130" y="14242"/>
                  </a:cubicBezTo>
                  <a:cubicBezTo>
                    <a:pt x="21580" y="13055"/>
                    <a:pt x="21590" y="13648"/>
                    <a:pt x="21600" y="14242"/>
                  </a:cubicBezTo>
                </a:path>
              </a:pathLst>
            </a:custGeom>
            <a:noFill/>
            <a:ln w="1905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6" name="Shape 316"/>
            <p:cNvSpPr/>
            <p:nvPr/>
          </p:nvSpPr>
          <p:spPr>
            <a:xfrm>
              <a:off x="-1" y="260625"/>
              <a:ext cx="9064888" cy="1"/>
            </a:xfrm>
            <a:prstGeom prst="line">
              <a:avLst/>
            </a:prstGeom>
            <a:noFill/>
            <a:ln w="28575" cap="flat">
              <a:solidFill>
                <a:srgbClr val="1F5FA0"/>
              </a:solidFill>
              <a:prstDash val="solid"/>
              <a:round/>
            </a:ln>
            <a:effectLst/>
          </p:spPr>
          <p:txBody>
            <a:bodyPr wrap="square" lIns="45719" tIns="45719" rIns="45719" bIns="45719" numCol="1" anchor="t">
              <a:noAutofit/>
            </a:bodyPr>
            <a:lstStyle/>
            <a:p>
              <a:pPr>
                <a:defRPr>
                  <a:solidFill>
                    <a:srgbClr val="FFFFFF"/>
                  </a:solidFill>
                </a:defRPr>
              </a:pPr>
            </a:p>
          </p:txBody>
        </p:sp>
        <p:grpSp>
          <p:nvGrpSpPr>
            <p:cNvPr id="320" name="Group 320"/>
            <p:cNvGrpSpPr/>
            <p:nvPr/>
          </p:nvGrpSpPr>
          <p:grpSpPr>
            <a:xfrm>
              <a:off x="844151" y="366073"/>
              <a:ext cx="161167" cy="455741"/>
              <a:chOff x="0" y="0"/>
              <a:chExt cx="161165" cy="455740"/>
            </a:xfrm>
          </p:grpSpPr>
          <p:sp>
            <p:nvSpPr>
              <p:cNvPr id="317" name="Shape 317"/>
              <p:cNvSpPr/>
              <p:nvPr/>
            </p:nvSpPr>
            <p:spPr>
              <a:xfrm>
                <a:off x="0" y="-1"/>
                <a:ext cx="161166" cy="4557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55"/>
                    </a:moveTo>
                    <a:cubicBezTo>
                      <a:pt x="0" y="427"/>
                      <a:pt x="4835" y="0"/>
                      <a:pt x="10800" y="0"/>
                    </a:cubicBezTo>
                    <a:cubicBezTo>
                      <a:pt x="16765" y="0"/>
                      <a:pt x="21600" y="427"/>
                      <a:pt x="21600" y="955"/>
                    </a:cubicBezTo>
                    <a:lnTo>
                      <a:pt x="21600" y="20645"/>
                    </a:lnTo>
                    <a:cubicBezTo>
                      <a:pt x="21600" y="21173"/>
                      <a:pt x="16765" y="21600"/>
                      <a:pt x="10800" y="21600"/>
                    </a:cubicBezTo>
                    <a:cubicBezTo>
                      <a:pt x="4835" y="21600"/>
                      <a:pt x="0" y="21173"/>
                      <a:pt x="0" y="20645"/>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18" name="Shape 318"/>
              <p:cNvSpPr/>
              <p:nvPr/>
            </p:nvSpPr>
            <p:spPr>
              <a:xfrm>
                <a:off x="0" y="-1"/>
                <a:ext cx="161166" cy="40293"/>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19" name="Shape 319"/>
              <p:cNvSpPr/>
              <p:nvPr/>
            </p:nvSpPr>
            <p:spPr>
              <a:xfrm>
                <a:off x="0" y="-1"/>
                <a:ext cx="161166" cy="4557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55"/>
                    </a:moveTo>
                    <a:cubicBezTo>
                      <a:pt x="21600" y="1482"/>
                      <a:pt x="16765" y="1910"/>
                      <a:pt x="10800" y="1910"/>
                    </a:cubicBezTo>
                    <a:cubicBezTo>
                      <a:pt x="4835" y="1910"/>
                      <a:pt x="0" y="1482"/>
                      <a:pt x="0" y="955"/>
                    </a:cubicBezTo>
                    <a:cubicBezTo>
                      <a:pt x="0" y="427"/>
                      <a:pt x="4835" y="0"/>
                      <a:pt x="10800" y="0"/>
                    </a:cubicBezTo>
                    <a:cubicBezTo>
                      <a:pt x="16765" y="0"/>
                      <a:pt x="21600" y="427"/>
                      <a:pt x="21600" y="955"/>
                    </a:cubicBezTo>
                    <a:lnTo>
                      <a:pt x="21600" y="20645"/>
                    </a:lnTo>
                    <a:cubicBezTo>
                      <a:pt x="21600" y="21173"/>
                      <a:pt x="16765" y="21600"/>
                      <a:pt x="10800" y="21600"/>
                    </a:cubicBezTo>
                    <a:cubicBezTo>
                      <a:pt x="4835" y="21600"/>
                      <a:pt x="0" y="21173"/>
                      <a:pt x="0" y="20645"/>
                    </a:cubicBezTo>
                    <a:lnTo>
                      <a:pt x="0" y="955"/>
                    </a:lnTo>
                  </a:path>
                </a:pathLst>
              </a:custGeom>
              <a:noFill/>
              <a:ln w="9525"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nvGrpSpPr>
            <p:cNvPr id="324" name="Group 324"/>
            <p:cNvGrpSpPr/>
            <p:nvPr/>
          </p:nvGrpSpPr>
          <p:grpSpPr>
            <a:xfrm>
              <a:off x="908761" y="1688095"/>
              <a:ext cx="208619" cy="493330"/>
              <a:chOff x="0" y="0"/>
              <a:chExt cx="208618" cy="493329"/>
            </a:xfrm>
          </p:grpSpPr>
          <p:sp>
            <p:nvSpPr>
              <p:cNvPr id="321" name="Shape 321"/>
              <p:cNvSpPr/>
              <p:nvPr/>
            </p:nvSpPr>
            <p:spPr>
              <a:xfrm>
                <a:off x="-1" y="0"/>
                <a:ext cx="208620" cy="493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42"/>
                    </a:moveTo>
                    <a:cubicBezTo>
                      <a:pt x="0" y="511"/>
                      <a:pt x="4835" y="0"/>
                      <a:pt x="10800" y="0"/>
                    </a:cubicBezTo>
                    <a:cubicBezTo>
                      <a:pt x="16765" y="0"/>
                      <a:pt x="21600" y="511"/>
                      <a:pt x="21600" y="1142"/>
                    </a:cubicBezTo>
                    <a:lnTo>
                      <a:pt x="21600" y="20458"/>
                    </a:lnTo>
                    <a:cubicBezTo>
                      <a:pt x="21600" y="21089"/>
                      <a:pt x="16765" y="21600"/>
                      <a:pt x="10800" y="21600"/>
                    </a:cubicBezTo>
                    <a:cubicBezTo>
                      <a:pt x="4835" y="21600"/>
                      <a:pt x="0" y="21089"/>
                      <a:pt x="0" y="20458"/>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22" name="Shape 322"/>
              <p:cNvSpPr/>
              <p:nvPr/>
            </p:nvSpPr>
            <p:spPr>
              <a:xfrm>
                <a:off x="-1" y="-1"/>
                <a:ext cx="208620" cy="52155"/>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23" name="Shape 323"/>
              <p:cNvSpPr/>
              <p:nvPr/>
            </p:nvSpPr>
            <p:spPr>
              <a:xfrm>
                <a:off x="-1" y="0"/>
                <a:ext cx="208620" cy="493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42"/>
                    </a:moveTo>
                    <a:cubicBezTo>
                      <a:pt x="21600" y="1772"/>
                      <a:pt x="16765" y="2284"/>
                      <a:pt x="10800" y="2284"/>
                    </a:cubicBezTo>
                    <a:cubicBezTo>
                      <a:pt x="4835" y="2284"/>
                      <a:pt x="0" y="1772"/>
                      <a:pt x="0" y="1142"/>
                    </a:cubicBezTo>
                    <a:cubicBezTo>
                      <a:pt x="0" y="511"/>
                      <a:pt x="4835" y="0"/>
                      <a:pt x="10800" y="0"/>
                    </a:cubicBezTo>
                    <a:cubicBezTo>
                      <a:pt x="16765" y="0"/>
                      <a:pt x="21600" y="511"/>
                      <a:pt x="21600" y="1142"/>
                    </a:cubicBezTo>
                    <a:lnTo>
                      <a:pt x="21600" y="20458"/>
                    </a:lnTo>
                    <a:cubicBezTo>
                      <a:pt x="21600" y="21089"/>
                      <a:pt x="16765" y="21600"/>
                      <a:pt x="10800" y="21600"/>
                    </a:cubicBezTo>
                    <a:cubicBezTo>
                      <a:pt x="4835" y="21600"/>
                      <a:pt x="0" y="21089"/>
                      <a:pt x="0" y="20458"/>
                    </a:cubicBezTo>
                    <a:lnTo>
                      <a:pt x="0" y="1142"/>
                    </a:lnTo>
                  </a:path>
                </a:pathLst>
              </a:custGeom>
              <a:noFill/>
              <a:ln w="9525"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nvGrpSpPr>
            <p:cNvPr id="328" name="Group 328"/>
            <p:cNvGrpSpPr/>
            <p:nvPr/>
          </p:nvGrpSpPr>
          <p:grpSpPr>
            <a:xfrm>
              <a:off x="8380669" y="1284101"/>
              <a:ext cx="182391" cy="477719"/>
              <a:chOff x="0" y="0"/>
              <a:chExt cx="182390" cy="477718"/>
            </a:xfrm>
          </p:grpSpPr>
          <p:sp>
            <p:nvSpPr>
              <p:cNvPr id="325" name="Shape 325"/>
              <p:cNvSpPr/>
              <p:nvPr/>
            </p:nvSpPr>
            <p:spPr>
              <a:xfrm>
                <a:off x="-1" y="-1"/>
                <a:ext cx="182392" cy="477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31"/>
                    </a:moveTo>
                    <a:cubicBezTo>
                      <a:pt x="0" y="462"/>
                      <a:pt x="4835" y="0"/>
                      <a:pt x="10800" y="0"/>
                    </a:cubicBezTo>
                    <a:cubicBezTo>
                      <a:pt x="16765" y="0"/>
                      <a:pt x="21600" y="462"/>
                      <a:pt x="21600" y="1031"/>
                    </a:cubicBezTo>
                    <a:lnTo>
                      <a:pt x="21600" y="20569"/>
                    </a:lnTo>
                    <a:cubicBezTo>
                      <a:pt x="21600" y="21138"/>
                      <a:pt x="16765" y="21600"/>
                      <a:pt x="10800" y="21600"/>
                    </a:cubicBezTo>
                    <a:cubicBezTo>
                      <a:pt x="4835" y="21600"/>
                      <a:pt x="0" y="21138"/>
                      <a:pt x="0" y="20569"/>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26" name="Shape 326"/>
              <p:cNvSpPr/>
              <p:nvPr/>
            </p:nvSpPr>
            <p:spPr>
              <a:xfrm>
                <a:off x="-1" y="-1"/>
                <a:ext cx="182392" cy="45599"/>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27" name="Shape 327"/>
              <p:cNvSpPr/>
              <p:nvPr/>
            </p:nvSpPr>
            <p:spPr>
              <a:xfrm>
                <a:off x="-1" y="-1"/>
                <a:ext cx="182392" cy="477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31"/>
                    </a:moveTo>
                    <a:cubicBezTo>
                      <a:pt x="21600" y="1600"/>
                      <a:pt x="16765" y="2062"/>
                      <a:pt x="10800" y="2062"/>
                    </a:cubicBezTo>
                    <a:cubicBezTo>
                      <a:pt x="4835" y="2062"/>
                      <a:pt x="0" y="1600"/>
                      <a:pt x="0" y="1031"/>
                    </a:cubicBezTo>
                    <a:cubicBezTo>
                      <a:pt x="0" y="462"/>
                      <a:pt x="4835" y="0"/>
                      <a:pt x="10800" y="0"/>
                    </a:cubicBezTo>
                    <a:cubicBezTo>
                      <a:pt x="16765" y="0"/>
                      <a:pt x="21600" y="462"/>
                      <a:pt x="21600" y="1031"/>
                    </a:cubicBezTo>
                    <a:lnTo>
                      <a:pt x="21600" y="20569"/>
                    </a:lnTo>
                    <a:cubicBezTo>
                      <a:pt x="21600" y="21138"/>
                      <a:pt x="16765" y="21600"/>
                      <a:pt x="10800" y="21600"/>
                    </a:cubicBezTo>
                    <a:cubicBezTo>
                      <a:pt x="4835" y="21600"/>
                      <a:pt x="0" y="21138"/>
                      <a:pt x="0" y="20569"/>
                    </a:cubicBezTo>
                    <a:lnTo>
                      <a:pt x="0" y="1031"/>
                    </a:lnTo>
                  </a:path>
                </a:pathLst>
              </a:custGeom>
              <a:noFill/>
              <a:ln w="9525"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329" name="Shape 329"/>
            <p:cNvSpPr/>
            <p:nvPr/>
          </p:nvSpPr>
          <p:spPr>
            <a:xfrm>
              <a:off x="869000" y="922680"/>
              <a:ext cx="219854" cy="204584"/>
            </a:xfrm>
            <a:prstGeom prst="rect">
              <a:avLst/>
            </a:prstGeom>
            <a:noFill/>
            <a:ln w="1905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30" name="Shape 330"/>
            <p:cNvSpPr/>
            <p:nvPr/>
          </p:nvSpPr>
          <p:spPr>
            <a:xfrm>
              <a:off x="869000" y="943714"/>
              <a:ext cx="219855" cy="183551"/>
            </a:xfrm>
            <a:prstGeom prst="ellipse">
              <a:avLst/>
            </a:prstGeom>
            <a:solidFill>
              <a:srgbClr val="0E58C4"/>
            </a:solidFill>
            <a:ln w="19050" cap="flat">
              <a:solidFill>
                <a:srgbClr val="0E58C4"/>
              </a:solidFill>
              <a:prstDash val="solid"/>
              <a:round/>
            </a:ln>
            <a:effectLst/>
          </p:spPr>
          <p:txBody>
            <a:bodyPr wrap="square" lIns="45719" tIns="45719" rIns="45719" bIns="45719" numCol="1" anchor="ctr">
              <a:noAutofit/>
            </a:bodyPr>
            <a:lstStyle/>
            <a:p>
              <a:pPr algn="ctr">
                <a:defRPr>
                  <a:solidFill>
                    <a:srgbClr val="FFFFFF"/>
                  </a:solidFill>
                </a:defRPr>
              </a:pPr>
            </a:p>
          </p:txBody>
        </p:sp>
        <p:pic>
          <p:nvPicPr>
            <p:cNvPr id="331" name="image27.png" descr="Sperm_Whale.gif"/>
            <p:cNvPicPr>
              <a:picLocks noChangeAspect="1"/>
            </p:cNvPicPr>
            <p:nvPr/>
          </p:nvPicPr>
          <p:blipFill>
            <a:blip r:embed="rId3">
              <a:extLst/>
            </a:blip>
            <a:stretch>
              <a:fillRect/>
            </a:stretch>
          </p:blipFill>
          <p:spPr>
            <a:xfrm>
              <a:off x="1315223" y="1057949"/>
              <a:ext cx="682714" cy="369635"/>
            </a:xfrm>
            <a:prstGeom prst="rect">
              <a:avLst/>
            </a:prstGeom>
            <a:ln w="12700" cap="flat">
              <a:noFill/>
              <a:miter lim="400000"/>
            </a:ln>
            <a:effectLst/>
          </p:spPr>
        </p:pic>
        <p:pic>
          <p:nvPicPr>
            <p:cNvPr id="332" name="image28.png" descr="Sperm_Whale.gif"/>
            <p:cNvPicPr>
              <a:picLocks noChangeAspect="1"/>
            </p:cNvPicPr>
            <p:nvPr/>
          </p:nvPicPr>
          <p:blipFill>
            <a:blip r:embed="rId4">
              <a:extLst/>
            </a:blip>
            <a:stretch>
              <a:fillRect/>
            </a:stretch>
          </p:blipFill>
          <p:spPr>
            <a:xfrm>
              <a:off x="2786061" y="1024972"/>
              <a:ext cx="478615" cy="259131"/>
            </a:xfrm>
            <a:prstGeom prst="rect">
              <a:avLst/>
            </a:prstGeom>
            <a:ln w="12700" cap="flat">
              <a:noFill/>
              <a:miter lim="400000"/>
            </a:ln>
            <a:effectLst/>
          </p:spPr>
        </p:pic>
      </p:grpSp>
      <p:sp>
        <p:nvSpPr>
          <p:cNvPr id="334" name="Shape 334"/>
          <p:cNvSpPr/>
          <p:nvPr/>
        </p:nvSpPr>
        <p:spPr>
          <a:xfrm>
            <a:off x="291610" y="209550"/>
            <a:ext cx="3530226"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solidFill>
                  <a:srgbClr val="FFFFFF"/>
                </a:solidFill>
              </a:defRPr>
            </a:lvl1pPr>
          </a:lstStyle>
          <a:p>
            <a:pPr/>
            <a:r>
              <a:t>Decoy Deployment:</a:t>
            </a:r>
          </a:p>
        </p:txBody>
      </p:sp>
      <p:sp>
        <p:nvSpPr>
          <p:cNvPr id="335" name="Shape 335"/>
          <p:cNvSpPr/>
          <p:nvPr/>
        </p:nvSpPr>
        <p:spPr>
          <a:xfrm flipV="1">
            <a:off x="209550" y="800099"/>
            <a:ext cx="8648701" cy="28577"/>
          </a:xfrm>
          <a:prstGeom prst="line">
            <a:avLst/>
          </a:prstGeom>
          <a:ln w="28575">
            <a:solidFill>
              <a:srgbClr val="000000"/>
            </a:solidFill>
            <a:prstDash val="dash"/>
          </a:ln>
        </p:spPr>
        <p:txBody>
          <a:bodyPr lIns="45719" rIns="45719"/>
          <a:lstStyle/>
          <a:p>
            <a:pPr>
              <a:defRPr>
                <a:solidFill>
                  <a:srgbClr val="FFFFFF"/>
                </a:solidFill>
              </a:defRPr>
            </a:pPr>
          </a:p>
        </p:txBody>
      </p:sp>
      <p:grpSp>
        <p:nvGrpSpPr>
          <p:cNvPr id="338" name="Group 338"/>
          <p:cNvGrpSpPr/>
          <p:nvPr/>
        </p:nvGrpSpPr>
        <p:grpSpPr>
          <a:xfrm>
            <a:off x="1260614" y="3931041"/>
            <a:ext cx="2447101" cy="1844041"/>
            <a:chOff x="0" y="0"/>
            <a:chExt cx="2447100" cy="1844039"/>
          </a:xfrm>
        </p:grpSpPr>
        <p:sp>
          <p:nvSpPr>
            <p:cNvPr id="336" name="Shape 336"/>
            <p:cNvSpPr/>
            <p:nvPr/>
          </p:nvSpPr>
          <p:spPr>
            <a:xfrm>
              <a:off x="322931" y="0"/>
              <a:ext cx="2124170" cy="1844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a:solidFill>
                    <a:srgbClr val="FFFFFF"/>
                  </a:solidFill>
                </a:defRPr>
              </a:pPr>
              <a:r>
                <a:t>Acoustic recorder (200-300m depth):</a:t>
              </a:r>
            </a:p>
            <a:p>
              <a:pPr>
                <a:defRPr>
                  <a:solidFill>
                    <a:srgbClr val="FFFFFF"/>
                  </a:solidFill>
                </a:defRPr>
              </a:pPr>
              <a:r>
                <a:t>Confirm decoy operation &amp; whale presence in vicinity of Decoy</a:t>
              </a:r>
            </a:p>
          </p:txBody>
        </p:sp>
        <p:sp>
          <p:nvSpPr>
            <p:cNvPr id="337" name="Shape 337"/>
            <p:cNvSpPr/>
            <p:nvPr/>
          </p:nvSpPr>
          <p:spPr>
            <a:xfrm flipH="1" flipV="1">
              <a:off x="0" y="-1"/>
              <a:ext cx="354993" cy="280911"/>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grpSp>
      <p:grpSp>
        <p:nvGrpSpPr>
          <p:cNvPr id="341" name="Group 341"/>
          <p:cNvGrpSpPr/>
          <p:nvPr/>
        </p:nvGrpSpPr>
        <p:grpSpPr>
          <a:xfrm>
            <a:off x="6518005" y="3535441"/>
            <a:ext cx="2015228" cy="1583968"/>
            <a:chOff x="0" y="0"/>
            <a:chExt cx="2015226" cy="1583966"/>
          </a:xfrm>
        </p:grpSpPr>
        <p:sp>
          <p:nvSpPr>
            <p:cNvPr id="339" name="Shape 339"/>
            <p:cNvSpPr/>
            <p:nvPr/>
          </p:nvSpPr>
          <p:spPr>
            <a:xfrm>
              <a:off x="0" y="32026"/>
              <a:ext cx="2015227" cy="155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a:solidFill>
                    <a:srgbClr val="FFFFFF"/>
                  </a:solidFill>
                </a:defRPr>
              </a:pPr>
              <a:r>
                <a:t>Acoustic recorder (200-300m depth): </a:t>
              </a:r>
            </a:p>
            <a:p>
              <a:pPr>
                <a:defRPr>
                  <a:solidFill>
                    <a:srgbClr val="FFFFFF"/>
                  </a:solidFill>
                </a:defRPr>
              </a:pPr>
              <a:r>
                <a:t>Confirm whale presence at fishing haul. </a:t>
              </a:r>
            </a:p>
          </p:txBody>
        </p:sp>
        <p:sp>
          <p:nvSpPr>
            <p:cNvPr id="340" name="Shape 340"/>
            <p:cNvSpPr/>
            <p:nvPr/>
          </p:nvSpPr>
          <p:spPr>
            <a:xfrm flipV="1">
              <a:off x="1558790" y="0"/>
              <a:ext cx="287187" cy="131559"/>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341"/>
                                        </p:tgtEl>
                                        <p:attrNameLst>
                                          <p:attrName>style.visibility</p:attrName>
                                        </p:attrNameLst>
                                      </p:cBhvr>
                                      <p:to>
                                        <p:strVal val="visible"/>
                                      </p:to>
                                    </p:set>
                                    <p:anim calcmode="lin" valueType="num">
                                      <p:cBhvr>
                                        <p:cTn id="7" dur="500" fill="hold"/>
                                        <p:tgtEl>
                                          <p:spTgt spid="341"/>
                                        </p:tgtEl>
                                        <p:attrNameLst>
                                          <p:attrName>ppt_x</p:attrName>
                                        </p:attrNameLst>
                                      </p:cBhvr>
                                      <p:tavLst>
                                        <p:tav tm="0">
                                          <p:val>
                                            <p:strVal val="1+#ppt_w/2"/>
                                          </p:val>
                                        </p:tav>
                                        <p:tav tm="100000">
                                          <p:val>
                                            <p:strVal val="#ppt_x"/>
                                          </p:val>
                                        </p:tav>
                                      </p:tavLst>
                                    </p:anim>
                                    <p:anim calcmode="lin" valueType="num">
                                      <p:cBhvr>
                                        <p:cTn id="8" dur="500" fill="hold"/>
                                        <p:tgtEl>
                                          <p:spTgt spid="3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38"/>
                                        </p:tgtEl>
                                        <p:attrNameLst>
                                          <p:attrName>style.visibility</p:attrName>
                                        </p:attrNameLst>
                                      </p:cBhvr>
                                      <p:to>
                                        <p:strVal val="visible"/>
                                      </p:to>
                                    </p:set>
                                    <p:anim calcmode="lin" valueType="num">
                                      <p:cBhvr>
                                        <p:cTn id="13" dur="500" fill="hold"/>
                                        <p:tgtEl>
                                          <p:spTgt spid="338"/>
                                        </p:tgtEl>
                                        <p:attrNameLst>
                                          <p:attrName>ppt_x</p:attrName>
                                        </p:attrNameLst>
                                      </p:cBhvr>
                                      <p:tavLst>
                                        <p:tav tm="0">
                                          <p:val>
                                            <p:strVal val="0-#ppt_w/2"/>
                                          </p:val>
                                        </p:tav>
                                        <p:tav tm="100000">
                                          <p:val>
                                            <p:strVal val="#ppt_x"/>
                                          </p:val>
                                        </p:tav>
                                      </p:tavLst>
                                    </p:anim>
                                    <p:anim calcmode="lin" valueType="num">
                                      <p:cBhvr>
                                        <p:cTn id="14" dur="500" fill="hold"/>
                                        <p:tgtEl>
                                          <p:spTgt spid="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8" grpId="2"/>
      <p:bldP build="whole" bldLvl="1" animBg="1" rev="0" advAuto="0" spid="341"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5" name="image29.png" descr="C:\Users\ALFA\Downloads\Screen Shot 2016-03-12 at 5.17.50 PM.png"/>
          <p:cNvPicPr>
            <a:picLocks noChangeAspect="1"/>
          </p:cNvPicPr>
          <p:nvPr/>
        </p:nvPicPr>
        <p:blipFill>
          <a:blip r:embed="rId2">
            <a:extLst/>
          </a:blip>
          <a:stretch>
            <a:fillRect/>
          </a:stretch>
        </p:blipFill>
        <p:spPr>
          <a:xfrm>
            <a:off x="11722" y="2369"/>
            <a:ext cx="9226063" cy="6867451"/>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7" name="image20.jpg" descr="Q:\Data3\SPERM WHALES\Cool_SpermWhale_Photos\SW_Near_Buoys\UASE-JMS-20100815-1-055_Dorsal_Buoy_Fog.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348" name="Shape 348"/>
          <p:cNvSpPr/>
          <p:nvPr/>
        </p:nvSpPr>
        <p:spPr>
          <a:xfrm>
            <a:off x="609600" y="457200"/>
            <a:ext cx="7315200" cy="3469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Next projects</a:t>
            </a:r>
          </a:p>
          <a:p>
            <a:pPr>
              <a:defRPr sz="2400"/>
            </a:pPr>
          </a:p>
          <a:p>
            <a:pPr marL="285750" indent="-285750">
              <a:lnSpc>
                <a:spcPct val="150000"/>
              </a:lnSpc>
              <a:buSzPct val="100000"/>
              <a:buFont typeface="Arial"/>
              <a:buChar char="•"/>
              <a:defRPr sz="2400"/>
            </a:pPr>
            <a:r>
              <a:t>Bubblers</a:t>
            </a:r>
            <a:endParaRPr>
              <a:solidFill>
                <a:srgbClr val="FFFFFF"/>
              </a:solidFill>
            </a:endParaRPr>
          </a:p>
          <a:p>
            <a:pPr marL="285750" indent="-285750">
              <a:lnSpc>
                <a:spcPct val="150000"/>
              </a:lnSpc>
              <a:buSzPct val="100000"/>
              <a:buFont typeface="Arial"/>
              <a:buChar char="•"/>
              <a:defRPr sz="2400"/>
            </a:pPr>
            <a:r>
              <a:t>Decoys</a:t>
            </a:r>
            <a:endParaRPr>
              <a:solidFill>
                <a:srgbClr val="FFFFFF"/>
              </a:solidFill>
            </a:endParaRPr>
          </a:p>
          <a:p>
            <a:pPr marL="285750" indent="-285750">
              <a:lnSpc>
                <a:spcPct val="150000"/>
              </a:lnSpc>
              <a:buSzPct val="100000"/>
              <a:buFont typeface="Arial"/>
              <a:buChar char="•"/>
              <a:defRPr sz="2400"/>
            </a:pPr>
            <a:r>
              <a:t>Towed Array</a:t>
            </a:r>
            <a:endParaRPr>
              <a:solidFill>
                <a:srgbClr val="FFFFFF"/>
              </a:solidFill>
            </a:endParaRPr>
          </a:p>
          <a:p>
            <a:pPr marL="285750" indent="-285750">
              <a:lnSpc>
                <a:spcPct val="150000"/>
              </a:lnSpc>
              <a:buSzPct val="100000"/>
              <a:buFont typeface="Arial"/>
              <a:buChar char="•"/>
              <a:defRPr sz="2400"/>
            </a:pPr>
            <a:r>
              <a:t>Pods </a:t>
            </a:r>
          </a:p>
          <a:p>
            <a:pPr marL="285750" indent="-285750">
              <a:lnSpc>
                <a:spcPct val="150000"/>
              </a:lnSpc>
              <a:buSzPct val="100000"/>
              <a:buFont typeface="Arial"/>
              <a:buChar char="•"/>
              <a:defRPr sz="2400"/>
            </a:pPr>
            <a:r>
              <a:t>Jammers</a:t>
            </a:r>
          </a:p>
        </p:txBody>
      </p:sp>
      <p:pic>
        <p:nvPicPr>
          <p:cNvPr id="349" name="image21.jpg"/>
          <p:cNvPicPr>
            <a:picLocks noChangeAspect="1"/>
          </p:cNvPicPr>
          <p:nvPr/>
        </p:nvPicPr>
        <p:blipFill>
          <a:blip r:embed="rId4">
            <a:extLst/>
          </a:blip>
          <a:srcRect l="16569" t="0" r="0" b="12450"/>
          <a:stretch>
            <a:fillRect/>
          </a:stretch>
        </p:blipFill>
        <p:spPr>
          <a:xfrm>
            <a:off x="7162800" y="3962400"/>
            <a:ext cx="1759529" cy="2758178"/>
          </a:xfrm>
          <a:prstGeom prst="rect">
            <a:avLst/>
          </a:prstGeom>
          <a:ln>
            <a:solidFill>
              <a:srgbClr val="000000"/>
            </a:solidFill>
          </a:ln>
        </p:spPr>
      </p:pic>
      <p:sp>
        <p:nvSpPr>
          <p:cNvPr id="350" name="Shape 350"/>
          <p:cNvSpPr/>
          <p:nvPr/>
        </p:nvSpPr>
        <p:spPr>
          <a:xfrm>
            <a:off x="562707" y="2367362"/>
            <a:ext cx="2309447" cy="655230"/>
          </a:xfrm>
          <a:prstGeom prst="roundRect">
            <a:avLst>
              <a:gd name="adj" fmla="val 16667"/>
            </a:avLst>
          </a:prstGeom>
          <a:ln w="19050">
            <a:solidFill>
              <a:srgbClr val="00B05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4" name="image30.jpeg" descr="C:\Users\ALFA\Downloads\TowedArraySlide_Jeff 2.001.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8" name="image31.png" descr="C:\Users\ALFA\Desktop\ALYSSA\pamguard2.PNG"/>
          <p:cNvPicPr>
            <a:picLocks noChangeAspect="1"/>
          </p:cNvPicPr>
          <p:nvPr/>
        </p:nvPicPr>
        <p:blipFill>
          <a:blip r:embed="rId3">
            <a:extLst/>
          </a:blip>
          <a:srcRect l="2254" t="1928" r="2256" b="0"/>
          <a:stretch>
            <a:fillRect/>
          </a:stretch>
        </p:blipFill>
        <p:spPr>
          <a:xfrm>
            <a:off x="2731476" y="1441939"/>
            <a:ext cx="3974123" cy="4771291"/>
          </a:xfrm>
          <a:prstGeom prst="rect">
            <a:avLst/>
          </a:prstGeom>
          <a:ln w="12700">
            <a:miter lim="400000"/>
          </a:ln>
        </p:spPr>
      </p:pic>
      <p:sp>
        <p:nvSpPr>
          <p:cNvPr id="359" name="Shape 359"/>
          <p:cNvSpPr/>
          <p:nvPr/>
        </p:nvSpPr>
        <p:spPr>
          <a:xfrm>
            <a:off x="297445" y="182339"/>
            <a:ext cx="5948130"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defRPr>
            </a:lvl1pPr>
          </a:lstStyle>
          <a:p>
            <a:pPr/>
            <a:r>
              <a:t>Towed Array</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3" name="image20.jpg" descr="Q:\Data3\SPERM WHALES\Cool_SpermWhale_Photos\SW_Near_Buoys\UASE-JMS-20100815-1-055_Dorsal_Buoy_Fog.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364" name="Shape 364"/>
          <p:cNvSpPr/>
          <p:nvPr/>
        </p:nvSpPr>
        <p:spPr>
          <a:xfrm>
            <a:off x="609600" y="457200"/>
            <a:ext cx="7315200" cy="40220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Next projects</a:t>
            </a:r>
          </a:p>
          <a:p>
            <a:pPr>
              <a:defRPr sz="2400"/>
            </a:pPr>
          </a:p>
          <a:p>
            <a:pPr marL="285750" indent="-285750">
              <a:lnSpc>
                <a:spcPct val="150000"/>
              </a:lnSpc>
              <a:buSzPct val="100000"/>
              <a:buFont typeface="Arial"/>
              <a:buChar char="•"/>
              <a:defRPr sz="2400"/>
            </a:pPr>
            <a:r>
              <a:t>Bubblers</a:t>
            </a:r>
            <a:endParaRPr>
              <a:solidFill>
                <a:srgbClr val="FFFFFF"/>
              </a:solidFill>
            </a:endParaRPr>
          </a:p>
          <a:p>
            <a:pPr marL="285750" indent="-285750">
              <a:lnSpc>
                <a:spcPct val="150000"/>
              </a:lnSpc>
              <a:buSzPct val="100000"/>
              <a:buFont typeface="Arial"/>
              <a:buChar char="•"/>
              <a:defRPr sz="2400"/>
            </a:pPr>
            <a:r>
              <a:t>Decoys</a:t>
            </a:r>
            <a:endParaRPr>
              <a:solidFill>
                <a:srgbClr val="FFFFFF"/>
              </a:solidFill>
            </a:endParaRPr>
          </a:p>
          <a:p>
            <a:pPr marL="240631" indent="-240631">
              <a:lnSpc>
                <a:spcPct val="150000"/>
              </a:lnSpc>
              <a:buSzPct val="100000"/>
              <a:buChar char="•"/>
              <a:defRPr sz="2400"/>
            </a:pPr>
            <a:r>
              <a:t>Towed Array</a:t>
            </a:r>
            <a:endParaRPr>
              <a:solidFill>
                <a:srgbClr val="FFFFFF"/>
              </a:solidFill>
            </a:endParaRPr>
          </a:p>
          <a:p>
            <a:pPr marL="240631" indent="-240631">
              <a:lnSpc>
                <a:spcPct val="150000"/>
              </a:lnSpc>
              <a:buSzPct val="100000"/>
              <a:buChar char="•"/>
              <a:defRPr sz="2400"/>
            </a:pPr>
            <a:r>
              <a:t>Pods </a:t>
            </a:r>
          </a:p>
          <a:p>
            <a:pPr marL="240631" indent="-240631">
              <a:lnSpc>
                <a:spcPct val="150000"/>
              </a:lnSpc>
              <a:buSzPct val="100000"/>
              <a:buChar char="•"/>
              <a:defRPr sz="2400"/>
            </a:pPr>
            <a:r>
              <a:t>Jammers</a:t>
            </a:r>
          </a:p>
        </p:txBody>
      </p:sp>
      <p:pic>
        <p:nvPicPr>
          <p:cNvPr id="365" name="image21.jpg"/>
          <p:cNvPicPr>
            <a:picLocks noChangeAspect="1"/>
          </p:cNvPicPr>
          <p:nvPr/>
        </p:nvPicPr>
        <p:blipFill>
          <a:blip r:embed="rId4">
            <a:extLst/>
          </a:blip>
          <a:srcRect l="16569" t="0" r="0" b="12450"/>
          <a:stretch>
            <a:fillRect/>
          </a:stretch>
        </p:blipFill>
        <p:spPr>
          <a:xfrm>
            <a:off x="7162800" y="3962400"/>
            <a:ext cx="1759529" cy="2758178"/>
          </a:xfrm>
          <a:prstGeom prst="rect">
            <a:avLst/>
          </a:prstGeom>
          <a:ln>
            <a:solidFill>
              <a:srgbClr val="000000"/>
            </a:solidFill>
          </a:ln>
        </p:spPr>
      </p:pic>
      <p:sp>
        <p:nvSpPr>
          <p:cNvPr id="366" name="Shape 366"/>
          <p:cNvSpPr/>
          <p:nvPr/>
        </p:nvSpPr>
        <p:spPr>
          <a:xfrm>
            <a:off x="562709" y="2930065"/>
            <a:ext cx="1395045" cy="655230"/>
          </a:xfrm>
          <a:prstGeom prst="roundRect">
            <a:avLst>
              <a:gd name="adj" fmla="val 16667"/>
            </a:avLst>
          </a:prstGeom>
          <a:ln w="19050">
            <a:solidFill>
              <a:srgbClr val="00B05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ph type="body" sz="half" idx="1"/>
          </p:nvPr>
        </p:nvSpPr>
        <p:spPr>
          <a:xfrm>
            <a:off x="2133600" y="685800"/>
            <a:ext cx="6096000" cy="3657600"/>
          </a:xfrm>
          <a:prstGeom prst="rect">
            <a:avLst/>
          </a:prstGeom>
        </p:spPr>
        <p:txBody>
          <a:bodyPr/>
          <a:lstStyle/>
          <a:p>
            <a:pPr/>
          </a:p>
        </p:txBody>
      </p:sp>
      <p:sp>
        <p:nvSpPr>
          <p:cNvPr id="371" name="Shape 371"/>
          <p:cNvSpPr/>
          <p:nvPr>
            <p:ph type="title"/>
          </p:nvPr>
        </p:nvSpPr>
        <p:spPr>
          <a:prstGeom prst="rect">
            <a:avLst/>
          </a:prstGeom>
        </p:spPr>
        <p:txBody>
          <a:bodyPr/>
          <a:lstStyle/>
          <a:p>
            <a:pPr/>
          </a:p>
        </p:txBody>
      </p:sp>
      <p:pic>
        <p:nvPicPr>
          <p:cNvPr id="372" name="image32.png" descr="C:\Users\ALFA\Downloads\Screen Shot 2016-03-12 at 5.17.05 PM.png"/>
          <p:cNvPicPr>
            <a:picLocks noChangeAspect="1"/>
          </p:cNvPicPr>
          <p:nvPr/>
        </p:nvPicPr>
        <p:blipFill>
          <a:blip r:embed="rId2">
            <a:extLst/>
          </a:blip>
          <a:stretch>
            <a:fillRect/>
          </a:stretch>
        </p:blipFill>
        <p:spPr>
          <a:xfrm>
            <a:off x="421531" y="11734"/>
            <a:ext cx="9144001" cy="6834532"/>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nvSpPr>
        <p:spPr>
          <a:xfrm>
            <a:off x="491905" y="127306"/>
            <a:ext cx="7687734"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defRPr>
            </a:lvl1pPr>
          </a:lstStyle>
          <a:p>
            <a:pPr/>
            <a:r>
              <a:t>Camera Evolution: GoPros</a:t>
            </a:r>
          </a:p>
        </p:txBody>
      </p:sp>
      <p:pic>
        <p:nvPicPr>
          <p:cNvPr id="375" name="image36.jpg" descr="photo5.jpg"/>
          <p:cNvPicPr>
            <a:picLocks noChangeAspect="1"/>
          </p:cNvPicPr>
          <p:nvPr/>
        </p:nvPicPr>
        <p:blipFill>
          <a:blip r:embed="rId3">
            <a:extLst/>
          </a:blip>
          <a:srcRect l="29881" t="9412" r="0" b="0"/>
          <a:stretch>
            <a:fillRect/>
          </a:stretch>
        </p:blipFill>
        <p:spPr>
          <a:xfrm rot="16200000">
            <a:off x="-63176" y="1118197"/>
            <a:ext cx="4069802" cy="3943452"/>
          </a:xfrm>
          <a:prstGeom prst="rect">
            <a:avLst/>
          </a:prstGeom>
          <a:ln w="12700">
            <a:miter lim="400000"/>
          </a:ln>
        </p:spPr>
      </p:pic>
      <p:sp>
        <p:nvSpPr>
          <p:cNvPr id="376" name="Shape 376"/>
          <p:cNvSpPr/>
          <p:nvPr/>
        </p:nvSpPr>
        <p:spPr>
          <a:xfrm>
            <a:off x="4285662" y="1398667"/>
            <a:ext cx="4795124" cy="268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2800">
                <a:solidFill>
                  <a:srgbClr val="FFFFFF"/>
                </a:solidFill>
              </a:defRPr>
            </a:pPr>
            <a:r>
              <a:t>Small</a:t>
            </a:r>
          </a:p>
          <a:p>
            <a:pPr marL="285750" indent="-285750">
              <a:buSzPct val="100000"/>
              <a:buFont typeface="Arial"/>
              <a:buChar char="•"/>
              <a:defRPr sz="2800">
                <a:solidFill>
                  <a:srgbClr val="FFFFFF"/>
                </a:solidFill>
              </a:defRPr>
            </a:pPr>
            <a:r>
              <a:t>Compact</a:t>
            </a:r>
          </a:p>
          <a:p>
            <a:pPr marL="285750" indent="-285750">
              <a:buSzPct val="100000"/>
              <a:buFont typeface="Arial"/>
              <a:buChar char="•"/>
              <a:defRPr sz="2800">
                <a:solidFill>
                  <a:srgbClr val="FFFFFF"/>
                </a:solidFill>
              </a:defRPr>
            </a:pPr>
            <a:r>
              <a:t>Deep-water housing</a:t>
            </a:r>
          </a:p>
          <a:p>
            <a:pPr marL="285750" indent="-285750">
              <a:buSzPct val="100000"/>
              <a:buFont typeface="Arial"/>
              <a:buChar char="•"/>
              <a:defRPr sz="2800">
                <a:solidFill>
                  <a:srgbClr val="FFFFFF"/>
                </a:solidFill>
              </a:defRPr>
            </a:pPr>
            <a:r>
              <a:t>External light</a:t>
            </a:r>
          </a:p>
          <a:p>
            <a:pPr marL="285750" indent="-285750">
              <a:buSzPct val="100000"/>
              <a:buFont typeface="Arial"/>
              <a:buChar char="•"/>
              <a:defRPr sz="2800">
                <a:solidFill>
                  <a:srgbClr val="FFFFFF"/>
                </a:solidFill>
              </a:defRPr>
            </a:pPr>
            <a:r>
              <a:t>Longline snaps attachment</a:t>
            </a:r>
          </a:p>
          <a:p>
            <a:pPr marL="285750" indent="-285750">
              <a:buSzPct val="100000"/>
              <a:buFont typeface="Arial"/>
              <a:buChar char="•"/>
              <a:defRPr sz="2800">
                <a:solidFill>
                  <a:srgbClr val="FFFFFF"/>
                </a:solidFill>
              </a:defRPr>
            </a:pPr>
            <a:r>
              <a:t>Time delay technology</a:t>
            </a:r>
          </a:p>
        </p:txBody>
      </p:sp>
      <p:pic>
        <p:nvPicPr>
          <p:cNvPr id="377" name="image37.jpg" descr="photo-2.JPG"/>
          <p:cNvPicPr>
            <a:picLocks noChangeAspect="1"/>
          </p:cNvPicPr>
          <p:nvPr/>
        </p:nvPicPr>
        <p:blipFill>
          <a:blip r:embed="rId4">
            <a:extLst/>
          </a:blip>
          <a:srcRect l="55578" t="31382" r="0" b="29404"/>
          <a:stretch>
            <a:fillRect/>
          </a:stretch>
        </p:blipFill>
        <p:spPr>
          <a:xfrm rot="10800000">
            <a:off x="4335772" y="4228350"/>
            <a:ext cx="3553168" cy="2352361"/>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image5.png"/>
          <p:cNvPicPr>
            <a:picLocks noChangeAspect="1"/>
          </p:cNvPicPr>
          <p:nvPr/>
        </p:nvPicPr>
        <p:blipFill>
          <a:blip r:embed="rId3">
            <a:extLst/>
          </a:blip>
          <a:stretch>
            <a:fillRect/>
          </a:stretch>
        </p:blipFill>
        <p:spPr>
          <a:xfrm>
            <a:off x="4411162" y="3792146"/>
            <a:ext cx="999092" cy="996877"/>
          </a:xfrm>
          <a:prstGeom prst="rect">
            <a:avLst/>
          </a:prstGeom>
          <a:ln w="12700">
            <a:miter lim="400000"/>
          </a:ln>
        </p:spPr>
      </p:pic>
      <p:pic>
        <p:nvPicPr>
          <p:cNvPr id="139" name="image6.jpg" descr="ALFA.jpg"/>
          <p:cNvPicPr>
            <a:picLocks noChangeAspect="1"/>
          </p:cNvPicPr>
          <p:nvPr/>
        </p:nvPicPr>
        <p:blipFill>
          <a:blip r:embed="rId4">
            <a:extLst/>
          </a:blip>
          <a:stretch>
            <a:fillRect/>
          </a:stretch>
        </p:blipFill>
        <p:spPr>
          <a:xfrm>
            <a:off x="2766049" y="5575610"/>
            <a:ext cx="2644205" cy="523874"/>
          </a:xfrm>
          <a:prstGeom prst="rect">
            <a:avLst/>
          </a:prstGeom>
          <a:ln w="12700">
            <a:miter lim="400000"/>
          </a:ln>
        </p:spPr>
      </p:pic>
      <p:pic>
        <p:nvPicPr>
          <p:cNvPr id="140" name="image7.png"/>
          <p:cNvPicPr>
            <a:picLocks noChangeAspect="1"/>
          </p:cNvPicPr>
          <p:nvPr/>
        </p:nvPicPr>
        <p:blipFill>
          <a:blip r:embed="rId5">
            <a:extLst/>
          </a:blip>
          <a:srcRect l="0" t="0" r="86713" b="0"/>
          <a:stretch>
            <a:fillRect/>
          </a:stretch>
        </p:blipFill>
        <p:spPr>
          <a:xfrm>
            <a:off x="3124281" y="3792144"/>
            <a:ext cx="1069337" cy="996877"/>
          </a:xfrm>
          <a:prstGeom prst="rect">
            <a:avLst/>
          </a:prstGeom>
          <a:ln w="12700">
            <a:miter lim="400000"/>
          </a:ln>
        </p:spPr>
      </p:pic>
      <p:sp>
        <p:nvSpPr>
          <p:cNvPr id="141" name="Shape 141"/>
          <p:cNvSpPr/>
          <p:nvPr/>
        </p:nvSpPr>
        <p:spPr>
          <a:xfrm>
            <a:off x="1455412" y="478962"/>
            <a:ext cx="6160701" cy="1183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3600">
                <a:solidFill>
                  <a:srgbClr val="FFFFFF"/>
                </a:solidFill>
              </a:defRPr>
            </a:pPr>
            <a:r>
              <a:t>SEASWAP </a:t>
            </a:r>
          </a:p>
          <a:p>
            <a:pPr algn="ctr">
              <a:defRPr sz="3600">
                <a:solidFill>
                  <a:srgbClr val="FFFFFF"/>
                </a:solidFill>
              </a:defRPr>
            </a:pPr>
            <a:r>
              <a:t>Many Partners and Collaborators</a:t>
            </a:r>
          </a:p>
        </p:txBody>
      </p:sp>
      <p:sp>
        <p:nvSpPr>
          <p:cNvPr id="142" name="Shape 142"/>
          <p:cNvSpPr/>
          <p:nvPr/>
        </p:nvSpPr>
        <p:spPr>
          <a:xfrm>
            <a:off x="236816" y="2323580"/>
            <a:ext cx="1921431" cy="416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200">
                <a:solidFill>
                  <a:srgbClr val="FFFFFF"/>
                </a:solidFill>
              </a:defRPr>
            </a:pPr>
            <a:r>
              <a:t>Scientists</a:t>
            </a:r>
          </a:p>
          <a:p>
            <a:pPr>
              <a:defRPr>
                <a:solidFill>
                  <a:srgbClr val="FFFFFF"/>
                </a:solidFill>
              </a:defRPr>
            </a:pPr>
          </a:p>
          <a:p>
            <a:pPr>
              <a:defRPr>
                <a:solidFill>
                  <a:srgbClr val="FFFFFF"/>
                </a:solidFill>
              </a:defRPr>
            </a:pPr>
          </a:p>
          <a:p>
            <a:pPr>
              <a:defRPr>
                <a:solidFill>
                  <a:srgbClr val="FFFFFF"/>
                </a:solidFill>
              </a:defRPr>
            </a:pPr>
          </a:p>
          <a:p>
            <a:pPr>
              <a:defRPr>
                <a:solidFill>
                  <a:srgbClr val="FFFFFF"/>
                </a:solidFill>
              </a:defRPr>
            </a:pPr>
          </a:p>
          <a:p>
            <a:pPr>
              <a:defRPr sz="3200">
                <a:solidFill>
                  <a:srgbClr val="FFFFFF"/>
                </a:solidFill>
              </a:defRPr>
            </a:pPr>
            <a:r>
              <a:t>Managers</a:t>
            </a:r>
          </a:p>
          <a:p>
            <a:pPr>
              <a:defRPr>
                <a:solidFill>
                  <a:srgbClr val="FFFFFF"/>
                </a:solidFill>
              </a:defRPr>
            </a:pPr>
          </a:p>
          <a:p>
            <a:pPr>
              <a:defRPr>
                <a:solidFill>
                  <a:srgbClr val="FFFFFF"/>
                </a:solidFill>
              </a:defRPr>
            </a:pPr>
          </a:p>
          <a:p>
            <a:pPr>
              <a:defRPr>
                <a:solidFill>
                  <a:srgbClr val="FFFFFF"/>
                </a:solidFill>
              </a:defRPr>
            </a:pPr>
          </a:p>
          <a:p>
            <a:pPr>
              <a:defRPr>
                <a:solidFill>
                  <a:srgbClr val="FFFFFF"/>
                </a:solidFill>
              </a:defRPr>
            </a:pPr>
          </a:p>
          <a:p>
            <a:pPr>
              <a:defRPr sz="3200">
                <a:solidFill>
                  <a:srgbClr val="FFFFFF"/>
                </a:solidFill>
              </a:defRPr>
            </a:pPr>
            <a:r>
              <a:t>Fishermen</a:t>
            </a:r>
          </a:p>
        </p:txBody>
      </p:sp>
      <p:pic>
        <p:nvPicPr>
          <p:cNvPr id="143" name="image8.png" descr="UAS_Logo.png"/>
          <p:cNvPicPr>
            <a:picLocks noChangeAspect="1"/>
          </p:cNvPicPr>
          <p:nvPr/>
        </p:nvPicPr>
        <p:blipFill>
          <a:blip r:embed="rId6">
            <a:extLst/>
          </a:blip>
          <a:stretch>
            <a:fillRect/>
          </a:stretch>
        </p:blipFill>
        <p:spPr>
          <a:xfrm>
            <a:off x="2084640" y="2243448"/>
            <a:ext cx="1039642" cy="1025841"/>
          </a:xfrm>
          <a:prstGeom prst="rect">
            <a:avLst/>
          </a:prstGeom>
          <a:ln w="12700">
            <a:miter lim="400000"/>
          </a:ln>
        </p:spPr>
      </p:pic>
      <p:pic>
        <p:nvPicPr>
          <p:cNvPr id="144" name="image9.png" descr="UAF Logo.png"/>
          <p:cNvPicPr>
            <a:picLocks noChangeAspect="1"/>
          </p:cNvPicPr>
          <p:nvPr/>
        </p:nvPicPr>
        <p:blipFill>
          <a:blip r:embed="rId7">
            <a:extLst/>
          </a:blip>
          <a:stretch>
            <a:fillRect/>
          </a:stretch>
        </p:blipFill>
        <p:spPr>
          <a:xfrm>
            <a:off x="5410253" y="2243448"/>
            <a:ext cx="1145587" cy="1029578"/>
          </a:xfrm>
          <a:prstGeom prst="rect">
            <a:avLst/>
          </a:prstGeom>
          <a:ln w="12700">
            <a:miter lim="400000"/>
          </a:ln>
        </p:spPr>
      </p:pic>
      <p:pic>
        <p:nvPicPr>
          <p:cNvPr id="145" name="image10.jpg" descr="ASLC_Logo.jpg"/>
          <p:cNvPicPr>
            <a:picLocks noChangeAspect="1"/>
          </p:cNvPicPr>
          <p:nvPr/>
        </p:nvPicPr>
        <p:blipFill>
          <a:blip r:embed="rId8">
            <a:extLst/>
          </a:blip>
          <a:stretch>
            <a:fillRect/>
          </a:stretch>
        </p:blipFill>
        <p:spPr>
          <a:xfrm>
            <a:off x="6642628" y="2275650"/>
            <a:ext cx="1193648" cy="974813"/>
          </a:xfrm>
          <a:prstGeom prst="rect">
            <a:avLst/>
          </a:prstGeom>
          <a:ln w="12700">
            <a:miter lim="400000"/>
          </a:ln>
        </p:spPr>
      </p:pic>
      <p:pic>
        <p:nvPicPr>
          <p:cNvPr id="146" name="image11.jpg" descr="SSSC_Logo.jpg"/>
          <p:cNvPicPr>
            <a:picLocks noChangeAspect="1"/>
          </p:cNvPicPr>
          <p:nvPr/>
        </p:nvPicPr>
        <p:blipFill>
          <a:blip r:embed="rId9">
            <a:extLst/>
          </a:blip>
          <a:stretch>
            <a:fillRect/>
          </a:stretch>
        </p:blipFill>
        <p:spPr>
          <a:xfrm>
            <a:off x="4298713" y="2243448"/>
            <a:ext cx="980337" cy="1029578"/>
          </a:xfrm>
          <a:prstGeom prst="rect">
            <a:avLst/>
          </a:prstGeom>
          <a:ln w="12700">
            <a:miter lim="400000"/>
          </a:ln>
        </p:spPr>
      </p:pic>
      <p:pic>
        <p:nvPicPr>
          <p:cNvPr id="147" name="image12.jpg" descr="SIO_Logo.jpg"/>
          <p:cNvPicPr>
            <a:picLocks noChangeAspect="1"/>
          </p:cNvPicPr>
          <p:nvPr/>
        </p:nvPicPr>
        <p:blipFill>
          <a:blip r:embed="rId10">
            <a:extLst/>
          </a:blip>
          <a:stretch>
            <a:fillRect/>
          </a:stretch>
        </p:blipFill>
        <p:spPr>
          <a:xfrm>
            <a:off x="3221832" y="2243448"/>
            <a:ext cx="994347" cy="1025841"/>
          </a:xfrm>
          <a:prstGeom prst="rect">
            <a:avLst/>
          </a:prstGeom>
          <a:ln w="12700">
            <a:miter lim="400000"/>
          </a:ln>
        </p:spPr>
      </p:pic>
      <p:pic>
        <p:nvPicPr>
          <p:cNvPr id="148" name="image13.jpg" descr="Cascadia_Logo.jpg"/>
          <p:cNvPicPr>
            <a:picLocks noChangeAspect="1"/>
          </p:cNvPicPr>
          <p:nvPr/>
        </p:nvPicPr>
        <p:blipFill>
          <a:blip r:embed="rId11">
            <a:extLst/>
          </a:blip>
          <a:stretch>
            <a:fillRect/>
          </a:stretch>
        </p:blipFill>
        <p:spPr>
          <a:xfrm>
            <a:off x="7893388" y="2275650"/>
            <a:ext cx="1157420" cy="443076"/>
          </a:xfrm>
          <a:prstGeom prst="rect">
            <a:avLst/>
          </a:prstGeom>
          <a:ln w="12700">
            <a:miter lim="400000"/>
          </a:ln>
        </p:spPr>
      </p:pic>
      <p:pic>
        <p:nvPicPr>
          <p:cNvPr id="149" name="image14.png" descr="CBSFA_Logo.png"/>
          <p:cNvPicPr>
            <a:picLocks noChangeAspect="1"/>
          </p:cNvPicPr>
          <p:nvPr/>
        </p:nvPicPr>
        <p:blipFill>
          <a:blip r:embed="rId12">
            <a:extLst/>
          </a:blip>
          <a:srcRect l="24601" t="0" r="23291" b="5751"/>
          <a:stretch>
            <a:fillRect/>
          </a:stretch>
        </p:blipFill>
        <p:spPr>
          <a:xfrm>
            <a:off x="5850847" y="5339072"/>
            <a:ext cx="1071028" cy="1047159"/>
          </a:xfrm>
          <a:prstGeom prst="rect">
            <a:avLst/>
          </a:prstGeom>
          <a:ln w="12700">
            <a:miter lim="400000"/>
          </a:ln>
        </p:spPr>
      </p:pic>
      <p:pic>
        <p:nvPicPr>
          <p:cNvPr id="150" name="image15.jpg" descr="C:\Users\ALFA\Desktop\ALYSSA\hawaii.jpg"/>
          <p:cNvPicPr>
            <a:picLocks noChangeAspect="1"/>
          </p:cNvPicPr>
          <p:nvPr/>
        </p:nvPicPr>
        <p:blipFill>
          <a:blip r:embed="rId13">
            <a:extLst/>
          </a:blip>
          <a:stretch>
            <a:fillRect/>
          </a:stretch>
        </p:blipFill>
        <p:spPr>
          <a:xfrm>
            <a:off x="7239451" y="5306683"/>
            <a:ext cx="1232647" cy="1078566"/>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p:cNvSpPr/>
          <p:nvPr/>
        </p:nvSpPr>
        <p:spPr>
          <a:xfrm>
            <a:off x="0" y="80962"/>
            <a:ext cx="9144000"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100"/>
              </a:spcBef>
              <a:defRPr sz="3500"/>
            </a:lvl1pPr>
          </a:lstStyle>
          <a:p>
            <a:pPr/>
            <a:r>
              <a:t>Fishermen are the eyes and ears of the ocean</a:t>
            </a:r>
          </a:p>
        </p:txBody>
      </p:sp>
      <p:pic>
        <p:nvPicPr>
          <p:cNvPr id="382" name="image43.jpg" descr="Rod Frew"/>
          <p:cNvPicPr>
            <a:picLocks noChangeAspect="1"/>
          </p:cNvPicPr>
          <p:nvPr/>
        </p:nvPicPr>
        <p:blipFill>
          <a:blip r:embed="rId3">
            <a:extLst/>
          </a:blip>
          <a:stretch>
            <a:fillRect/>
          </a:stretch>
        </p:blipFill>
        <p:spPr>
          <a:xfrm>
            <a:off x="0" y="1371600"/>
            <a:ext cx="2817814" cy="1871664"/>
          </a:xfrm>
          <a:prstGeom prst="rect">
            <a:avLst/>
          </a:prstGeom>
          <a:ln w="12700">
            <a:miter lim="400000"/>
          </a:ln>
        </p:spPr>
      </p:pic>
      <p:pic>
        <p:nvPicPr>
          <p:cNvPr id="383" name="image44.jpg" descr="Copy of SEASWAP Team 42705 029"/>
          <p:cNvPicPr>
            <a:picLocks noChangeAspect="1"/>
          </p:cNvPicPr>
          <p:nvPr/>
        </p:nvPicPr>
        <p:blipFill>
          <a:blip r:embed="rId4">
            <a:extLst/>
          </a:blip>
          <a:stretch>
            <a:fillRect/>
          </a:stretch>
        </p:blipFill>
        <p:spPr>
          <a:xfrm>
            <a:off x="3041650" y="1371600"/>
            <a:ext cx="2862264" cy="1903414"/>
          </a:xfrm>
          <a:prstGeom prst="rect">
            <a:avLst/>
          </a:prstGeom>
          <a:ln w="12700">
            <a:miter lim="400000"/>
          </a:ln>
        </p:spPr>
      </p:pic>
      <p:pic>
        <p:nvPicPr>
          <p:cNvPr id="384" name="image45.jpg" descr="Gary Egerton"/>
          <p:cNvPicPr>
            <a:picLocks noChangeAspect="1"/>
          </p:cNvPicPr>
          <p:nvPr/>
        </p:nvPicPr>
        <p:blipFill>
          <a:blip r:embed="rId5">
            <a:extLst/>
          </a:blip>
          <a:stretch>
            <a:fillRect/>
          </a:stretch>
        </p:blipFill>
        <p:spPr>
          <a:xfrm>
            <a:off x="2982913" y="3805237"/>
            <a:ext cx="2978151" cy="1979613"/>
          </a:xfrm>
          <a:prstGeom prst="rect">
            <a:avLst/>
          </a:prstGeom>
          <a:ln w="12700">
            <a:miter lim="400000"/>
          </a:ln>
        </p:spPr>
      </p:pic>
      <p:pic>
        <p:nvPicPr>
          <p:cNvPr id="385" name="image46.jpg" descr="Kendall Folkert"/>
          <p:cNvPicPr>
            <a:picLocks noChangeAspect="1"/>
          </p:cNvPicPr>
          <p:nvPr/>
        </p:nvPicPr>
        <p:blipFill>
          <a:blip r:embed="rId6">
            <a:extLst/>
          </a:blip>
          <a:stretch>
            <a:fillRect/>
          </a:stretch>
        </p:blipFill>
        <p:spPr>
          <a:xfrm>
            <a:off x="0" y="3657600"/>
            <a:ext cx="2817814" cy="1871664"/>
          </a:xfrm>
          <a:prstGeom prst="rect">
            <a:avLst/>
          </a:prstGeom>
          <a:ln w="12700">
            <a:miter lim="400000"/>
          </a:ln>
        </p:spPr>
      </p:pic>
      <p:pic>
        <p:nvPicPr>
          <p:cNvPr id="386" name="image47.jpg" descr="SEASWAP Team 42705 024"/>
          <p:cNvPicPr>
            <a:picLocks noChangeAspect="1"/>
          </p:cNvPicPr>
          <p:nvPr/>
        </p:nvPicPr>
        <p:blipFill>
          <a:blip r:embed="rId7">
            <a:extLst/>
          </a:blip>
          <a:stretch>
            <a:fillRect/>
          </a:stretch>
        </p:blipFill>
        <p:spPr>
          <a:xfrm>
            <a:off x="6172200" y="1295400"/>
            <a:ext cx="2971800" cy="2066925"/>
          </a:xfrm>
          <a:prstGeom prst="rect">
            <a:avLst/>
          </a:prstGeom>
          <a:ln w="12700">
            <a:miter lim="400000"/>
          </a:ln>
        </p:spPr>
      </p:pic>
      <p:pic>
        <p:nvPicPr>
          <p:cNvPr id="387" name="image48.jpg" descr="SEASWAP Team 42705 021"/>
          <p:cNvPicPr>
            <a:picLocks noChangeAspect="1"/>
          </p:cNvPicPr>
          <p:nvPr/>
        </p:nvPicPr>
        <p:blipFill>
          <a:blip r:embed="rId8">
            <a:extLst/>
          </a:blip>
          <a:stretch>
            <a:fillRect/>
          </a:stretch>
        </p:blipFill>
        <p:spPr>
          <a:xfrm>
            <a:off x="6172200" y="3810000"/>
            <a:ext cx="2971800" cy="1981200"/>
          </a:xfrm>
          <a:prstGeom prst="rect">
            <a:avLst/>
          </a:prstGeom>
          <a:ln w="12700">
            <a:miter lim="400000"/>
          </a:ln>
        </p:spPr>
      </p:pic>
      <p:sp>
        <p:nvSpPr>
          <p:cNvPr id="388" name="Shape 388"/>
          <p:cNvSpPr/>
          <p:nvPr/>
        </p:nvSpPr>
        <p:spPr>
          <a:xfrm>
            <a:off x="6115050" y="5384800"/>
            <a:ext cx="160571"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latin typeface="Arial"/>
                <a:ea typeface="Arial"/>
                <a:cs typeface="Arial"/>
                <a:sym typeface="Arial"/>
              </a:defRPr>
            </a:lvl1pPr>
          </a:lstStyle>
          <a:p>
            <a:pPr/>
            <a:r>
              <a:t>l</a:t>
            </a:r>
          </a:p>
        </p:txBody>
      </p:sp>
      <p:sp>
        <p:nvSpPr>
          <p:cNvPr id="389" name="Shape 389"/>
          <p:cNvSpPr/>
          <p:nvPr/>
        </p:nvSpPr>
        <p:spPr>
          <a:xfrm>
            <a:off x="0" y="5900959"/>
            <a:ext cx="91440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300"/>
            </a:lvl1pPr>
          </a:lstStyle>
          <a:p>
            <a:pPr/>
            <a:r>
              <a:t>SEASWAP has 25+ small-boat fishermen who are full partners and have designed, tested and collected quantitative data, 2003 to 2015</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3" name="image49.png" descr="Seaswap_Website.png"/>
          <p:cNvPicPr>
            <a:picLocks noChangeAspect="1"/>
          </p:cNvPicPr>
          <p:nvPr/>
        </p:nvPicPr>
        <p:blipFill>
          <a:blip r:embed="rId3">
            <a:extLst/>
          </a:blip>
          <a:stretch>
            <a:fillRect/>
          </a:stretch>
        </p:blipFill>
        <p:spPr>
          <a:xfrm>
            <a:off x="0" y="1113461"/>
            <a:ext cx="9144000" cy="5279231"/>
          </a:xfrm>
          <a:prstGeom prst="rect">
            <a:avLst/>
          </a:prstGeom>
          <a:ln w="12700">
            <a:miter lim="400000"/>
          </a:ln>
        </p:spPr>
      </p:pic>
      <p:sp>
        <p:nvSpPr>
          <p:cNvPr id="394" name="Shape 394"/>
          <p:cNvSpPr/>
          <p:nvPr/>
        </p:nvSpPr>
        <p:spPr>
          <a:xfrm>
            <a:off x="-394766" y="65181"/>
            <a:ext cx="9302764"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solidFill>
                  <a:srgbClr val="FFFFFF"/>
                </a:solidFill>
              </a:defRPr>
            </a:pPr>
            <a:r>
              <a:t>     </a:t>
            </a:r>
            <a:r>
              <a:rPr sz="3200"/>
              <a:t>Visit our website: </a:t>
            </a:r>
            <a:r>
              <a:rPr sz="3200" u="sng">
                <a:solidFill>
                  <a:srgbClr val="9454C3"/>
                </a:solidFill>
                <a:uFill>
                  <a:solidFill>
                    <a:srgbClr val="9454C3"/>
                  </a:solidFill>
                </a:uFill>
                <a:hlinkClick r:id="rId4" invalidUrl="" action="" tgtFrame="" tooltip="" history="1" highlightClick="0" endSnd="0"/>
              </a:rPr>
              <a:t>www.seaswap.info</a:t>
            </a:r>
            <a:r>
              <a:rPr sz="3200"/>
              <a:t>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8" name="image50.jpg" descr="June 2004 Yakutat 044.JPG"/>
          <p:cNvPicPr>
            <a:picLocks noChangeAspect="1"/>
          </p:cNvPicPr>
          <p:nvPr/>
        </p:nvPicPr>
        <p:blipFill>
          <a:blip r:embed="rId3">
            <a:extLst/>
          </a:blip>
          <a:stretch>
            <a:fillRect/>
          </a:stretch>
        </p:blipFill>
        <p:spPr>
          <a:xfrm>
            <a:off x="0" y="1"/>
            <a:ext cx="9146310" cy="6858001"/>
          </a:xfrm>
          <a:prstGeom prst="rect">
            <a:avLst/>
          </a:prstGeom>
          <a:ln w="12700">
            <a:miter lim="400000"/>
          </a:ln>
        </p:spPr>
      </p:pic>
      <p:sp>
        <p:nvSpPr>
          <p:cNvPr id="399" name="Shape 399"/>
          <p:cNvSpPr/>
          <p:nvPr/>
        </p:nvSpPr>
        <p:spPr>
          <a:xfrm>
            <a:off x="135686" y="61521"/>
            <a:ext cx="3230317"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600"/>
            </a:lvl1pPr>
          </a:lstStyle>
          <a:p>
            <a:pPr/>
            <a:r>
              <a:t>Thank You!</a:t>
            </a:r>
          </a:p>
        </p:txBody>
      </p:sp>
      <p:pic>
        <p:nvPicPr>
          <p:cNvPr id="400" name="image51.jpg" descr="ALFA.jpg"/>
          <p:cNvPicPr>
            <a:picLocks noChangeAspect="1"/>
          </p:cNvPicPr>
          <p:nvPr/>
        </p:nvPicPr>
        <p:blipFill>
          <a:blip r:embed="rId4">
            <a:extLst/>
          </a:blip>
          <a:stretch>
            <a:fillRect/>
          </a:stretch>
        </p:blipFill>
        <p:spPr>
          <a:xfrm>
            <a:off x="3550439" y="5228935"/>
            <a:ext cx="2201915" cy="437064"/>
          </a:xfrm>
          <a:prstGeom prst="rect">
            <a:avLst/>
          </a:prstGeom>
          <a:ln w="12700">
            <a:miter lim="400000"/>
          </a:ln>
        </p:spPr>
      </p:pic>
      <p:pic>
        <p:nvPicPr>
          <p:cNvPr id="401" name="image52.jpg" descr="CBSFA.jpg"/>
          <p:cNvPicPr>
            <a:picLocks noChangeAspect="1"/>
          </p:cNvPicPr>
          <p:nvPr/>
        </p:nvPicPr>
        <p:blipFill>
          <a:blip r:embed="rId5">
            <a:extLst/>
          </a:blip>
          <a:stretch>
            <a:fillRect/>
          </a:stretch>
        </p:blipFill>
        <p:spPr>
          <a:xfrm>
            <a:off x="2573124" y="5790026"/>
            <a:ext cx="977315" cy="887014"/>
          </a:xfrm>
          <a:prstGeom prst="rect">
            <a:avLst/>
          </a:prstGeom>
          <a:ln w="12700">
            <a:miter lim="400000"/>
          </a:ln>
        </p:spPr>
      </p:pic>
      <p:pic>
        <p:nvPicPr>
          <p:cNvPr id="402" name="image53.jpg" descr="SeaLifeCenter.jpg"/>
          <p:cNvPicPr>
            <a:picLocks noChangeAspect="1"/>
          </p:cNvPicPr>
          <p:nvPr/>
        </p:nvPicPr>
        <p:blipFill>
          <a:blip r:embed="rId6">
            <a:extLst/>
          </a:blip>
          <a:stretch>
            <a:fillRect/>
          </a:stretch>
        </p:blipFill>
        <p:spPr>
          <a:xfrm>
            <a:off x="1488342" y="5799559"/>
            <a:ext cx="877483" cy="877482"/>
          </a:xfrm>
          <a:prstGeom prst="rect">
            <a:avLst/>
          </a:prstGeom>
          <a:ln w="12700">
            <a:miter lim="400000"/>
          </a:ln>
        </p:spPr>
      </p:pic>
      <p:pic>
        <p:nvPicPr>
          <p:cNvPr id="403" name="image54.jpg" descr="SIO.jpg"/>
          <p:cNvPicPr>
            <a:picLocks noChangeAspect="1"/>
          </p:cNvPicPr>
          <p:nvPr/>
        </p:nvPicPr>
        <p:blipFill>
          <a:blip r:embed="rId7">
            <a:extLst/>
          </a:blip>
          <a:stretch>
            <a:fillRect/>
          </a:stretch>
        </p:blipFill>
        <p:spPr>
          <a:xfrm>
            <a:off x="135684" y="4698303"/>
            <a:ext cx="937986" cy="967695"/>
          </a:xfrm>
          <a:prstGeom prst="rect">
            <a:avLst/>
          </a:prstGeom>
          <a:ln w="12700">
            <a:miter lim="400000"/>
          </a:ln>
        </p:spPr>
      </p:pic>
      <p:pic>
        <p:nvPicPr>
          <p:cNvPr id="404" name="image55.jpg" descr="UAS.jpg"/>
          <p:cNvPicPr>
            <a:picLocks noChangeAspect="1"/>
          </p:cNvPicPr>
          <p:nvPr/>
        </p:nvPicPr>
        <p:blipFill>
          <a:blip r:embed="rId8">
            <a:extLst/>
          </a:blip>
          <a:stretch>
            <a:fillRect/>
          </a:stretch>
        </p:blipFill>
        <p:spPr>
          <a:xfrm>
            <a:off x="1178826" y="4768682"/>
            <a:ext cx="930903" cy="918545"/>
          </a:xfrm>
          <a:prstGeom prst="rect">
            <a:avLst/>
          </a:prstGeom>
          <a:ln w="12700">
            <a:miter lim="400000"/>
          </a:ln>
        </p:spPr>
      </p:pic>
      <p:pic>
        <p:nvPicPr>
          <p:cNvPr id="405" name="image56.jpg" descr="SSSC.jpg"/>
          <p:cNvPicPr>
            <a:picLocks noChangeAspect="1"/>
          </p:cNvPicPr>
          <p:nvPr/>
        </p:nvPicPr>
        <p:blipFill>
          <a:blip r:embed="rId9">
            <a:extLst/>
          </a:blip>
          <a:stretch>
            <a:fillRect/>
          </a:stretch>
        </p:blipFill>
        <p:spPr>
          <a:xfrm>
            <a:off x="3826212" y="5799559"/>
            <a:ext cx="835515" cy="877481"/>
          </a:xfrm>
          <a:prstGeom prst="rect">
            <a:avLst/>
          </a:prstGeom>
          <a:ln w="12700">
            <a:miter lim="400000"/>
          </a:ln>
        </p:spPr>
      </p:pic>
      <p:pic>
        <p:nvPicPr>
          <p:cNvPr id="406" name="image57.jpg" descr="NOAA.jpg"/>
          <p:cNvPicPr>
            <a:picLocks noChangeAspect="1"/>
          </p:cNvPicPr>
          <p:nvPr/>
        </p:nvPicPr>
        <p:blipFill>
          <a:blip r:embed="rId10">
            <a:extLst/>
          </a:blip>
          <a:stretch>
            <a:fillRect/>
          </a:stretch>
        </p:blipFill>
        <p:spPr>
          <a:xfrm>
            <a:off x="442751" y="5790026"/>
            <a:ext cx="887015" cy="887014"/>
          </a:xfrm>
          <a:prstGeom prst="rect">
            <a:avLst/>
          </a:prstGeom>
          <a:ln w="12700">
            <a:miter lim="400000"/>
          </a:ln>
        </p:spPr>
      </p:pic>
      <p:pic>
        <p:nvPicPr>
          <p:cNvPr id="407" name="image9.png" descr="UAF Logo.png"/>
          <p:cNvPicPr>
            <a:picLocks noChangeAspect="1"/>
          </p:cNvPicPr>
          <p:nvPr/>
        </p:nvPicPr>
        <p:blipFill>
          <a:blip r:embed="rId11">
            <a:extLst/>
          </a:blip>
          <a:stretch>
            <a:fillRect/>
          </a:stretch>
        </p:blipFill>
        <p:spPr>
          <a:xfrm>
            <a:off x="2276531" y="4753004"/>
            <a:ext cx="1015867" cy="912995"/>
          </a:xfrm>
          <a:prstGeom prst="rect">
            <a:avLst/>
          </a:prstGeom>
          <a:ln w="12700">
            <a:miter lim="400000"/>
          </a:ln>
        </p:spPr>
      </p:pic>
      <p:sp>
        <p:nvSpPr>
          <p:cNvPr id="408" name="Shape 408"/>
          <p:cNvSpPr/>
          <p:nvPr/>
        </p:nvSpPr>
        <p:spPr>
          <a:xfrm>
            <a:off x="4445815" y="15354"/>
            <a:ext cx="4698185"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Photo Credit: Dick Curran, F/V Cherokee</a:t>
            </a:r>
          </a:p>
        </p:txBody>
      </p:sp>
      <p:sp>
        <p:nvSpPr>
          <p:cNvPr id="409" name="Shape 409"/>
          <p:cNvSpPr/>
          <p:nvPr/>
        </p:nvSpPr>
        <p:spPr>
          <a:xfrm>
            <a:off x="108872" y="689966"/>
            <a:ext cx="2758942" cy="459741"/>
          </a:xfrm>
          <a:prstGeom prst="rect">
            <a:avLst/>
          </a:prstGeom>
          <a:solidFill>
            <a:srgbClr val="D9D9D9"/>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rPr u="sng">
                <a:solidFill>
                  <a:srgbClr val="9454C3"/>
                </a:solidFill>
                <a:uFill>
                  <a:solidFill>
                    <a:srgbClr val="9454C3"/>
                  </a:solidFill>
                </a:uFill>
                <a:hlinkClick r:id="rId12" invalidUrl="" action="" tgtFrame="" tooltip="" history="1" highlightClick="0" endSnd="0"/>
              </a:rPr>
              <a:t>www.seaswap.info</a:t>
            </a:r>
            <a:r>
              <a:rPr>
                <a:solidFill>
                  <a:srgbClr val="FFFFFF"/>
                </a:solidFill>
              </a:rPr>
              <a:t> </a:t>
            </a:r>
          </a:p>
        </p:txBody>
      </p:sp>
      <p:pic>
        <p:nvPicPr>
          <p:cNvPr id="410" name="image58.png" descr="logo3.png"/>
          <p:cNvPicPr>
            <a:picLocks noChangeAspect="1"/>
          </p:cNvPicPr>
          <p:nvPr/>
        </p:nvPicPr>
        <p:blipFill>
          <a:blip r:embed="rId13">
            <a:extLst/>
          </a:blip>
          <a:stretch>
            <a:fillRect/>
          </a:stretch>
        </p:blipFill>
        <p:spPr>
          <a:xfrm>
            <a:off x="3085638" y="61519"/>
            <a:ext cx="1163010" cy="1153319"/>
          </a:xfrm>
          <a:prstGeom prst="rect">
            <a:avLst/>
          </a:prstGeom>
          <a:ln w="12700">
            <a:miter lim="400000"/>
          </a:ln>
        </p:spPr>
      </p:pic>
      <p:pic>
        <p:nvPicPr>
          <p:cNvPr id="411" name="image59.jpg" descr="C:\Users\ALFA\Desktop\ALYSSA\cascadua.jpg"/>
          <p:cNvPicPr>
            <a:picLocks noChangeAspect="1"/>
          </p:cNvPicPr>
          <p:nvPr/>
        </p:nvPicPr>
        <p:blipFill>
          <a:blip r:embed="rId14">
            <a:extLst/>
          </a:blip>
          <a:stretch>
            <a:fillRect/>
          </a:stretch>
        </p:blipFill>
        <p:spPr>
          <a:xfrm>
            <a:off x="5887563" y="5799558"/>
            <a:ext cx="1428454" cy="877480"/>
          </a:xfrm>
          <a:prstGeom prst="rect">
            <a:avLst/>
          </a:prstGeom>
          <a:ln w="12700">
            <a:miter lim="400000"/>
          </a:ln>
        </p:spPr>
      </p:pic>
      <p:pic>
        <p:nvPicPr>
          <p:cNvPr id="412" name="image60.jpg" descr="C:\Users\ALFA\Desktop\ALYSSA\hawaii.jpg"/>
          <p:cNvPicPr>
            <a:picLocks noChangeAspect="1"/>
          </p:cNvPicPr>
          <p:nvPr/>
        </p:nvPicPr>
        <p:blipFill>
          <a:blip r:embed="rId15">
            <a:extLst/>
          </a:blip>
          <a:stretch>
            <a:fillRect/>
          </a:stretch>
        </p:blipFill>
        <p:spPr>
          <a:xfrm>
            <a:off x="4784344" y="5790024"/>
            <a:ext cx="1013730" cy="887014"/>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image16.png" descr="Screen Shot 2016-03-08 at 8.53.34 AM.png"/>
          <p:cNvPicPr>
            <a:picLocks noChangeAspect="1"/>
          </p:cNvPicPr>
          <p:nvPr/>
        </p:nvPicPr>
        <p:blipFill>
          <a:blip r:embed="rId3">
            <a:extLst/>
          </a:blip>
          <a:stretch>
            <a:fillRect/>
          </a:stretch>
        </p:blipFill>
        <p:spPr>
          <a:xfrm>
            <a:off x="0" y="628899"/>
            <a:ext cx="9144000" cy="6229101"/>
          </a:xfrm>
          <a:prstGeom prst="rect">
            <a:avLst/>
          </a:prstGeom>
          <a:ln w="12700">
            <a:miter lim="400000"/>
          </a:ln>
        </p:spPr>
      </p:pic>
      <p:sp>
        <p:nvSpPr>
          <p:cNvPr id="155" name="Shape 155"/>
          <p:cNvSpPr/>
          <p:nvPr/>
        </p:nvSpPr>
        <p:spPr>
          <a:xfrm rot="20060059">
            <a:off x="7214068" y="5079039"/>
            <a:ext cx="845281" cy="1544174"/>
          </a:xfrm>
          <a:prstGeom prst="ellipse">
            <a:avLst/>
          </a:prstGeom>
          <a:gradFill>
            <a:gsLst>
              <a:gs pos="0">
                <a:schemeClr val="accent1"/>
              </a:gs>
              <a:gs pos="100000">
                <a:srgbClr val="246CAB"/>
              </a:gs>
            </a:gsLst>
            <a:lin ang="4140000"/>
          </a:gradFill>
          <a:ln w="12700">
            <a:solidFill>
              <a:schemeClr val="accent1"/>
            </a:solidFill>
          </a:ln>
          <a:effectLst>
            <a:outerShdw sx="100000" sy="100000" kx="0" ky="0" algn="b" rotWithShape="0" blurRad="76200" dist="38100" dir="5400000">
              <a:srgbClr val="000000">
                <a:alpha val="60000"/>
              </a:srgbClr>
            </a:outerShdw>
          </a:effectLst>
        </p:spPr>
        <p:txBody>
          <a:bodyPr lIns="45719" rIns="45719" anchor="ctr"/>
          <a:lstStyle/>
          <a:p>
            <a:pPr algn="ctr">
              <a:defRPr>
                <a:solidFill>
                  <a:srgbClr val="FFFFFF"/>
                </a:solidFill>
              </a:defRPr>
            </a:pPr>
          </a:p>
        </p:txBody>
      </p:sp>
      <p:sp>
        <p:nvSpPr>
          <p:cNvPr id="156" name="Shape 156"/>
          <p:cNvSpPr/>
          <p:nvPr/>
        </p:nvSpPr>
        <p:spPr>
          <a:xfrm rot="16377177">
            <a:off x="5915104" y="3969578"/>
            <a:ext cx="698329" cy="1684567"/>
          </a:xfrm>
          <a:prstGeom prst="ellipse">
            <a:avLst/>
          </a:prstGeom>
          <a:gradFill>
            <a:gsLst>
              <a:gs pos="0">
                <a:schemeClr val="accent1"/>
              </a:gs>
              <a:gs pos="100000">
                <a:srgbClr val="246CAB"/>
              </a:gs>
            </a:gsLst>
            <a:lin ang="4140000"/>
          </a:gradFill>
          <a:ln w="12700">
            <a:solidFill>
              <a:schemeClr val="accent1"/>
            </a:solidFill>
          </a:ln>
          <a:effectLst>
            <a:outerShdw sx="100000" sy="100000" kx="0" ky="0" algn="b" rotWithShape="0" blurRad="76200" dist="38100" dir="5400000">
              <a:srgbClr val="000000">
                <a:alpha val="60000"/>
              </a:srgbClr>
            </a:outerShdw>
          </a:effectLst>
        </p:spPr>
        <p:txBody>
          <a:bodyPr lIns="45719" rIns="45719" anchor="ctr"/>
          <a:lstStyle/>
          <a:p>
            <a:pPr algn="ctr">
              <a:defRPr>
                <a:solidFill>
                  <a:srgbClr val="FFFFFF"/>
                </a:solidFill>
              </a:defRPr>
            </a:pPr>
          </a:p>
        </p:txBody>
      </p:sp>
      <p:sp>
        <p:nvSpPr>
          <p:cNvPr id="157" name="Shape 157"/>
          <p:cNvSpPr/>
          <p:nvPr/>
        </p:nvSpPr>
        <p:spPr>
          <a:xfrm>
            <a:off x="5726491" y="4419770"/>
            <a:ext cx="1108973"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solidFill>
                  <a:srgbClr val="FFFFFF"/>
                </a:solidFill>
              </a:defRPr>
            </a:lvl1pPr>
          </a:lstStyle>
          <a:p>
            <a:pPr/>
            <a:r>
              <a:t>Sperm Whales</a:t>
            </a:r>
          </a:p>
        </p:txBody>
      </p:sp>
      <p:sp>
        <p:nvSpPr>
          <p:cNvPr id="158" name="Shape 158"/>
          <p:cNvSpPr/>
          <p:nvPr/>
        </p:nvSpPr>
        <p:spPr>
          <a:xfrm>
            <a:off x="7123421" y="5497286"/>
            <a:ext cx="1108973"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solidFill>
                  <a:srgbClr val="FFFFFF"/>
                </a:solidFill>
              </a:defRPr>
            </a:lvl1pPr>
          </a:lstStyle>
          <a:p>
            <a:pPr/>
            <a:r>
              <a:t>Sperm Whales</a:t>
            </a:r>
          </a:p>
        </p:txBody>
      </p:sp>
      <p:sp>
        <p:nvSpPr>
          <p:cNvPr id="159" name="Shape 159"/>
          <p:cNvSpPr/>
          <p:nvPr/>
        </p:nvSpPr>
        <p:spPr>
          <a:xfrm rot="16377177">
            <a:off x="2972277" y="3741206"/>
            <a:ext cx="793941" cy="3295035"/>
          </a:xfrm>
          <a:prstGeom prst="ellipse">
            <a:avLst/>
          </a:prstGeom>
          <a:gradFill>
            <a:gsLst>
              <a:gs pos="0">
                <a:schemeClr val="accent1"/>
              </a:gs>
              <a:gs pos="100000">
                <a:srgbClr val="246CAB"/>
              </a:gs>
            </a:gsLst>
            <a:lin ang="4140000"/>
          </a:gradFill>
          <a:ln w="12700">
            <a:solidFill>
              <a:schemeClr val="accent1"/>
            </a:solidFill>
          </a:ln>
          <a:effectLst>
            <a:outerShdw sx="100000" sy="100000" kx="0" ky="0" algn="b" rotWithShape="0" blurRad="76200" dist="38100" dir="5400000">
              <a:srgbClr val="000000">
                <a:alpha val="60000"/>
              </a:srgbClr>
            </a:outerShdw>
          </a:effectLst>
        </p:spPr>
        <p:txBody>
          <a:bodyPr lIns="45719" rIns="45719" anchor="ctr"/>
          <a:lstStyle/>
          <a:p>
            <a:pPr algn="ctr">
              <a:defRPr>
                <a:solidFill>
                  <a:srgbClr val="FFFFFF"/>
                </a:solidFill>
              </a:defRPr>
            </a:pPr>
          </a:p>
        </p:txBody>
      </p:sp>
      <p:sp>
        <p:nvSpPr>
          <p:cNvPr id="160" name="Shape 160"/>
          <p:cNvSpPr/>
          <p:nvPr/>
        </p:nvSpPr>
        <p:spPr>
          <a:xfrm>
            <a:off x="1592715" y="5197304"/>
            <a:ext cx="3442312"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solidFill>
                  <a:srgbClr val="FFFFFF"/>
                </a:solidFill>
              </a:defRPr>
            </a:lvl1pPr>
          </a:lstStyle>
          <a:p>
            <a:pPr/>
            <a:r>
              <a:t>Sperm Whale / Killer Whale</a:t>
            </a:r>
          </a:p>
        </p:txBody>
      </p:sp>
      <p:sp>
        <p:nvSpPr>
          <p:cNvPr id="161" name="Shape 161"/>
          <p:cNvSpPr/>
          <p:nvPr/>
        </p:nvSpPr>
        <p:spPr>
          <a:xfrm rot="20997067">
            <a:off x="87958" y="3441019"/>
            <a:ext cx="1448642" cy="1662663"/>
          </a:xfrm>
          <a:prstGeom prst="ellipse">
            <a:avLst/>
          </a:prstGeom>
          <a:gradFill>
            <a:gsLst>
              <a:gs pos="0">
                <a:schemeClr val="accent1"/>
              </a:gs>
              <a:gs pos="100000">
                <a:srgbClr val="246CAB"/>
              </a:gs>
            </a:gsLst>
            <a:lin ang="4140000"/>
          </a:gradFill>
          <a:ln w="12700">
            <a:solidFill>
              <a:schemeClr val="accent1"/>
            </a:solidFill>
          </a:ln>
          <a:effectLst>
            <a:outerShdw sx="100000" sy="100000" kx="0" ky="0" algn="b" rotWithShape="0" blurRad="76200" dist="38100" dir="5400000">
              <a:srgbClr val="000000">
                <a:alpha val="60000"/>
              </a:srgbClr>
            </a:outerShdw>
          </a:effectLst>
        </p:spPr>
        <p:txBody>
          <a:bodyPr lIns="45719" rIns="45719" anchor="ctr"/>
          <a:lstStyle/>
          <a:p>
            <a:pPr algn="ctr">
              <a:defRPr>
                <a:solidFill>
                  <a:srgbClr val="FFFFFF"/>
                </a:solidFill>
              </a:defRPr>
            </a:pPr>
          </a:p>
        </p:txBody>
      </p:sp>
      <p:sp>
        <p:nvSpPr>
          <p:cNvPr id="162" name="Shape 162"/>
          <p:cNvSpPr/>
          <p:nvPr/>
        </p:nvSpPr>
        <p:spPr>
          <a:xfrm>
            <a:off x="277439" y="3980484"/>
            <a:ext cx="1108974"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solidFill>
                  <a:srgbClr val="FFFFFF"/>
                </a:solidFill>
              </a:defRPr>
            </a:lvl1pPr>
          </a:lstStyle>
          <a:p>
            <a:pPr/>
            <a:r>
              <a:t>Killer Whales</a:t>
            </a:r>
          </a:p>
        </p:txBody>
      </p:sp>
      <p:sp>
        <p:nvSpPr>
          <p:cNvPr id="163" name="Shape 163"/>
          <p:cNvSpPr/>
          <p:nvPr/>
        </p:nvSpPr>
        <p:spPr>
          <a:xfrm>
            <a:off x="8154820" y="5664856"/>
            <a:ext cx="394469" cy="410367"/>
          </a:xfrm>
          <a:prstGeom prst="star5">
            <a:avLst>
              <a:gd name="adj" fmla="val 19098"/>
              <a:gd name="hf" fmla="val 105146"/>
              <a:gd name="vf" fmla="val 110557"/>
            </a:avLst>
          </a:prstGeom>
          <a:solidFill>
            <a:srgbClr val="FFFF00"/>
          </a:solidFill>
          <a:ln w="12700">
            <a:solidFill>
              <a:srgbClr val="FFFF00"/>
            </a:solidFill>
          </a:ln>
          <a:effectLst>
            <a:outerShdw sx="100000" sy="100000" kx="0" ky="0" algn="b" rotWithShape="0" blurRad="76200" dist="38100" dir="5400000">
              <a:srgbClr val="000000">
                <a:alpha val="60000"/>
              </a:srgbClr>
            </a:outerShdw>
          </a:effectLst>
        </p:spPr>
        <p:txBody>
          <a:bodyPr lIns="45719" rIns="45719" anchor="ctr"/>
          <a:lstStyle/>
          <a:p>
            <a:pPr algn="ctr">
              <a:defRPr>
                <a:solidFill>
                  <a:srgbClr val="FFFFFF"/>
                </a:solidFill>
              </a:defRPr>
            </a:pPr>
          </a:p>
        </p:txBody>
      </p:sp>
      <p:sp>
        <p:nvSpPr>
          <p:cNvPr id="164" name="Shape 164"/>
          <p:cNvSpPr/>
          <p:nvPr/>
        </p:nvSpPr>
        <p:spPr>
          <a:xfrm>
            <a:off x="8074810" y="5295524"/>
            <a:ext cx="948955" cy="383541"/>
          </a:xfrm>
          <a:prstGeom prst="rect">
            <a:avLst/>
          </a:prstGeom>
          <a:solidFill>
            <a:srgbClr val="D9D9D9"/>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ln w="9524">
                  <a:solidFill>
                    <a:srgbClr val="FF0000"/>
                  </a:solidFill>
                </a:ln>
                <a:solidFill>
                  <a:srgbClr val="FF0000"/>
                </a:solidFill>
              </a:defRPr>
            </a:lvl1pPr>
          </a:lstStyle>
          <a:p>
            <a:pPr/>
            <a:r>
              <a:t>SITKA</a:t>
            </a:r>
          </a:p>
        </p:txBody>
      </p:sp>
      <p:sp>
        <p:nvSpPr>
          <p:cNvPr id="165" name="Shape 165"/>
          <p:cNvSpPr/>
          <p:nvPr/>
        </p:nvSpPr>
        <p:spPr>
          <a:xfrm>
            <a:off x="102798" y="109758"/>
            <a:ext cx="2107753"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solidFill>
                  <a:srgbClr val="FFFFFF"/>
                </a:solidFill>
              </a:defRPr>
            </a:lvl1pPr>
          </a:lstStyle>
          <a:p>
            <a:pPr/>
            <a:r>
              <a:t>Study Area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63"/>
                                        </p:tgtEl>
                                        <p:attrNameLst>
                                          <p:attrName>style.visibility</p:attrName>
                                        </p:attrNameLst>
                                      </p:cBhvr>
                                      <p:to>
                                        <p:strVal val="visible"/>
                                      </p:to>
                                    </p:set>
                                    <p:anim calcmode="lin" valueType="num">
                                      <p:cBhvr>
                                        <p:cTn id="7" dur="500" fill="hold"/>
                                        <p:tgtEl>
                                          <p:spTgt spid="163"/>
                                        </p:tgtEl>
                                        <p:attrNameLst>
                                          <p:attrName>ppt_x</p:attrName>
                                        </p:attrNameLst>
                                      </p:cBhvr>
                                      <p:tavLst>
                                        <p:tav tm="0">
                                          <p:val>
                                            <p:strVal val="#ppt_x"/>
                                          </p:val>
                                        </p:tav>
                                        <p:tav tm="100000">
                                          <p:val>
                                            <p:strVal val="#ppt_x"/>
                                          </p:val>
                                        </p:tav>
                                      </p:tavLst>
                                    </p:anim>
                                    <p:anim calcmode="lin" valueType="num">
                                      <p:cBhvr>
                                        <p:cTn id="8" dur="500" fill="hold"/>
                                        <p:tgtEl>
                                          <p:spTgt spid="16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Class="entr" nodeType="afterEffect" presetSubtype="1" presetID="2" grpId="2" fill="hold">
                                  <p:stCondLst>
                                    <p:cond delay="0"/>
                                  </p:stCondLst>
                                  <p:iterate type="el" backwards="0">
                                    <p:tmAbs val="0"/>
                                  </p:iterate>
                                  <p:childTnLst>
                                    <p:set>
                                      <p:cBhvr>
                                        <p:cTn id="11" fill="hold"/>
                                        <p:tgtEl>
                                          <p:spTgt spid="164"/>
                                        </p:tgtEl>
                                        <p:attrNameLst>
                                          <p:attrName>style.visibility</p:attrName>
                                        </p:attrNameLst>
                                      </p:cBhvr>
                                      <p:to>
                                        <p:strVal val="visible"/>
                                      </p:to>
                                    </p:set>
                                    <p:anim calcmode="lin" valueType="num">
                                      <p:cBhvr>
                                        <p:cTn id="12" dur="500" fill="hold"/>
                                        <p:tgtEl>
                                          <p:spTgt spid="164"/>
                                        </p:tgtEl>
                                        <p:attrNameLst>
                                          <p:attrName>ppt_x</p:attrName>
                                        </p:attrNameLst>
                                      </p:cBhvr>
                                      <p:tavLst>
                                        <p:tav tm="0">
                                          <p:val>
                                            <p:strVal val="#ppt_x"/>
                                          </p:val>
                                        </p:tav>
                                        <p:tav tm="100000">
                                          <p:val>
                                            <p:strVal val="#ppt_x"/>
                                          </p:val>
                                        </p:tav>
                                      </p:tavLst>
                                    </p:anim>
                                    <p:anim calcmode="lin" valueType="num">
                                      <p:cBhvr>
                                        <p:cTn id="13" dur="500" fill="hold"/>
                                        <p:tgtEl>
                                          <p:spTgt spid="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2"/>
      <p:bldP build="whole" bldLvl="1" animBg="1" rev="0" advAuto="0" spid="163"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body" sz="half" idx="1"/>
          </p:nvPr>
        </p:nvSpPr>
        <p:spPr>
          <a:xfrm>
            <a:off x="2133600" y="685800"/>
            <a:ext cx="6096000" cy="3657600"/>
          </a:xfrm>
          <a:prstGeom prst="rect">
            <a:avLst/>
          </a:prstGeom>
        </p:spPr>
        <p:txBody>
          <a:bodyPr/>
          <a:lstStyle/>
          <a:p>
            <a:pPr/>
          </a:p>
        </p:txBody>
      </p:sp>
      <p:sp>
        <p:nvSpPr>
          <p:cNvPr id="170" name="Shape 170"/>
          <p:cNvSpPr/>
          <p:nvPr>
            <p:ph type="title"/>
          </p:nvPr>
        </p:nvSpPr>
        <p:spPr>
          <a:prstGeom prst="rect">
            <a:avLst/>
          </a:prstGeom>
        </p:spPr>
        <p:txBody>
          <a:bodyPr/>
          <a:lstStyle/>
          <a:p>
            <a:pPr/>
            <a:r>
              <a:t>PICTURES TO USE</a:t>
            </a:r>
          </a:p>
        </p:txBody>
      </p:sp>
      <p:pic>
        <p:nvPicPr>
          <p:cNvPr id="171" name="image17.png"/>
          <p:cNvPicPr>
            <a:picLocks noChangeAspect="1"/>
          </p:cNvPicPr>
          <p:nvPr/>
        </p:nvPicPr>
        <p:blipFill>
          <a:blip r:embed="rId2">
            <a:extLst/>
          </a:blip>
          <a:stretch>
            <a:fillRect/>
          </a:stretch>
        </p:blipFill>
        <p:spPr>
          <a:xfrm>
            <a:off x="-344146" y="-1032436"/>
            <a:ext cx="4955491" cy="3436472"/>
          </a:xfrm>
          <a:prstGeom prst="rect">
            <a:avLst/>
          </a:prstGeom>
          <a:ln w="12700">
            <a:miter lim="400000"/>
          </a:ln>
        </p:spPr>
      </p:pic>
      <p:pic>
        <p:nvPicPr>
          <p:cNvPr id="172" name="image18.jpg" descr="UASE-JMS-20030709-1-020"/>
          <p:cNvPicPr>
            <a:picLocks noChangeAspect="1"/>
          </p:cNvPicPr>
          <p:nvPr/>
        </p:nvPicPr>
        <p:blipFill>
          <a:blip r:embed="rId3">
            <a:extLst/>
          </a:blip>
          <a:stretch>
            <a:fillRect/>
          </a:stretch>
        </p:blipFill>
        <p:spPr>
          <a:xfrm>
            <a:off x="4202519" y="1974100"/>
            <a:ext cx="4960531" cy="3297283"/>
          </a:xfrm>
          <a:prstGeom prst="rect">
            <a:avLst/>
          </a:prstGeom>
          <a:ln w="12700">
            <a:miter lim="400000"/>
          </a:ln>
        </p:spPr>
      </p:pic>
      <p:pic>
        <p:nvPicPr>
          <p:cNvPr id="173" name="image19.jpg"/>
          <p:cNvPicPr>
            <a:picLocks noChangeAspect="1"/>
          </p:cNvPicPr>
          <p:nvPr/>
        </p:nvPicPr>
        <p:blipFill>
          <a:blip r:embed="rId4">
            <a:extLst/>
          </a:blip>
          <a:srcRect l="4225" t="0" r="0" b="0"/>
          <a:stretch>
            <a:fillRect/>
          </a:stretch>
        </p:blipFill>
        <p:spPr>
          <a:xfrm>
            <a:off x="313781" y="2837036"/>
            <a:ext cx="4694393" cy="3258964"/>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image42.png" descr="RDA_Pm.png"/>
          <p:cNvPicPr>
            <a:picLocks noChangeAspect="1"/>
          </p:cNvPicPr>
          <p:nvPr/>
        </p:nvPicPr>
        <p:blipFill>
          <a:blip r:embed="rId3">
            <a:extLst/>
          </a:blip>
          <a:stretch>
            <a:fillRect/>
          </a:stretch>
        </p:blipFill>
        <p:spPr>
          <a:xfrm>
            <a:off x="12700" y="0"/>
            <a:ext cx="9103540" cy="6858000"/>
          </a:xfrm>
          <a:prstGeom prst="rect">
            <a:avLst/>
          </a:prstGeom>
          <a:ln w="12700">
            <a:miter lim="400000"/>
          </a:ln>
        </p:spPr>
      </p:pic>
      <p:sp>
        <p:nvSpPr>
          <p:cNvPr id="176" name="Shape 176"/>
          <p:cNvSpPr/>
          <p:nvPr/>
        </p:nvSpPr>
        <p:spPr>
          <a:xfrm>
            <a:off x="156778" y="194234"/>
            <a:ext cx="5393117"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FFFFFF"/>
                </a:solidFill>
              </a:defRPr>
            </a:lvl1pPr>
          </a:lstStyle>
          <a:p>
            <a:pPr/>
            <a:r>
              <a:t>Where do we go next? </a:t>
            </a:r>
          </a:p>
        </p:txBody>
      </p:sp>
      <p:sp>
        <p:nvSpPr>
          <p:cNvPr id="177" name="Shape 177"/>
          <p:cNvSpPr/>
          <p:nvPr/>
        </p:nvSpPr>
        <p:spPr>
          <a:xfrm>
            <a:off x="266522" y="4593394"/>
            <a:ext cx="5518539" cy="212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600" u="sng">
                <a:solidFill>
                  <a:srgbClr val="FFFFFF"/>
                </a:solidFill>
              </a:defRPr>
            </a:pPr>
            <a:r>
              <a:t>Current &amp; Pending Deterrents: </a:t>
            </a:r>
          </a:p>
          <a:p>
            <a:pPr>
              <a:defRPr sz="2600">
                <a:solidFill>
                  <a:srgbClr val="FFFFFF"/>
                </a:solidFill>
              </a:defRPr>
            </a:pPr>
            <a:r>
              <a:t>Bubbler, Decoys, Towed Array, Pods, Acoustic Jammer</a:t>
            </a:r>
          </a:p>
          <a:p>
            <a:pPr>
              <a:defRPr sz="2600">
                <a:solidFill>
                  <a:srgbClr val="FFFFFF"/>
                </a:solidFill>
              </a:defRPr>
            </a:pPr>
            <a:r>
              <a:t>Real-time acoustic alerts</a:t>
            </a:r>
          </a:p>
          <a:p>
            <a:pPr>
              <a:defRPr sz="2600">
                <a:solidFill>
                  <a:srgbClr val="FFFFFF"/>
                </a:solidFill>
              </a:defRPr>
            </a:pPr>
            <a:r>
              <a:t>Reporting network</a:t>
            </a:r>
          </a:p>
        </p:txBody>
      </p:sp>
      <p:sp>
        <p:nvSpPr>
          <p:cNvPr id="178" name="Shape 178"/>
          <p:cNvSpPr/>
          <p:nvPr/>
        </p:nvSpPr>
        <p:spPr>
          <a:xfrm>
            <a:off x="156777" y="1019193"/>
            <a:ext cx="4875757" cy="15595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0000"/>
              </a:lnSpc>
              <a:defRPr sz="2800" u="sng">
                <a:solidFill>
                  <a:srgbClr val="FFFFFF"/>
                </a:solidFill>
              </a:defRPr>
            </a:pPr>
            <a:r>
              <a:t>Successes: </a:t>
            </a:r>
          </a:p>
          <a:p>
            <a:pPr marL="342900" indent="-342900">
              <a:lnSpc>
                <a:spcPct val="120000"/>
              </a:lnSpc>
              <a:buSzPct val="100000"/>
              <a:buFont typeface="Arial"/>
              <a:buChar char="•"/>
              <a:defRPr sz="2800">
                <a:solidFill>
                  <a:srgbClr val="FFFFFF"/>
                </a:solidFill>
              </a:defRPr>
            </a:pPr>
            <a:r>
              <a:t>Decoy</a:t>
            </a:r>
          </a:p>
          <a:p>
            <a:pPr marL="342900" indent="-342900">
              <a:lnSpc>
                <a:spcPct val="120000"/>
              </a:lnSpc>
              <a:buSzPct val="100000"/>
              <a:buFont typeface="Arial"/>
              <a:buChar char="•"/>
              <a:defRPr sz="2800">
                <a:solidFill>
                  <a:srgbClr val="FFFFFF"/>
                </a:solidFill>
              </a:defRPr>
            </a:pPr>
            <a:r>
              <a:t>Avoidance</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 name="image20.jpg" descr="Q:\Data3\SPERM WHALES\Cool_SpermWhale_Photos\SW_Near_Buoys\UASE-JMS-20100815-1-055_Dorsal_Buoy_Fog.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83" name="Shape 183"/>
          <p:cNvSpPr/>
          <p:nvPr/>
        </p:nvSpPr>
        <p:spPr>
          <a:xfrm>
            <a:off x="609600" y="457200"/>
            <a:ext cx="7315200" cy="3469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Next projects</a:t>
            </a:r>
          </a:p>
          <a:p>
            <a:pPr>
              <a:defRPr sz="2400"/>
            </a:pPr>
          </a:p>
          <a:p>
            <a:pPr marL="285750" indent="-285750">
              <a:lnSpc>
                <a:spcPct val="150000"/>
              </a:lnSpc>
              <a:buSzPct val="100000"/>
              <a:buFont typeface="Arial"/>
              <a:buChar char="•"/>
              <a:defRPr sz="2400"/>
            </a:pPr>
            <a:r>
              <a:t>Bubblers</a:t>
            </a:r>
            <a:endParaRPr>
              <a:solidFill>
                <a:srgbClr val="FFFFFF"/>
              </a:solidFill>
            </a:endParaRPr>
          </a:p>
          <a:p>
            <a:pPr marL="285750" indent="-285750">
              <a:lnSpc>
                <a:spcPct val="150000"/>
              </a:lnSpc>
              <a:buSzPct val="100000"/>
              <a:buFont typeface="Arial"/>
              <a:buChar char="•"/>
              <a:defRPr sz="2400"/>
            </a:pPr>
            <a:r>
              <a:t>Decoys</a:t>
            </a:r>
            <a:endParaRPr>
              <a:solidFill>
                <a:srgbClr val="FFFFFF"/>
              </a:solidFill>
            </a:endParaRPr>
          </a:p>
          <a:p>
            <a:pPr marL="285750" indent="-285750">
              <a:lnSpc>
                <a:spcPct val="150000"/>
              </a:lnSpc>
              <a:buSzPct val="100000"/>
              <a:buFont typeface="Arial"/>
              <a:buChar char="•"/>
              <a:defRPr sz="2400"/>
            </a:pPr>
            <a:r>
              <a:t>Towed Array</a:t>
            </a:r>
            <a:endParaRPr>
              <a:solidFill>
                <a:srgbClr val="FFFFFF"/>
              </a:solidFill>
            </a:endParaRPr>
          </a:p>
          <a:p>
            <a:pPr marL="285750" indent="-285750">
              <a:lnSpc>
                <a:spcPct val="150000"/>
              </a:lnSpc>
              <a:buSzPct val="100000"/>
              <a:buFont typeface="Arial"/>
              <a:buChar char="•"/>
              <a:defRPr sz="2400"/>
            </a:pPr>
            <a:r>
              <a:t>Pods </a:t>
            </a:r>
          </a:p>
          <a:p>
            <a:pPr marL="285750" indent="-285750">
              <a:lnSpc>
                <a:spcPct val="150000"/>
              </a:lnSpc>
              <a:buSzPct val="100000"/>
              <a:buFont typeface="Arial"/>
              <a:buChar char="•"/>
              <a:defRPr sz="2400"/>
            </a:pPr>
            <a:r>
              <a:t>Jammers</a:t>
            </a:r>
          </a:p>
        </p:txBody>
      </p:sp>
      <p:pic>
        <p:nvPicPr>
          <p:cNvPr id="184" name="image21.jpg"/>
          <p:cNvPicPr>
            <a:picLocks noChangeAspect="1"/>
          </p:cNvPicPr>
          <p:nvPr/>
        </p:nvPicPr>
        <p:blipFill>
          <a:blip r:embed="rId4">
            <a:extLst/>
          </a:blip>
          <a:srcRect l="16569" t="0" r="0" b="12450"/>
          <a:stretch>
            <a:fillRect/>
          </a:stretch>
        </p:blipFill>
        <p:spPr>
          <a:xfrm>
            <a:off x="7162800" y="3962400"/>
            <a:ext cx="1759529" cy="2758178"/>
          </a:xfrm>
          <a:prstGeom prst="rect">
            <a:avLst/>
          </a:prstGeom>
          <a:ln>
            <a:solidFill>
              <a:srgbClr val="000000"/>
            </a:solidFill>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image20.jpg" descr="Q:\Data3\SPERM WHALES\Cool_SpermWhale_Photos\SW_Near_Buoys\UASE-JMS-20100815-1-055_Dorsal_Buoy_Fog.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89" name="Shape 189"/>
          <p:cNvSpPr/>
          <p:nvPr/>
        </p:nvSpPr>
        <p:spPr>
          <a:xfrm>
            <a:off x="609600" y="457200"/>
            <a:ext cx="7315200" cy="3469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Next projects</a:t>
            </a:r>
          </a:p>
          <a:p>
            <a:pPr>
              <a:defRPr sz="2400"/>
            </a:pPr>
          </a:p>
          <a:p>
            <a:pPr marL="285750" indent="-285750">
              <a:lnSpc>
                <a:spcPct val="150000"/>
              </a:lnSpc>
              <a:buSzPct val="100000"/>
              <a:buFont typeface="Arial"/>
              <a:buChar char="•"/>
              <a:defRPr sz="2400"/>
            </a:pPr>
            <a:r>
              <a:t>Bubblers</a:t>
            </a:r>
            <a:endParaRPr>
              <a:solidFill>
                <a:srgbClr val="FFFFFF"/>
              </a:solidFill>
            </a:endParaRPr>
          </a:p>
          <a:p>
            <a:pPr marL="285750" indent="-285750">
              <a:lnSpc>
                <a:spcPct val="150000"/>
              </a:lnSpc>
              <a:buSzPct val="100000"/>
              <a:buFont typeface="Arial"/>
              <a:buChar char="•"/>
              <a:defRPr sz="2400"/>
            </a:pPr>
            <a:r>
              <a:t>Decoys</a:t>
            </a:r>
            <a:endParaRPr>
              <a:solidFill>
                <a:srgbClr val="FFFFFF"/>
              </a:solidFill>
            </a:endParaRPr>
          </a:p>
          <a:p>
            <a:pPr marL="285750" indent="-285750">
              <a:lnSpc>
                <a:spcPct val="150000"/>
              </a:lnSpc>
              <a:buSzPct val="100000"/>
              <a:buFont typeface="Arial"/>
              <a:buChar char="•"/>
              <a:defRPr sz="2400"/>
            </a:pPr>
            <a:r>
              <a:t>Towed Array</a:t>
            </a:r>
            <a:endParaRPr>
              <a:solidFill>
                <a:srgbClr val="FFFFFF"/>
              </a:solidFill>
            </a:endParaRPr>
          </a:p>
          <a:p>
            <a:pPr marL="285750" indent="-285750">
              <a:lnSpc>
                <a:spcPct val="150000"/>
              </a:lnSpc>
              <a:buSzPct val="100000"/>
              <a:buFont typeface="Arial"/>
              <a:buChar char="•"/>
              <a:defRPr sz="2400"/>
            </a:pPr>
            <a:r>
              <a:t>Pods </a:t>
            </a:r>
          </a:p>
          <a:p>
            <a:pPr marL="285750" indent="-285750">
              <a:lnSpc>
                <a:spcPct val="150000"/>
              </a:lnSpc>
              <a:buSzPct val="100000"/>
              <a:buFont typeface="Arial"/>
              <a:buChar char="•"/>
              <a:defRPr sz="2400"/>
            </a:pPr>
            <a:r>
              <a:t>Jammers</a:t>
            </a:r>
          </a:p>
        </p:txBody>
      </p:sp>
      <p:sp>
        <p:nvSpPr>
          <p:cNvPr id="190" name="Shape 190"/>
          <p:cNvSpPr/>
          <p:nvPr/>
        </p:nvSpPr>
        <p:spPr>
          <a:xfrm>
            <a:off x="562709" y="1288846"/>
            <a:ext cx="1793631" cy="655230"/>
          </a:xfrm>
          <a:prstGeom prst="roundRect">
            <a:avLst>
              <a:gd name="adj" fmla="val 16667"/>
            </a:avLst>
          </a:prstGeom>
          <a:ln w="19050">
            <a:solidFill>
              <a:srgbClr val="00B05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image22.png" descr="Sperm_Whale.gif"/>
          <p:cNvPicPr>
            <a:picLocks noChangeAspect="1"/>
          </p:cNvPicPr>
          <p:nvPr/>
        </p:nvPicPr>
        <p:blipFill>
          <a:blip r:embed="rId3">
            <a:extLst/>
          </a:blip>
          <a:stretch>
            <a:fillRect/>
          </a:stretch>
        </p:blipFill>
        <p:spPr>
          <a:xfrm>
            <a:off x="5629275" y="3189288"/>
            <a:ext cx="1339850" cy="690563"/>
          </a:xfrm>
          <a:prstGeom prst="rect">
            <a:avLst/>
          </a:prstGeom>
          <a:ln w="12700">
            <a:miter lim="400000"/>
          </a:ln>
        </p:spPr>
      </p:pic>
      <p:grpSp>
        <p:nvGrpSpPr>
          <p:cNvPr id="267" name="Group 267"/>
          <p:cNvGrpSpPr/>
          <p:nvPr/>
        </p:nvGrpSpPr>
        <p:grpSpPr>
          <a:xfrm>
            <a:off x="-1" y="1527173"/>
            <a:ext cx="9144001" cy="5330827"/>
            <a:chOff x="0" y="0"/>
            <a:chExt cx="9143999" cy="5330825"/>
          </a:xfrm>
        </p:grpSpPr>
        <p:grpSp>
          <p:nvGrpSpPr>
            <p:cNvPr id="253" name="Group 253"/>
            <p:cNvGrpSpPr/>
            <p:nvPr/>
          </p:nvGrpSpPr>
          <p:grpSpPr>
            <a:xfrm>
              <a:off x="-1" y="-1"/>
              <a:ext cx="9144001" cy="5330827"/>
              <a:chOff x="0" y="0"/>
              <a:chExt cx="9143999" cy="5330825"/>
            </a:xfrm>
          </p:grpSpPr>
          <p:grpSp>
            <p:nvGrpSpPr>
              <p:cNvPr id="249" name="Group 249"/>
              <p:cNvGrpSpPr/>
              <p:nvPr/>
            </p:nvGrpSpPr>
            <p:grpSpPr>
              <a:xfrm>
                <a:off x="0" y="-1"/>
                <a:ext cx="9144000" cy="5330827"/>
                <a:chOff x="0" y="0"/>
                <a:chExt cx="9143999" cy="5330825"/>
              </a:xfrm>
            </p:grpSpPr>
            <p:sp>
              <p:nvSpPr>
                <p:cNvPr id="195" name="Shape 195"/>
                <p:cNvSpPr/>
                <p:nvPr/>
              </p:nvSpPr>
              <p:spPr>
                <a:xfrm>
                  <a:off x="227806" y="3657596"/>
                  <a:ext cx="8669340" cy="735012"/>
                </a:xfrm>
                <a:prstGeom prst="rect">
                  <a:avLst/>
                </a:prstGeom>
                <a:solidFill>
                  <a:srgbClr val="E46C0A">
                    <a:alpha val="16078"/>
                  </a:srgbClr>
                </a:solidFill>
                <a:ln w="9525" cap="flat">
                  <a:solidFill>
                    <a:srgbClr val="4A7EBB"/>
                  </a:solidFill>
                  <a:prstDash val="solid"/>
                  <a:miter lim="800000"/>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a:defRPr>
                      <a:solidFill>
                        <a:srgbClr val="FFFFFF"/>
                      </a:solidFill>
                    </a:defRPr>
                  </a:pPr>
                </a:p>
              </p:txBody>
            </p:sp>
            <p:sp>
              <p:nvSpPr>
                <p:cNvPr id="196" name="Shape 196"/>
                <p:cNvSpPr/>
                <p:nvPr/>
              </p:nvSpPr>
              <p:spPr>
                <a:xfrm>
                  <a:off x="3534570" y="957261"/>
                  <a:ext cx="4470358" cy="2680001"/>
                </a:xfrm>
                <a:custGeom>
                  <a:avLst/>
                  <a:gdLst/>
                  <a:ahLst/>
                  <a:cxnLst>
                    <a:cxn ang="0">
                      <a:pos x="wd2" y="hd2"/>
                    </a:cxn>
                    <a:cxn ang="5400000">
                      <a:pos x="wd2" y="hd2"/>
                    </a:cxn>
                    <a:cxn ang="10800000">
                      <a:pos x="wd2" y="hd2"/>
                    </a:cxn>
                    <a:cxn ang="16200000">
                      <a:pos x="wd2" y="hd2"/>
                    </a:cxn>
                  </a:cxnLst>
                  <a:rect l="0" t="0" r="r" b="b"/>
                  <a:pathLst>
                    <a:path w="21531" h="21005" fill="norm" stroke="1" extrusionOk="0">
                      <a:moveTo>
                        <a:pt x="0" y="181"/>
                      </a:moveTo>
                      <a:cubicBezTo>
                        <a:pt x="373" y="5866"/>
                        <a:pt x="746" y="11552"/>
                        <a:pt x="1409" y="14982"/>
                      </a:cubicBezTo>
                      <a:cubicBezTo>
                        <a:pt x="2073" y="18411"/>
                        <a:pt x="2543" y="19915"/>
                        <a:pt x="3983" y="20758"/>
                      </a:cubicBezTo>
                      <a:cubicBezTo>
                        <a:pt x="5423" y="21600"/>
                        <a:pt x="8354" y="20021"/>
                        <a:pt x="10049" y="20036"/>
                      </a:cubicBezTo>
                      <a:cubicBezTo>
                        <a:pt x="11745" y="20051"/>
                        <a:pt x="13011" y="20848"/>
                        <a:pt x="14155" y="20848"/>
                      </a:cubicBezTo>
                      <a:cubicBezTo>
                        <a:pt x="15299" y="20848"/>
                        <a:pt x="15799" y="20051"/>
                        <a:pt x="16912" y="20036"/>
                      </a:cubicBezTo>
                      <a:cubicBezTo>
                        <a:pt x="18026" y="20021"/>
                        <a:pt x="20068" y="21510"/>
                        <a:pt x="20834" y="20758"/>
                      </a:cubicBezTo>
                      <a:cubicBezTo>
                        <a:pt x="21600" y="20006"/>
                        <a:pt x="21416" y="17825"/>
                        <a:pt x="21508" y="15523"/>
                      </a:cubicBezTo>
                      <a:cubicBezTo>
                        <a:pt x="21600" y="13222"/>
                        <a:pt x="21386" y="9296"/>
                        <a:pt x="21386" y="6949"/>
                      </a:cubicBezTo>
                      <a:cubicBezTo>
                        <a:pt x="21386" y="4603"/>
                        <a:pt x="21508" y="2602"/>
                        <a:pt x="21508" y="1444"/>
                      </a:cubicBezTo>
                      <a:cubicBezTo>
                        <a:pt x="21508" y="286"/>
                        <a:pt x="21386" y="0"/>
                        <a:pt x="21386" y="0"/>
                      </a:cubicBezTo>
                    </a:path>
                  </a:pathLst>
                </a:custGeom>
                <a:noFill/>
                <a:ln w="25400" cap="flat">
                  <a:solidFill>
                    <a:srgbClr val="FFFFFF"/>
                  </a:solidFill>
                  <a:prstDash val="solid"/>
                  <a:miter lim="800000"/>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lgn="ctr">
                    <a:defRPr>
                      <a:solidFill>
                        <a:srgbClr val="FFFFFF"/>
                      </a:solidFill>
                    </a:defRPr>
                  </a:pPr>
                </a:p>
              </p:txBody>
            </p:sp>
            <p:sp>
              <p:nvSpPr>
                <p:cNvPr id="197" name="Shape 197"/>
                <p:cNvSpPr/>
                <p:nvPr/>
              </p:nvSpPr>
              <p:spPr>
                <a:xfrm>
                  <a:off x="8057357" y="863599"/>
                  <a:ext cx="111127" cy="138113"/>
                </a:xfrm>
                <a:prstGeom prst="ellipse">
                  <a:avLst/>
                </a:prstGeom>
                <a:gradFill flip="none" rotWithShape="1">
                  <a:gsLst>
                    <a:gs pos="0">
                      <a:srgbClr val="9BC1FF"/>
                    </a:gs>
                    <a:gs pos="100000">
                      <a:srgbClr val="3F80CD"/>
                    </a:gs>
                  </a:gsLst>
                  <a:lin ang="54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a:defRPr>
                      <a:solidFill>
                        <a:srgbClr val="FFFFFF"/>
                      </a:solidFill>
                    </a:defRPr>
                  </a:pPr>
                </a:p>
              </p:txBody>
            </p:sp>
            <p:sp>
              <p:nvSpPr>
                <p:cNvPr id="198" name="Shape 198"/>
                <p:cNvSpPr/>
                <p:nvPr/>
              </p:nvSpPr>
              <p:spPr>
                <a:xfrm>
                  <a:off x="7871620" y="863599"/>
                  <a:ext cx="112713" cy="138113"/>
                </a:xfrm>
                <a:prstGeom prst="ellipse">
                  <a:avLst/>
                </a:prstGeom>
                <a:gradFill flip="none" rotWithShape="1">
                  <a:gsLst>
                    <a:gs pos="0">
                      <a:srgbClr val="9BC1FF"/>
                    </a:gs>
                    <a:gs pos="100000">
                      <a:srgbClr val="3F80CD"/>
                    </a:gs>
                  </a:gsLst>
                  <a:lin ang="54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a:defRPr>
                      <a:solidFill>
                        <a:srgbClr val="FFFFFF"/>
                      </a:solidFill>
                    </a:defRPr>
                  </a:pPr>
                </a:p>
              </p:txBody>
            </p:sp>
            <p:sp>
              <p:nvSpPr>
                <p:cNvPr id="199" name="Shape 199"/>
                <p:cNvSpPr/>
                <p:nvPr/>
              </p:nvSpPr>
              <p:spPr>
                <a:xfrm flipH="1" flipV="1">
                  <a:off x="7984333" y="0"/>
                  <a:ext cx="3175" cy="990599"/>
                </a:xfrm>
                <a:prstGeom prst="line">
                  <a:avLst/>
                </a:prstGeom>
                <a:noFill/>
                <a:ln w="25400" cap="flat">
                  <a:solidFill>
                    <a:srgbClr val="FF6600"/>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t">
                  <a:noAutofit/>
                </a:bodyPr>
                <a:lstStyle/>
                <a:p>
                  <a:pPr>
                    <a:defRPr>
                      <a:solidFill>
                        <a:srgbClr val="FFFFFF"/>
                      </a:solidFill>
                    </a:defRPr>
                  </a:pPr>
                </a:p>
              </p:txBody>
            </p:sp>
            <p:sp>
              <p:nvSpPr>
                <p:cNvPr id="200" name="Shape 200"/>
                <p:cNvSpPr/>
                <p:nvPr/>
              </p:nvSpPr>
              <p:spPr>
                <a:xfrm>
                  <a:off x="7984333" y="-1"/>
                  <a:ext cx="355601" cy="409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6600"/>
                </a:solidFill>
                <a:ln w="12700" cap="flat">
                  <a:noFill/>
                  <a:miter lim="400000"/>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a:defRPr>
                      <a:solidFill>
                        <a:srgbClr val="FFFFFF"/>
                      </a:solidFill>
                    </a:defRPr>
                  </a:pPr>
                </a:p>
              </p:txBody>
            </p:sp>
            <p:grpSp>
              <p:nvGrpSpPr>
                <p:cNvPr id="206" name="Group 206"/>
                <p:cNvGrpSpPr/>
                <p:nvPr/>
              </p:nvGrpSpPr>
              <p:grpSpPr>
                <a:xfrm>
                  <a:off x="7707778" y="3627246"/>
                  <a:ext cx="356240" cy="405862"/>
                  <a:chOff x="0" y="0"/>
                  <a:chExt cx="356239" cy="405860"/>
                </a:xfrm>
              </p:grpSpPr>
              <p:sp>
                <p:nvSpPr>
                  <p:cNvPr id="201" name="Shape 201"/>
                  <p:cNvSpPr/>
                  <p:nvPr/>
                </p:nvSpPr>
                <p:spPr>
                  <a:xfrm>
                    <a:off x="152374" y="0"/>
                    <a:ext cx="53587" cy="69087"/>
                  </a:xfrm>
                  <a:prstGeom prst="ellipse">
                    <a:avLst/>
                  </a:prstGeom>
                  <a:noFill/>
                  <a:ln w="12700" cap="flat">
                    <a:solidFill>
                      <a:srgbClr val="FFFFFF"/>
                    </a:solidFill>
                    <a:prstDash val="solid"/>
                    <a:round/>
                  </a:ln>
                  <a:effectLst>
                    <a:outerShdw sx="100000" sy="100000" kx="0" ky="0" algn="b" rotWithShape="0" blurRad="76200" dist="38100" dir="5400000">
                      <a:srgbClr val="000000">
                        <a:alpha val="60000"/>
                      </a:srgbClr>
                    </a:outerShdw>
                  </a:effectLst>
                </p:spPr>
                <p:txBody>
                  <a:bodyPr wrap="square" lIns="45719" tIns="45719" rIns="45719" bIns="45719" numCol="1" anchor="ctr">
                    <a:noAutofit/>
                  </a:bodyPr>
                  <a:lstStyle/>
                  <a:p>
                    <a:pPr algn="ctr">
                      <a:defRPr>
                        <a:solidFill>
                          <a:srgbClr val="FFFFFF"/>
                        </a:solidFill>
                      </a:defRPr>
                    </a:pPr>
                  </a:p>
                </p:txBody>
              </p:sp>
              <p:grpSp>
                <p:nvGrpSpPr>
                  <p:cNvPr id="205" name="Group 205"/>
                  <p:cNvGrpSpPr/>
                  <p:nvPr/>
                </p:nvGrpSpPr>
                <p:grpSpPr>
                  <a:xfrm>
                    <a:off x="0" y="49893"/>
                    <a:ext cx="356240" cy="355968"/>
                    <a:chOff x="0" y="0"/>
                    <a:chExt cx="356239" cy="355966"/>
                  </a:xfrm>
                </p:grpSpPr>
                <p:sp>
                  <p:nvSpPr>
                    <p:cNvPr id="202" name="Shape 202"/>
                    <p:cNvSpPr/>
                    <p:nvPr/>
                  </p:nvSpPr>
                  <p:spPr>
                    <a:xfrm flipH="1">
                      <a:off x="168744" y="0"/>
                      <a:ext cx="9376" cy="355968"/>
                    </a:xfrm>
                    <a:prstGeom prst="line">
                      <a:avLst/>
                    </a:prstGeom>
                    <a:noFill/>
                    <a:ln w="19050" cap="flat">
                      <a:solidFill>
                        <a:srgbClr val="FFFFFF"/>
                      </a:solidFill>
                      <a:prstDash val="solid"/>
                      <a:round/>
                    </a:ln>
                    <a:effectLst>
                      <a:outerShdw sx="100000" sy="100000" kx="0" ky="0" algn="b" rotWithShape="0" blurRad="63500" dist="12700" dir="5400000">
                        <a:srgbClr val="000000">
                          <a:alpha val="32000"/>
                        </a:srgbClr>
                      </a:outerShdw>
                    </a:effectLst>
                  </p:spPr>
                  <p:txBody>
                    <a:bodyPr wrap="square" lIns="45719" tIns="45719" rIns="45719" bIns="45719" numCol="1" anchor="t">
                      <a:noAutofit/>
                    </a:bodyPr>
                    <a:lstStyle/>
                    <a:p>
                      <a:pPr>
                        <a:defRPr>
                          <a:solidFill>
                            <a:srgbClr val="FFFFFF"/>
                          </a:solidFill>
                        </a:defRPr>
                      </a:pPr>
                    </a:p>
                  </p:txBody>
                </p:sp>
                <p:sp>
                  <p:nvSpPr>
                    <p:cNvPr id="203" name="Shape 203"/>
                    <p:cNvSpPr/>
                    <p:nvPr/>
                  </p:nvSpPr>
                  <p:spPr>
                    <a:xfrm>
                      <a:off x="93745" y="11515"/>
                      <a:ext cx="187498" cy="914"/>
                    </a:xfrm>
                    <a:prstGeom prst="line">
                      <a:avLst/>
                    </a:prstGeom>
                    <a:noFill/>
                    <a:ln w="19050" cap="flat">
                      <a:solidFill>
                        <a:srgbClr val="FFFFFF"/>
                      </a:solidFill>
                      <a:prstDash val="solid"/>
                      <a:round/>
                    </a:ln>
                    <a:effectLst>
                      <a:outerShdw sx="100000" sy="100000" kx="0" ky="0" algn="b" rotWithShape="0" blurRad="63500" dist="12700" dir="5400000">
                        <a:srgbClr val="000000">
                          <a:alpha val="32000"/>
                        </a:srgbClr>
                      </a:outerShdw>
                    </a:effectLst>
                  </p:spPr>
                  <p:txBody>
                    <a:bodyPr wrap="square" lIns="45719" tIns="45719" rIns="45719" bIns="45719" numCol="1" anchor="t">
                      <a:noAutofit/>
                    </a:bodyPr>
                    <a:lstStyle/>
                    <a:p>
                      <a:pPr>
                        <a:defRPr>
                          <a:solidFill>
                            <a:srgbClr val="FFFFFF"/>
                          </a:solidFill>
                        </a:defRPr>
                      </a:pPr>
                    </a:p>
                  </p:txBody>
                </p:sp>
                <p:sp>
                  <p:nvSpPr>
                    <p:cNvPr id="204" name="Shape 204"/>
                    <p:cNvSpPr/>
                    <p:nvPr/>
                  </p:nvSpPr>
                  <p:spPr>
                    <a:xfrm>
                      <a:off x="0" y="181106"/>
                      <a:ext cx="356240" cy="173998"/>
                    </a:xfrm>
                    <a:custGeom>
                      <a:avLst/>
                      <a:gdLst/>
                      <a:ahLst/>
                      <a:cxnLst>
                        <a:cxn ang="0">
                          <a:pos x="wd2" y="hd2"/>
                        </a:cxn>
                        <a:cxn ang="5400000">
                          <a:pos x="wd2" y="hd2"/>
                        </a:cxn>
                        <a:cxn ang="10800000">
                          <a:pos x="wd2" y="hd2"/>
                        </a:cxn>
                        <a:cxn ang="16200000">
                          <a:pos x="wd2" y="hd2"/>
                        </a:cxn>
                      </a:cxnLst>
                      <a:rect l="0" t="0" r="r" b="b"/>
                      <a:pathLst>
                        <a:path w="21600" h="20060" fill="norm" stroke="1" extrusionOk="0">
                          <a:moveTo>
                            <a:pt x="0" y="1350"/>
                          </a:moveTo>
                          <a:cubicBezTo>
                            <a:pt x="284" y="7312"/>
                            <a:pt x="568" y="13275"/>
                            <a:pt x="3411" y="16200"/>
                          </a:cubicBezTo>
                          <a:cubicBezTo>
                            <a:pt x="6253" y="19125"/>
                            <a:pt x="14021" y="21600"/>
                            <a:pt x="17053" y="18900"/>
                          </a:cubicBezTo>
                          <a:cubicBezTo>
                            <a:pt x="20084" y="16200"/>
                            <a:pt x="20937" y="2775"/>
                            <a:pt x="21600" y="0"/>
                          </a:cubicBezTo>
                        </a:path>
                      </a:pathLst>
                    </a:custGeom>
                    <a:noFill/>
                    <a:ln w="19050" cap="flat">
                      <a:solidFill>
                        <a:srgbClr val="FFFFFF"/>
                      </a:solidFill>
                      <a:prstDash val="solid"/>
                      <a:round/>
                    </a:ln>
                    <a:effectLst>
                      <a:outerShdw sx="100000" sy="100000" kx="0" ky="0" algn="b" rotWithShape="0" blurRad="63500" dist="12700" dir="5400000">
                        <a:srgbClr val="000000">
                          <a:alpha val="32000"/>
                        </a:srgbClr>
                      </a:outerShdw>
                    </a:effectLst>
                  </p:spPr>
                  <p:txBody>
                    <a:bodyPr wrap="square" lIns="45719" tIns="45719" rIns="45719" bIns="45719" numCol="1" anchor="ctr">
                      <a:noAutofit/>
                    </a:bodyPr>
                    <a:lstStyle/>
                    <a:p>
                      <a:pPr algn="ctr">
                        <a:defRPr>
                          <a:solidFill>
                            <a:srgbClr val="FFFFFF"/>
                          </a:solidFill>
                        </a:defRPr>
                      </a:pPr>
                    </a:p>
                  </p:txBody>
                </p:sp>
              </p:grpSp>
            </p:grpSp>
            <p:sp>
              <p:nvSpPr>
                <p:cNvPr id="207" name="Shape 207"/>
                <p:cNvSpPr/>
                <p:nvPr/>
              </p:nvSpPr>
              <p:spPr>
                <a:xfrm>
                  <a:off x="7921387" y="979486"/>
                  <a:ext cx="208996" cy="36514"/>
                </a:xfrm>
                <a:custGeom>
                  <a:avLst/>
                  <a:gdLst/>
                  <a:ahLst/>
                  <a:cxnLst>
                    <a:cxn ang="0">
                      <a:pos x="wd2" y="hd2"/>
                    </a:cxn>
                    <a:cxn ang="5400000">
                      <a:pos x="wd2" y="hd2"/>
                    </a:cxn>
                    <a:cxn ang="10800000">
                      <a:pos x="wd2" y="hd2"/>
                    </a:cxn>
                    <a:cxn ang="16200000">
                      <a:pos x="wd2" y="hd2"/>
                    </a:cxn>
                  </a:cxnLst>
                  <a:rect l="0" t="0" r="r" b="b"/>
                  <a:pathLst>
                    <a:path w="19886" h="21600" fill="norm" stroke="1" extrusionOk="0">
                      <a:moveTo>
                        <a:pt x="19886" y="21600"/>
                      </a:moveTo>
                      <a:cubicBezTo>
                        <a:pt x="12172" y="19800"/>
                        <a:pt x="4457" y="18000"/>
                        <a:pt x="1372" y="14400"/>
                      </a:cubicBezTo>
                      <a:cubicBezTo>
                        <a:pt x="-1714" y="10800"/>
                        <a:pt x="1372" y="0"/>
                        <a:pt x="1372" y="0"/>
                      </a:cubicBezTo>
                    </a:path>
                  </a:pathLst>
                </a:custGeom>
                <a:noFill/>
                <a:ln w="25400" cap="flat">
                  <a:solidFill>
                    <a:srgbClr val="FFFFFF"/>
                  </a:solidFill>
                  <a:prstDash val="solid"/>
                  <a:miter lim="800000"/>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lgn="ctr">
                    <a:defRPr>
                      <a:solidFill>
                        <a:srgbClr val="FFFFFF"/>
                      </a:solidFill>
                    </a:defRPr>
                  </a:pPr>
                </a:p>
              </p:txBody>
            </p:sp>
            <p:sp>
              <p:nvSpPr>
                <p:cNvPr id="208" name="Shape 208"/>
                <p:cNvSpPr/>
                <p:nvPr/>
              </p:nvSpPr>
              <p:spPr>
                <a:xfrm flipH="1" rot="10800000">
                  <a:off x="3458369" y="1401761"/>
                  <a:ext cx="192087" cy="150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11" name="Group 211"/>
                <p:cNvGrpSpPr/>
                <p:nvPr/>
              </p:nvGrpSpPr>
              <p:grpSpPr>
                <a:xfrm>
                  <a:off x="3074535" y="1829266"/>
                  <a:ext cx="502765" cy="291434"/>
                  <a:chOff x="0" y="0"/>
                  <a:chExt cx="502763" cy="291432"/>
                </a:xfrm>
              </p:grpSpPr>
              <p:sp>
                <p:nvSpPr>
                  <p:cNvPr id="209" name="Shape 209"/>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210" name="Shape 210"/>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212" name="Shape 212"/>
                <p:cNvSpPr/>
                <p:nvPr/>
              </p:nvSpPr>
              <p:spPr>
                <a:xfrm flipH="1" rot="10800000">
                  <a:off x="3542507" y="1739899"/>
                  <a:ext cx="188913" cy="150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15" name="Group 215"/>
                <p:cNvGrpSpPr/>
                <p:nvPr/>
              </p:nvGrpSpPr>
              <p:grpSpPr>
                <a:xfrm>
                  <a:off x="3202477" y="2319293"/>
                  <a:ext cx="502765" cy="291434"/>
                  <a:chOff x="0" y="0"/>
                  <a:chExt cx="502763" cy="291432"/>
                </a:xfrm>
              </p:grpSpPr>
              <p:sp>
                <p:nvSpPr>
                  <p:cNvPr id="213" name="Shape 213"/>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p>
                </p:txBody>
              </p:sp>
              <p:sp>
                <p:nvSpPr>
                  <p:cNvPr id="214" name="Shape 214"/>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grpSp>
            <p:sp>
              <p:nvSpPr>
                <p:cNvPr id="216" name="Shape 216"/>
                <p:cNvSpPr/>
                <p:nvPr/>
              </p:nvSpPr>
              <p:spPr>
                <a:xfrm flipH="1" rot="10800000">
                  <a:off x="3534570" y="2087561"/>
                  <a:ext cx="192087" cy="14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19" name="Group 219"/>
                <p:cNvGrpSpPr/>
                <p:nvPr/>
              </p:nvGrpSpPr>
              <p:grpSpPr>
                <a:xfrm>
                  <a:off x="3869638" y="3712631"/>
                  <a:ext cx="502765" cy="291433"/>
                  <a:chOff x="0" y="0"/>
                  <a:chExt cx="502763" cy="291432"/>
                </a:xfrm>
              </p:grpSpPr>
              <p:sp>
                <p:nvSpPr>
                  <p:cNvPr id="217" name="Shape 217"/>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218" name="Shape 218"/>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220" name="Shape 220"/>
                <p:cNvSpPr/>
                <p:nvPr/>
              </p:nvSpPr>
              <p:spPr>
                <a:xfrm flipH="1" rot="10800000">
                  <a:off x="4304507" y="3630609"/>
                  <a:ext cx="192089" cy="14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23" name="Group 223"/>
                <p:cNvGrpSpPr/>
                <p:nvPr/>
              </p:nvGrpSpPr>
              <p:grpSpPr>
                <a:xfrm>
                  <a:off x="4279695" y="3721435"/>
                  <a:ext cx="502765" cy="291434"/>
                  <a:chOff x="0" y="0"/>
                  <a:chExt cx="502763" cy="291432"/>
                </a:xfrm>
              </p:grpSpPr>
              <p:sp>
                <p:nvSpPr>
                  <p:cNvPr id="221" name="Shape 221"/>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222" name="Shape 222"/>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224" name="Shape 224"/>
                <p:cNvSpPr/>
                <p:nvPr/>
              </p:nvSpPr>
              <p:spPr>
                <a:xfrm flipH="1" rot="10800000">
                  <a:off x="4714082" y="3638546"/>
                  <a:ext cx="192089" cy="150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27" name="Group 227"/>
                <p:cNvGrpSpPr/>
                <p:nvPr/>
              </p:nvGrpSpPr>
              <p:grpSpPr>
                <a:xfrm>
                  <a:off x="4870017" y="3609350"/>
                  <a:ext cx="502764" cy="291433"/>
                  <a:chOff x="0" y="0"/>
                  <a:chExt cx="502763" cy="291432"/>
                </a:xfrm>
              </p:grpSpPr>
              <p:sp>
                <p:nvSpPr>
                  <p:cNvPr id="225" name="Shape 225"/>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226" name="Shape 226"/>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228" name="Shape 228"/>
                <p:cNvSpPr/>
                <p:nvPr/>
              </p:nvSpPr>
              <p:spPr>
                <a:xfrm flipH="1" rot="10800000">
                  <a:off x="5303045" y="3525834"/>
                  <a:ext cx="192087" cy="14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31" name="Group 231"/>
                <p:cNvGrpSpPr/>
                <p:nvPr/>
              </p:nvGrpSpPr>
              <p:grpSpPr>
                <a:xfrm>
                  <a:off x="5518095" y="3647678"/>
                  <a:ext cx="502764" cy="291433"/>
                  <a:chOff x="0" y="0"/>
                  <a:chExt cx="502763" cy="291432"/>
                </a:xfrm>
              </p:grpSpPr>
              <p:sp>
                <p:nvSpPr>
                  <p:cNvPr id="229" name="Shape 229"/>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230" name="Shape 230"/>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232" name="Shape 232"/>
                <p:cNvSpPr/>
                <p:nvPr/>
              </p:nvSpPr>
              <p:spPr>
                <a:xfrm flipH="1" rot="10800000">
                  <a:off x="5953921" y="3565522"/>
                  <a:ext cx="188913" cy="14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35" name="Group 235"/>
                <p:cNvGrpSpPr/>
                <p:nvPr/>
              </p:nvGrpSpPr>
              <p:grpSpPr>
                <a:xfrm>
                  <a:off x="6049017" y="3700480"/>
                  <a:ext cx="502765" cy="291434"/>
                  <a:chOff x="0" y="0"/>
                  <a:chExt cx="502763" cy="291432"/>
                </a:xfrm>
              </p:grpSpPr>
              <p:sp>
                <p:nvSpPr>
                  <p:cNvPr id="233" name="Shape 233"/>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234" name="Shape 234"/>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236" name="Shape 236"/>
                <p:cNvSpPr/>
                <p:nvPr/>
              </p:nvSpPr>
              <p:spPr>
                <a:xfrm flipH="1" rot="10800000">
                  <a:off x="6482557" y="3616321"/>
                  <a:ext cx="192089" cy="150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39" name="Group 239"/>
                <p:cNvGrpSpPr/>
                <p:nvPr/>
              </p:nvGrpSpPr>
              <p:grpSpPr>
                <a:xfrm>
                  <a:off x="6639338" y="3623855"/>
                  <a:ext cx="502765" cy="291434"/>
                  <a:chOff x="0" y="0"/>
                  <a:chExt cx="502763" cy="291432"/>
                </a:xfrm>
              </p:grpSpPr>
              <p:sp>
                <p:nvSpPr>
                  <p:cNvPr id="237" name="Shape 237"/>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238" name="Shape 238"/>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240" name="Shape 240"/>
                <p:cNvSpPr/>
                <p:nvPr/>
              </p:nvSpPr>
              <p:spPr>
                <a:xfrm flipH="1" rot="10800000">
                  <a:off x="7076282" y="3540122"/>
                  <a:ext cx="188913" cy="150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43" name="Group 243"/>
                <p:cNvGrpSpPr/>
                <p:nvPr/>
              </p:nvGrpSpPr>
              <p:grpSpPr>
                <a:xfrm>
                  <a:off x="2989873" y="1493975"/>
                  <a:ext cx="502764" cy="291434"/>
                  <a:chOff x="0" y="0"/>
                  <a:chExt cx="502763" cy="291432"/>
                </a:xfrm>
              </p:grpSpPr>
              <p:sp>
                <p:nvSpPr>
                  <p:cNvPr id="241" name="Shape 241"/>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latin typeface="Arial"/>
                        <a:ea typeface="Arial"/>
                        <a:cs typeface="Arial"/>
                        <a:sym typeface="Arial"/>
                      </a:defRPr>
                    </a:pPr>
                  </a:p>
                </p:txBody>
              </p:sp>
              <p:sp>
                <p:nvSpPr>
                  <p:cNvPr id="242" name="Shape 242"/>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p>
                </p:txBody>
              </p:sp>
            </p:grpSp>
            <p:sp>
              <p:nvSpPr>
                <p:cNvPr id="244" name="Shape 244"/>
                <p:cNvSpPr/>
                <p:nvPr/>
              </p:nvSpPr>
              <p:spPr>
                <a:xfrm>
                  <a:off x="3559969" y="1196974"/>
                  <a:ext cx="285751" cy="1857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25400" cap="flat">
                  <a:solidFill>
                    <a:srgbClr val="FFFFFF"/>
                  </a:solidFill>
                  <a:prstDash val="solid"/>
                  <a:round/>
                </a:ln>
                <a:effectLst>
                  <a:outerShdw sx="100000" sy="100000" kx="0" ky="0" algn="b" rotWithShape="0" blurRad="38100" dist="20000" dir="5400000">
                    <a:srgbClr val="808080">
                      <a:alpha val="37999"/>
                    </a:srgbClr>
                  </a:outerShdw>
                </a:effectLst>
              </p:spPr>
              <p:txBody>
                <a:bodyPr wrap="square" lIns="45719" tIns="45719" rIns="45719" bIns="45719" numCol="1" anchor="ctr">
                  <a:noAutofit/>
                </a:bodyPr>
                <a:lstStyle/>
                <a:p>
                  <a:pPr/>
                </a:p>
              </p:txBody>
            </p:sp>
            <p:grpSp>
              <p:nvGrpSpPr>
                <p:cNvPr id="247" name="Group 247"/>
                <p:cNvGrpSpPr/>
                <p:nvPr/>
              </p:nvGrpSpPr>
              <p:grpSpPr>
                <a:xfrm>
                  <a:off x="3870909" y="1336850"/>
                  <a:ext cx="502765" cy="291434"/>
                  <a:chOff x="0" y="0"/>
                  <a:chExt cx="502763" cy="291432"/>
                </a:xfrm>
              </p:grpSpPr>
              <p:sp>
                <p:nvSpPr>
                  <p:cNvPr id="245" name="Shape 245"/>
                  <p:cNvSpPr/>
                  <p:nvPr/>
                </p:nvSpPr>
                <p:spPr>
                  <a:xfrm rot="19800000">
                    <a:off x="71970" y="104345"/>
                    <a:ext cx="439553" cy="82743"/>
                  </a:xfrm>
                  <a:prstGeom prst="ellipse">
                    <a:avLst/>
                  </a:prstGeom>
                  <a:solidFill>
                    <a:schemeClr val="accent1"/>
                  </a:solidFill>
                  <a:ln w="9525"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p>
                </p:txBody>
              </p:sp>
              <p:sp>
                <p:nvSpPr>
                  <p:cNvPr id="246" name="Shape 246"/>
                  <p:cNvSpPr/>
                  <p:nvPr/>
                </p:nvSpPr>
                <p:spPr>
                  <a:xfrm rot="19800000">
                    <a:off x="35481" y="109887"/>
                    <a:ext cx="87911" cy="165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chemeClr val="accent1"/>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grpSp>
            <p:sp>
              <p:nvSpPr>
                <p:cNvPr id="248" name="Shape 248"/>
                <p:cNvSpPr/>
                <p:nvPr/>
              </p:nvSpPr>
              <p:spPr>
                <a:xfrm>
                  <a:off x="0" y="3014663"/>
                  <a:ext cx="9144000" cy="2316163"/>
                </a:xfrm>
                <a:prstGeom prst="rect">
                  <a:avLst/>
                </a:prstGeom>
                <a:solidFill>
                  <a:srgbClr val="3366FF">
                    <a:alpha val="16078"/>
                  </a:srgbClr>
                </a:solidFill>
                <a:ln w="9525" cap="flat">
                  <a:solidFill>
                    <a:srgbClr val="4A7EBB"/>
                  </a:solidFill>
                  <a:prstDash val="solid"/>
                  <a:miter lim="800000"/>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a:defRPr b="1" sz="1600">
                      <a:solidFill>
                        <a:srgbClr val="FFFFFF"/>
                      </a:solidFill>
                    </a:defRPr>
                  </a:pPr>
                </a:p>
              </p:txBody>
            </p:sp>
          </p:grpSp>
          <p:grpSp>
            <p:nvGrpSpPr>
              <p:cNvPr id="252" name="Group 252"/>
              <p:cNvGrpSpPr/>
              <p:nvPr/>
            </p:nvGrpSpPr>
            <p:grpSpPr>
              <a:xfrm>
                <a:off x="3691729" y="3006724"/>
                <a:ext cx="214316" cy="519113"/>
                <a:chOff x="0" y="0"/>
                <a:chExt cx="214314" cy="519112"/>
              </a:xfrm>
            </p:grpSpPr>
            <p:sp>
              <p:nvSpPr>
                <p:cNvPr id="250" name="Shape 250"/>
                <p:cNvSpPr/>
                <p:nvPr/>
              </p:nvSpPr>
              <p:spPr>
                <a:xfrm>
                  <a:off x="-1" y="-1"/>
                  <a:ext cx="214315" cy="519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solidFill>
                  <a:srgbClr val="24285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51" name="Shape 251"/>
                <p:cNvSpPr/>
                <p:nvPr/>
              </p:nvSpPr>
              <p:spPr>
                <a:xfrm>
                  <a:off x="-1" y="-1"/>
                  <a:ext cx="214315" cy="519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19050" cap="flat">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p>
              </p:txBody>
            </p:sp>
          </p:grpSp>
        </p:grpSp>
        <p:sp>
          <p:nvSpPr>
            <p:cNvPr id="254" name="Shape 254"/>
            <p:cNvSpPr/>
            <p:nvPr/>
          </p:nvSpPr>
          <p:spPr>
            <a:xfrm>
              <a:off x="3952080" y="2771774"/>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55" name="Shape 255"/>
            <p:cNvSpPr/>
            <p:nvPr/>
          </p:nvSpPr>
          <p:spPr>
            <a:xfrm>
              <a:off x="4083843" y="2660649"/>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56" name="Shape 256"/>
            <p:cNvSpPr/>
            <p:nvPr/>
          </p:nvSpPr>
          <p:spPr>
            <a:xfrm>
              <a:off x="4064793" y="2479675"/>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57" name="Shape 257"/>
            <p:cNvSpPr/>
            <p:nvPr/>
          </p:nvSpPr>
          <p:spPr>
            <a:xfrm>
              <a:off x="4217194" y="2474911"/>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58" name="Shape 258"/>
            <p:cNvSpPr/>
            <p:nvPr/>
          </p:nvSpPr>
          <p:spPr>
            <a:xfrm>
              <a:off x="4241005" y="2278061"/>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59" name="Shape 259"/>
            <p:cNvSpPr/>
            <p:nvPr/>
          </p:nvSpPr>
          <p:spPr>
            <a:xfrm>
              <a:off x="4399755" y="2154236"/>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60" name="Shape 260"/>
            <p:cNvSpPr/>
            <p:nvPr/>
          </p:nvSpPr>
          <p:spPr>
            <a:xfrm>
              <a:off x="4404518" y="1690687"/>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61" name="Shape 261"/>
            <p:cNvSpPr/>
            <p:nvPr/>
          </p:nvSpPr>
          <p:spPr>
            <a:xfrm>
              <a:off x="4437856" y="1900236"/>
              <a:ext cx="79375"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62" name="Shape 262"/>
            <p:cNvSpPr/>
            <p:nvPr/>
          </p:nvSpPr>
          <p:spPr>
            <a:xfrm>
              <a:off x="4279106" y="1974850"/>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63" name="Shape 263"/>
            <p:cNvSpPr/>
            <p:nvPr/>
          </p:nvSpPr>
          <p:spPr>
            <a:xfrm>
              <a:off x="4575968" y="1360487"/>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64" name="Shape 264"/>
            <p:cNvSpPr/>
            <p:nvPr/>
          </p:nvSpPr>
          <p:spPr>
            <a:xfrm>
              <a:off x="4563269" y="1558925"/>
              <a:ext cx="77789" cy="82550"/>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65" name="Shape 265"/>
            <p:cNvSpPr/>
            <p:nvPr/>
          </p:nvSpPr>
          <p:spPr>
            <a:xfrm>
              <a:off x="4641056" y="1074737"/>
              <a:ext cx="77789" cy="82551"/>
            </a:xfrm>
            <a:prstGeom prst="ellipse">
              <a:avLst/>
            </a:prstGeom>
            <a:solidFill>
              <a:srgbClr val="000000"/>
            </a:solidFill>
            <a:ln w="19050" cap="flat">
              <a:solidFill>
                <a:srgbClr val="487399"/>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66" name="Shape 266"/>
            <p:cNvSpPr/>
            <p:nvPr/>
          </p:nvSpPr>
          <p:spPr>
            <a:xfrm>
              <a:off x="418702" y="2471517"/>
              <a:ext cx="2814715"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latin typeface="Arial"/>
                  <a:ea typeface="Arial"/>
                  <a:cs typeface="Arial"/>
                  <a:sym typeface="Arial"/>
                </a:defRPr>
              </a:lvl1pPr>
            </a:lstStyle>
            <a:p>
              <a:pPr/>
              <a:r>
                <a:t>Bubbler</a:t>
              </a:r>
            </a:p>
          </p:txBody>
        </p:sp>
      </p:grpSp>
      <p:pic>
        <p:nvPicPr>
          <p:cNvPr id="268" name="image23.jpg"/>
          <p:cNvPicPr>
            <a:picLocks noChangeAspect="1"/>
          </p:cNvPicPr>
          <p:nvPr/>
        </p:nvPicPr>
        <p:blipFill>
          <a:blip r:embed="rId4">
            <a:extLst/>
          </a:blip>
          <a:stretch>
            <a:fillRect/>
          </a:stretch>
        </p:blipFill>
        <p:spPr>
          <a:xfrm>
            <a:off x="671512" y="4573587"/>
            <a:ext cx="1917701" cy="1438276"/>
          </a:xfrm>
          <a:prstGeom prst="rect">
            <a:avLst/>
          </a:prstGeom>
          <a:ln w="12700">
            <a:miter lim="400000"/>
          </a:ln>
        </p:spPr>
      </p:pic>
      <p:sp>
        <p:nvSpPr>
          <p:cNvPr id="269" name="Shape 269"/>
          <p:cNvSpPr/>
          <p:nvPr/>
        </p:nvSpPr>
        <p:spPr>
          <a:xfrm>
            <a:off x="2713038" y="4486275"/>
            <a:ext cx="860426" cy="542925"/>
          </a:xfrm>
          <a:prstGeom prst="line">
            <a:avLst/>
          </a:prstGeom>
          <a:ln w="12700">
            <a:solidFill>
              <a:schemeClr val="accent1"/>
            </a:solidFill>
            <a:tailEnd type="triangle"/>
          </a:ln>
        </p:spPr>
        <p:txBody>
          <a:bodyPr lIns="45719" rIns="45719"/>
          <a:lstStyle/>
          <a:p>
            <a:pPr>
              <a:defRPr>
                <a:solidFill>
                  <a:srgbClr val="FFFFFF"/>
                </a:solidFill>
              </a:defRPr>
            </a:pPr>
          </a:p>
        </p:txBody>
      </p:sp>
      <p:sp>
        <p:nvSpPr>
          <p:cNvPr id="270" name="Shape 270"/>
          <p:cNvSpPr/>
          <p:nvPr/>
        </p:nvSpPr>
        <p:spPr>
          <a:xfrm>
            <a:off x="4113212" y="5129212"/>
            <a:ext cx="142877" cy="230187"/>
          </a:xfrm>
          <a:prstGeom prst="ellipse">
            <a:avLst/>
          </a:prstGeom>
          <a:solidFill>
            <a:schemeClr val="accent1"/>
          </a:solidFill>
          <a:ln w="19050">
            <a:solidFill>
              <a:srgbClr val="487399"/>
            </a:solidFill>
          </a:ln>
        </p:spPr>
        <p:txBody>
          <a:bodyPr lIns="45719" rIns="45719" anchor="ctr"/>
          <a:lstStyle/>
          <a:p>
            <a:pPr algn="ctr">
              <a:defRPr>
                <a:solidFill>
                  <a:srgbClr val="FFFFFF"/>
                </a:solidFill>
              </a:defRPr>
            </a:pPr>
          </a:p>
        </p:txBody>
      </p:sp>
      <p:sp>
        <p:nvSpPr>
          <p:cNvPr id="271" name="Shape 271"/>
          <p:cNvSpPr/>
          <p:nvPr/>
        </p:nvSpPr>
        <p:spPr>
          <a:xfrm>
            <a:off x="304800" y="304800"/>
            <a:ext cx="8839200" cy="574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gn="ctr">
              <a:defRPr sz="3200" u="sng">
                <a:solidFill>
                  <a:srgbClr val="FFFFFF"/>
                </a:solidFill>
              </a:defRPr>
            </a:lvl1pPr>
          </a:lstStyle>
          <a:p>
            <a:pPr/>
            <a:r>
              <a:t>Deterrent Strategies: Gear Modification</a:t>
            </a:r>
          </a:p>
        </p:txBody>
      </p:sp>
      <p:pic>
        <p:nvPicPr>
          <p:cNvPr id="272" name="image24.jpg" descr="cobra"/>
          <p:cNvPicPr>
            <a:picLocks noChangeAspect="1"/>
          </p:cNvPicPr>
          <p:nvPr/>
        </p:nvPicPr>
        <p:blipFill>
          <a:blip r:embed="rId5">
            <a:extLst/>
          </a:blip>
          <a:srcRect l="19215" t="5646" r="27472" b="0"/>
          <a:stretch>
            <a:fillRect/>
          </a:stretch>
        </p:blipFill>
        <p:spPr>
          <a:xfrm>
            <a:off x="2286000" y="1056124"/>
            <a:ext cx="1212850" cy="1450539"/>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6" name="image20.jpg" descr="Q:\Data3\SPERM WHALES\Cool_SpermWhale_Photos\SW_Near_Buoys\UASE-JMS-20100815-1-055_Dorsal_Buoy_Fog.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77" name="Shape 277"/>
          <p:cNvSpPr/>
          <p:nvPr/>
        </p:nvSpPr>
        <p:spPr>
          <a:xfrm>
            <a:off x="609600" y="457200"/>
            <a:ext cx="7315200" cy="3469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r>
              <a:t>Next projects</a:t>
            </a:r>
          </a:p>
          <a:p>
            <a:pPr>
              <a:defRPr sz="2400"/>
            </a:pPr>
          </a:p>
          <a:p>
            <a:pPr marL="285750" indent="-285750">
              <a:lnSpc>
                <a:spcPct val="150000"/>
              </a:lnSpc>
              <a:buSzPct val="100000"/>
              <a:buFont typeface="Arial"/>
              <a:buChar char="•"/>
              <a:defRPr sz="2400"/>
            </a:pPr>
            <a:r>
              <a:t>Bubblers</a:t>
            </a:r>
            <a:endParaRPr>
              <a:solidFill>
                <a:srgbClr val="FFFFFF"/>
              </a:solidFill>
            </a:endParaRPr>
          </a:p>
          <a:p>
            <a:pPr marL="285750" indent="-285750">
              <a:lnSpc>
                <a:spcPct val="150000"/>
              </a:lnSpc>
              <a:buSzPct val="100000"/>
              <a:buFont typeface="Arial"/>
              <a:buChar char="•"/>
              <a:defRPr sz="2400"/>
            </a:pPr>
            <a:r>
              <a:t>Decoys</a:t>
            </a:r>
            <a:endParaRPr>
              <a:solidFill>
                <a:srgbClr val="FFFFFF"/>
              </a:solidFill>
            </a:endParaRPr>
          </a:p>
          <a:p>
            <a:pPr marL="285750" indent="-285750">
              <a:lnSpc>
                <a:spcPct val="150000"/>
              </a:lnSpc>
              <a:buSzPct val="100000"/>
              <a:buFont typeface="Arial"/>
              <a:buChar char="•"/>
              <a:defRPr sz="2400"/>
            </a:pPr>
            <a:r>
              <a:t>Towed Array</a:t>
            </a:r>
            <a:endParaRPr>
              <a:solidFill>
                <a:srgbClr val="FFFFFF"/>
              </a:solidFill>
            </a:endParaRPr>
          </a:p>
          <a:p>
            <a:pPr marL="285750" indent="-285750">
              <a:lnSpc>
                <a:spcPct val="150000"/>
              </a:lnSpc>
              <a:buSzPct val="100000"/>
              <a:buFont typeface="Arial"/>
              <a:buChar char="•"/>
              <a:defRPr sz="2400"/>
            </a:pPr>
            <a:r>
              <a:t>Pods </a:t>
            </a:r>
          </a:p>
          <a:p>
            <a:pPr marL="285750" indent="-285750">
              <a:lnSpc>
                <a:spcPct val="150000"/>
              </a:lnSpc>
              <a:buSzPct val="100000"/>
              <a:buFont typeface="Arial"/>
              <a:buChar char="•"/>
              <a:defRPr sz="2400"/>
            </a:pPr>
            <a:r>
              <a:t>Jammers</a:t>
            </a:r>
          </a:p>
        </p:txBody>
      </p:sp>
      <p:pic>
        <p:nvPicPr>
          <p:cNvPr id="278" name="image21.jpg"/>
          <p:cNvPicPr>
            <a:picLocks noChangeAspect="1"/>
          </p:cNvPicPr>
          <p:nvPr/>
        </p:nvPicPr>
        <p:blipFill>
          <a:blip r:embed="rId4">
            <a:extLst/>
          </a:blip>
          <a:srcRect l="16569" t="0" r="0" b="12450"/>
          <a:stretch>
            <a:fillRect/>
          </a:stretch>
        </p:blipFill>
        <p:spPr>
          <a:xfrm>
            <a:off x="7162800" y="3962400"/>
            <a:ext cx="1759529" cy="2758178"/>
          </a:xfrm>
          <a:prstGeom prst="rect">
            <a:avLst/>
          </a:prstGeom>
          <a:ln>
            <a:solidFill>
              <a:srgbClr val="000000"/>
            </a:solidFill>
          </a:ln>
        </p:spPr>
      </p:pic>
      <p:sp>
        <p:nvSpPr>
          <p:cNvPr id="279" name="Shape 279"/>
          <p:cNvSpPr/>
          <p:nvPr/>
        </p:nvSpPr>
        <p:spPr>
          <a:xfrm>
            <a:off x="562709" y="1839827"/>
            <a:ext cx="1793631" cy="655230"/>
          </a:xfrm>
          <a:prstGeom prst="roundRect">
            <a:avLst>
              <a:gd name="adj" fmla="val 16667"/>
            </a:avLst>
          </a:prstGeom>
          <a:ln w="19050">
            <a:solidFill>
              <a:srgbClr val="00B05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Elemental">
  <a:themeElements>
    <a:clrScheme name="Elemental">
      <a:dk1>
        <a:srgbClr val="000000"/>
      </a:dk1>
      <a:lt1>
        <a:srgbClr val="072C62"/>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Calibri"/>
        <a:ea typeface="Calibri"/>
        <a:cs typeface="Calibri"/>
      </a:majorFont>
      <a:minorFont>
        <a:latin typeface="Helvetica"/>
        <a:ea typeface="Helvetica"/>
        <a:cs typeface="Helvetica"/>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63500" dist="12700" dir="540000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76200" dist="381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63500" dist="12700" dir="5400000">
            <a:srgbClr val="000000">
              <a:alpha val="3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Calibri"/>
        <a:ea typeface="Calibri"/>
        <a:cs typeface="Calibri"/>
      </a:majorFont>
      <a:minorFont>
        <a:latin typeface="Helvetica"/>
        <a:ea typeface="Helvetica"/>
        <a:cs typeface="Helvetica"/>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63500" dist="12700" dir="540000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76200" dist="381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63500" dist="12700" dir="5400000">
            <a:srgbClr val="000000">
              <a:alpha val="3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Palatino Linotype"/>
            <a:ea typeface="Palatino Linotype"/>
            <a:cs typeface="Palatino Linotype"/>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