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9" r:id="rId9"/>
    <p:sldId id="270" r:id="rId10"/>
    <p:sldId id="271" r:id="rId11"/>
    <p:sldId id="263" r:id="rId12"/>
    <p:sldId id="264" r:id="rId13"/>
    <p:sldId id="265" r:id="rId14"/>
    <p:sldId id="266" r:id="rId15"/>
    <p:sldId id="268" r:id="rId16"/>
    <p:sldId id="267" r:id="rId1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16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E11C4-97C9-A542-9D84-D14F34A31876}" type="datetimeFigureOut">
              <a:rPr lang="fr-FR" smtClean="0"/>
              <a:t>18/03/16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DA53-7F74-F04A-8432-C5B5A6E9B61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4528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E11C4-97C9-A542-9D84-D14F34A31876}" type="datetimeFigureOut">
              <a:rPr lang="fr-FR" smtClean="0"/>
              <a:t>18/03/16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DA53-7F74-F04A-8432-C5B5A6E9B61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262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E11C4-97C9-A542-9D84-D14F34A31876}" type="datetimeFigureOut">
              <a:rPr lang="fr-FR" smtClean="0"/>
              <a:t>18/03/16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DA53-7F74-F04A-8432-C5B5A6E9B61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64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E11C4-97C9-A542-9D84-D14F34A31876}" type="datetimeFigureOut">
              <a:rPr lang="fr-FR" smtClean="0"/>
              <a:t>18/03/16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DA53-7F74-F04A-8432-C5B5A6E9B61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4689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E11C4-97C9-A542-9D84-D14F34A31876}" type="datetimeFigureOut">
              <a:rPr lang="fr-FR" smtClean="0"/>
              <a:t>18/03/16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DA53-7F74-F04A-8432-C5B5A6E9B61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9194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E11C4-97C9-A542-9D84-D14F34A31876}" type="datetimeFigureOut">
              <a:rPr lang="fr-FR" smtClean="0"/>
              <a:t>18/03/16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DA53-7F74-F04A-8432-C5B5A6E9B61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192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E11C4-97C9-A542-9D84-D14F34A31876}" type="datetimeFigureOut">
              <a:rPr lang="fr-FR" smtClean="0"/>
              <a:t>18/03/16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DA53-7F74-F04A-8432-C5B5A6E9B61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458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E11C4-97C9-A542-9D84-D14F34A31876}" type="datetimeFigureOut">
              <a:rPr lang="fr-FR" smtClean="0"/>
              <a:t>18/03/16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DA53-7F74-F04A-8432-C5B5A6E9B61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576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E11C4-97C9-A542-9D84-D14F34A31876}" type="datetimeFigureOut">
              <a:rPr lang="fr-FR" smtClean="0"/>
              <a:t>18/03/16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DA53-7F74-F04A-8432-C5B5A6E9B61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7405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E11C4-97C9-A542-9D84-D14F34A31876}" type="datetimeFigureOut">
              <a:rPr lang="fr-FR" smtClean="0"/>
              <a:t>18/03/16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DA53-7F74-F04A-8432-C5B5A6E9B61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21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E11C4-97C9-A542-9D84-D14F34A31876}" type="datetimeFigureOut">
              <a:rPr lang="fr-FR" smtClean="0"/>
              <a:t>18/03/16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DA53-7F74-F04A-8432-C5B5A6E9B61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180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E11C4-97C9-A542-9D84-D14F34A31876}" type="datetimeFigureOut">
              <a:rPr lang="fr-FR" smtClean="0"/>
              <a:t>18/03/16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5DA53-7F74-F04A-8432-C5B5A6E9B61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21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ZoneTexte 29"/>
          <p:cNvSpPr txBox="1"/>
          <p:nvPr/>
        </p:nvSpPr>
        <p:spPr>
          <a:xfrm>
            <a:off x="2808388" y="780953"/>
            <a:ext cx="3931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accent2"/>
                </a:solidFill>
              </a:rPr>
              <a:t>Whale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err="1" smtClean="0">
                <a:solidFill>
                  <a:schemeClr val="accent2"/>
                </a:solidFill>
              </a:rPr>
              <a:t>depredation</a:t>
            </a:r>
            <a:r>
              <a:rPr lang="fr-FR" dirty="0" smtClean="0">
                <a:solidFill>
                  <a:schemeClr val="accent2"/>
                </a:solidFill>
              </a:rPr>
              <a:t> on </a:t>
            </a:r>
            <a:r>
              <a:rPr lang="fr-FR" dirty="0" err="1" smtClean="0">
                <a:solidFill>
                  <a:schemeClr val="accent2"/>
                </a:solidFill>
              </a:rPr>
              <a:t>longline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err="1" smtClean="0">
                <a:solidFill>
                  <a:schemeClr val="accent2"/>
                </a:solidFill>
              </a:rPr>
              <a:t>fisheries</a:t>
            </a:r>
            <a:endParaRPr lang="fr-FR" dirty="0" smtClean="0">
              <a:solidFill>
                <a:schemeClr val="accent2"/>
              </a:solidFill>
            </a:endParaRPr>
          </a:p>
          <a:p>
            <a:pPr algn="ctr"/>
            <a:r>
              <a:rPr lang="fr-FR" dirty="0" smtClean="0">
                <a:solidFill>
                  <a:schemeClr val="accent2"/>
                </a:solidFill>
              </a:rPr>
              <a:t>A </a:t>
            </a:r>
            <a:r>
              <a:rPr lang="fr-FR" dirty="0" err="1" smtClean="0">
                <a:solidFill>
                  <a:schemeClr val="accent2"/>
                </a:solidFill>
              </a:rPr>
              <a:t>worldwide</a:t>
            </a:r>
            <a:r>
              <a:rPr lang="fr-FR" dirty="0" smtClean="0">
                <a:solidFill>
                  <a:schemeClr val="accent2"/>
                </a:solidFill>
              </a:rPr>
              <a:t> issue </a:t>
            </a:r>
          </a:p>
        </p:txBody>
      </p:sp>
      <p:grpSp>
        <p:nvGrpSpPr>
          <p:cNvPr id="35" name="Grouper 34"/>
          <p:cNvGrpSpPr/>
          <p:nvPr/>
        </p:nvGrpSpPr>
        <p:grpSpPr>
          <a:xfrm>
            <a:off x="846645" y="1665613"/>
            <a:ext cx="7426553" cy="4141025"/>
            <a:chOff x="846645" y="1665613"/>
            <a:chExt cx="7426553" cy="4141025"/>
          </a:xfrm>
        </p:grpSpPr>
        <p:sp>
          <p:nvSpPr>
            <p:cNvPr id="6" name="Forme libre 5"/>
            <p:cNvSpPr/>
            <p:nvPr/>
          </p:nvSpPr>
          <p:spPr bwMode="auto">
            <a:xfrm rot="20202841">
              <a:off x="2864913" y="4530871"/>
              <a:ext cx="392749" cy="674495"/>
            </a:xfrm>
            <a:custGeom>
              <a:avLst/>
              <a:gdLst>
                <a:gd name="connsiteX0" fmla="*/ 156307 w 317500"/>
                <a:gd name="connsiteY0" fmla="*/ 45589 h 753858"/>
                <a:gd name="connsiteX1" fmla="*/ 48846 w 317500"/>
                <a:gd name="connsiteY1" fmla="*/ 221436 h 753858"/>
                <a:gd name="connsiteX2" fmla="*/ 9769 w 317500"/>
                <a:gd name="connsiteY2" fmla="*/ 602436 h 753858"/>
                <a:gd name="connsiteX3" fmla="*/ 107461 w 317500"/>
                <a:gd name="connsiteY3" fmla="*/ 670820 h 753858"/>
                <a:gd name="connsiteX4" fmla="*/ 302846 w 317500"/>
                <a:gd name="connsiteY4" fmla="*/ 104205 h 753858"/>
                <a:gd name="connsiteX5" fmla="*/ 156307 w 317500"/>
                <a:gd name="connsiteY5" fmla="*/ 45589 h 753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7500" h="753858">
                  <a:moveTo>
                    <a:pt x="156307" y="45589"/>
                  </a:moveTo>
                  <a:cubicBezTo>
                    <a:pt x="113974" y="65127"/>
                    <a:pt x="73269" y="128628"/>
                    <a:pt x="48846" y="221436"/>
                  </a:cubicBezTo>
                  <a:cubicBezTo>
                    <a:pt x="24423" y="314244"/>
                    <a:pt x="0" y="527539"/>
                    <a:pt x="9769" y="602436"/>
                  </a:cubicBezTo>
                  <a:cubicBezTo>
                    <a:pt x="19538" y="677333"/>
                    <a:pt x="58615" y="753858"/>
                    <a:pt x="107461" y="670820"/>
                  </a:cubicBezTo>
                  <a:cubicBezTo>
                    <a:pt x="156307" y="587782"/>
                    <a:pt x="288192" y="208410"/>
                    <a:pt x="302846" y="104205"/>
                  </a:cubicBezTo>
                  <a:cubicBezTo>
                    <a:pt x="317500" y="0"/>
                    <a:pt x="198640" y="26051"/>
                    <a:pt x="156307" y="45589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7" name="Forme libre 6"/>
            <p:cNvSpPr/>
            <p:nvPr/>
          </p:nvSpPr>
          <p:spPr bwMode="auto">
            <a:xfrm rot="19781855">
              <a:off x="4548021" y="3758431"/>
              <a:ext cx="392749" cy="951618"/>
            </a:xfrm>
            <a:custGeom>
              <a:avLst/>
              <a:gdLst>
                <a:gd name="connsiteX0" fmla="*/ 156307 w 317500"/>
                <a:gd name="connsiteY0" fmla="*/ 45589 h 753858"/>
                <a:gd name="connsiteX1" fmla="*/ 48846 w 317500"/>
                <a:gd name="connsiteY1" fmla="*/ 221436 h 753858"/>
                <a:gd name="connsiteX2" fmla="*/ 9769 w 317500"/>
                <a:gd name="connsiteY2" fmla="*/ 602436 h 753858"/>
                <a:gd name="connsiteX3" fmla="*/ 107461 w 317500"/>
                <a:gd name="connsiteY3" fmla="*/ 670820 h 753858"/>
                <a:gd name="connsiteX4" fmla="*/ 302846 w 317500"/>
                <a:gd name="connsiteY4" fmla="*/ 104205 h 753858"/>
                <a:gd name="connsiteX5" fmla="*/ 156307 w 317500"/>
                <a:gd name="connsiteY5" fmla="*/ 45589 h 753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7500" h="753858">
                  <a:moveTo>
                    <a:pt x="156307" y="45589"/>
                  </a:moveTo>
                  <a:cubicBezTo>
                    <a:pt x="113974" y="65127"/>
                    <a:pt x="73269" y="128628"/>
                    <a:pt x="48846" y="221436"/>
                  </a:cubicBezTo>
                  <a:cubicBezTo>
                    <a:pt x="24423" y="314244"/>
                    <a:pt x="0" y="527539"/>
                    <a:pt x="9769" y="602436"/>
                  </a:cubicBezTo>
                  <a:cubicBezTo>
                    <a:pt x="19538" y="677333"/>
                    <a:pt x="58615" y="753858"/>
                    <a:pt x="107461" y="670820"/>
                  </a:cubicBezTo>
                  <a:cubicBezTo>
                    <a:pt x="156307" y="587782"/>
                    <a:pt x="288192" y="208410"/>
                    <a:pt x="302846" y="104205"/>
                  </a:cubicBezTo>
                  <a:cubicBezTo>
                    <a:pt x="317500" y="0"/>
                    <a:pt x="198640" y="26051"/>
                    <a:pt x="156307" y="45589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8" name="Forme libre 7"/>
            <p:cNvSpPr/>
            <p:nvPr/>
          </p:nvSpPr>
          <p:spPr bwMode="auto">
            <a:xfrm rot="8535469">
              <a:off x="3207116" y="3494503"/>
              <a:ext cx="722026" cy="955336"/>
            </a:xfrm>
            <a:custGeom>
              <a:avLst/>
              <a:gdLst>
                <a:gd name="connsiteX0" fmla="*/ 156307 w 317500"/>
                <a:gd name="connsiteY0" fmla="*/ 45589 h 753858"/>
                <a:gd name="connsiteX1" fmla="*/ 48846 w 317500"/>
                <a:gd name="connsiteY1" fmla="*/ 221436 h 753858"/>
                <a:gd name="connsiteX2" fmla="*/ 9769 w 317500"/>
                <a:gd name="connsiteY2" fmla="*/ 602436 h 753858"/>
                <a:gd name="connsiteX3" fmla="*/ 107461 w 317500"/>
                <a:gd name="connsiteY3" fmla="*/ 670820 h 753858"/>
                <a:gd name="connsiteX4" fmla="*/ 302846 w 317500"/>
                <a:gd name="connsiteY4" fmla="*/ 104205 h 753858"/>
                <a:gd name="connsiteX5" fmla="*/ 156307 w 317500"/>
                <a:gd name="connsiteY5" fmla="*/ 45589 h 753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7500" h="753858">
                  <a:moveTo>
                    <a:pt x="156307" y="45589"/>
                  </a:moveTo>
                  <a:cubicBezTo>
                    <a:pt x="113974" y="65127"/>
                    <a:pt x="73269" y="128628"/>
                    <a:pt x="48846" y="221436"/>
                  </a:cubicBezTo>
                  <a:cubicBezTo>
                    <a:pt x="24423" y="314244"/>
                    <a:pt x="0" y="527539"/>
                    <a:pt x="9769" y="602436"/>
                  </a:cubicBezTo>
                  <a:cubicBezTo>
                    <a:pt x="19538" y="677333"/>
                    <a:pt x="58615" y="753858"/>
                    <a:pt x="107461" y="670820"/>
                  </a:cubicBezTo>
                  <a:cubicBezTo>
                    <a:pt x="156307" y="587782"/>
                    <a:pt x="288192" y="208410"/>
                    <a:pt x="302846" y="104205"/>
                  </a:cubicBezTo>
                  <a:cubicBezTo>
                    <a:pt x="317500" y="0"/>
                    <a:pt x="198640" y="26051"/>
                    <a:pt x="156307" y="45589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9" name="Forme libre 8"/>
            <p:cNvSpPr/>
            <p:nvPr/>
          </p:nvSpPr>
          <p:spPr bwMode="auto">
            <a:xfrm rot="10027800">
              <a:off x="4770183" y="3762147"/>
              <a:ext cx="805335" cy="918165"/>
            </a:xfrm>
            <a:custGeom>
              <a:avLst/>
              <a:gdLst>
                <a:gd name="connsiteX0" fmla="*/ 156307 w 317500"/>
                <a:gd name="connsiteY0" fmla="*/ 45589 h 753858"/>
                <a:gd name="connsiteX1" fmla="*/ 48846 w 317500"/>
                <a:gd name="connsiteY1" fmla="*/ 221436 h 753858"/>
                <a:gd name="connsiteX2" fmla="*/ 9769 w 317500"/>
                <a:gd name="connsiteY2" fmla="*/ 602436 h 753858"/>
                <a:gd name="connsiteX3" fmla="*/ 107461 w 317500"/>
                <a:gd name="connsiteY3" fmla="*/ 670820 h 753858"/>
                <a:gd name="connsiteX4" fmla="*/ 302846 w 317500"/>
                <a:gd name="connsiteY4" fmla="*/ 104205 h 753858"/>
                <a:gd name="connsiteX5" fmla="*/ 156307 w 317500"/>
                <a:gd name="connsiteY5" fmla="*/ 45589 h 753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7500" h="753858">
                  <a:moveTo>
                    <a:pt x="156307" y="45589"/>
                  </a:moveTo>
                  <a:cubicBezTo>
                    <a:pt x="113974" y="65127"/>
                    <a:pt x="73269" y="128628"/>
                    <a:pt x="48846" y="221436"/>
                  </a:cubicBezTo>
                  <a:cubicBezTo>
                    <a:pt x="24423" y="314244"/>
                    <a:pt x="0" y="527539"/>
                    <a:pt x="9769" y="602436"/>
                  </a:cubicBezTo>
                  <a:cubicBezTo>
                    <a:pt x="19538" y="677333"/>
                    <a:pt x="58615" y="753858"/>
                    <a:pt x="107461" y="670820"/>
                  </a:cubicBezTo>
                  <a:cubicBezTo>
                    <a:pt x="156307" y="587782"/>
                    <a:pt x="288192" y="208410"/>
                    <a:pt x="302846" y="104205"/>
                  </a:cubicBezTo>
                  <a:cubicBezTo>
                    <a:pt x="317500" y="0"/>
                    <a:pt x="198640" y="26051"/>
                    <a:pt x="156307" y="45589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10" name="Forme libre 9"/>
            <p:cNvSpPr/>
            <p:nvPr/>
          </p:nvSpPr>
          <p:spPr bwMode="auto">
            <a:xfrm>
              <a:off x="846645" y="2100533"/>
              <a:ext cx="1106843" cy="483242"/>
            </a:xfrm>
            <a:custGeom>
              <a:avLst/>
              <a:gdLst>
                <a:gd name="connsiteX0" fmla="*/ 50474 w 900397"/>
                <a:gd name="connsiteY0" fmla="*/ 170962 h 382628"/>
                <a:gd name="connsiteX1" fmla="*/ 89551 w 900397"/>
                <a:gd name="connsiteY1" fmla="*/ 356577 h 382628"/>
                <a:gd name="connsiteX2" fmla="*/ 587782 w 900397"/>
                <a:gd name="connsiteY2" fmla="*/ 219808 h 382628"/>
                <a:gd name="connsiteX3" fmla="*/ 802705 w 900397"/>
                <a:gd name="connsiteY3" fmla="*/ 376115 h 382628"/>
                <a:gd name="connsiteX4" fmla="*/ 890628 w 900397"/>
                <a:gd name="connsiteY4" fmla="*/ 258885 h 382628"/>
                <a:gd name="connsiteX5" fmla="*/ 744090 w 900397"/>
                <a:gd name="connsiteY5" fmla="*/ 34192 h 382628"/>
                <a:gd name="connsiteX6" fmla="*/ 314244 w 900397"/>
                <a:gd name="connsiteY6" fmla="*/ 53731 h 382628"/>
                <a:gd name="connsiteX7" fmla="*/ 50474 w 900397"/>
                <a:gd name="connsiteY7" fmla="*/ 170962 h 382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0397" h="382628">
                  <a:moveTo>
                    <a:pt x="50474" y="170962"/>
                  </a:moveTo>
                  <a:cubicBezTo>
                    <a:pt x="13025" y="221436"/>
                    <a:pt x="0" y="348436"/>
                    <a:pt x="89551" y="356577"/>
                  </a:cubicBezTo>
                  <a:cubicBezTo>
                    <a:pt x="179102" y="364718"/>
                    <a:pt x="468923" y="216552"/>
                    <a:pt x="587782" y="219808"/>
                  </a:cubicBezTo>
                  <a:cubicBezTo>
                    <a:pt x="706641" y="223064"/>
                    <a:pt x="752231" y="369602"/>
                    <a:pt x="802705" y="376115"/>
                  </a:cubicBezTo>
                  <a:cubicBezTo>
                    <a:pt x="853179" y="382628"/>
                    <a:pt x="900397" y="315872"/>
                    <a:pt x="890628" y="258885"/>
                  </a:cubicBezTo>
                  <a:cubicBezTo>
                    <a:pt x="880859" y="201898"/>
                    <a:pt x="840154" y="68384"/>
                    <a:pt x="744090" y="34192"/>
                  </a:cubicBezTo>
                  <a:cubicBezTo>
                    <a:pt x="648026" y="0"/>
                    <a:pt x="428218" y="32564"/>
                    <a:pt x="314244" y="53731"/>
                  </a:cubicBezTo>
                  <a:cubicBezTo>
                    <a:pt x="200270" y="74898"/>
                    <a:pt x="87923" y="120488"/>
                    <a:pt x="50474" y="170962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11" name="Ellipse 10"/>
            <p:cNvSpPr/>
            <p:nvPr/>
          </p:nvSpPr>
          <p:spPr bwMode="auto">
            <a:xfrm>
              <a:off x="5242276" y="4747220"/>
              <a:ext cx="186459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12" name="Ellipse 11"/>
            <p:cNvSpPr/>
            <p:nvPr/>
          </p:nvSpPr>
          <p:spPr bwMode="auto">
            <a:xfrm>
              <a:off x="3187279" y="4829000"/>
              <a:ext cx="277702" cy="260207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13" name="Ellipse 12"/>
            <p:cNvSpPr/>
            <p:nvPr/>
          </p:nvSpPr>
          <p:spPr bwMode="auto">
            <a:xfrm>
              <a:off x="4135435" y="2725033"/>
              <a:ext cx="190424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14" name="Forme libre 13"/>
            <p:cNvSpPr/>
            <p:nvPr/>
          </p:nvSpPr>
          <p:spPr bwMode="auto">
            <a:xfrm>
              <a:off x="3833930" y="2022469"/>
              <a:ext cx="900548" cy="468375"/>
            </a:xfrm>
            <a:custGeom>
              <a:avLst/>
              <a:gdLst>
                <a:gd name="connsiteX0" fmla="*/ 104205 w 732693"/>
                <a:gd name="connsiteY0" fmla="*/ 105834 h 371231"/>
                <a:gd name="connsiteX1" fmla="*/ 6513 w 732693"/>
                <a:gd name="connsiteY1" fmla="*/ 213295 h 371231"/>
                <a:gd name="connsiteX2" fmla="*/ 143282 w 732693"/>
                <a:gd name="connsiteY2" fmla="*/ 369603 h 371231"/>
                <a:gd name="connsiteX3" fmla="*/ 416820 w 732693"/>
                <a:gd name="connsiteY3" fmla="*/ 203526 h 371231"/>
                <a:gd name="connsiteX4" fmla="*/ 592667 w 732693"/>
                <a:gd name="connsiteY4" fmla="*/ 164449 h 371231"/>
                <a:gd name="connsiteX5" fmla="*/ 719667 w 732693"/>
                <a:gd name="connsiteY5" fmla="*/ 47218 h 371231"/>
                <a:gd name="connsiteX6" fmla="*/ 514513 w 732693"/>
                <a:gd name="connsiteY6" fmla="*/ 8141 h 371231"/>
                <a:gd name="connsiteX7" fmla="*/ 104205 w 732693"/>
                <a:gd name="connsiteY7" fmla="*/ 105834 h 371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2693" h="371231">
                  <a:moveTo>
                    <a:pt x="104205" y="105834"/>
                  </a:moveTo>
                  <a:cubicBezTo>
                    <a:pt x="19538" y="140026"/>
                    <a:pt x="0" y="169334"/>
                    <a:pt x="6513" y="213295"/>
                  </a:cubicBezTo>
                  <a:cubicBezTo>
                    <a:pt x="13026" y="257256"/>
                    <a:pt x="74898" y="371231"/>
                    <a:pt x="143282" y="369603"/>
                  </a:cubicBezTo>
                  <a:cubicBezTo>
                    <a:pt x="211666" y="367975"/>
                    <a:pt x="341923" y="237718"/>
                    <a:pt x="416820" y="203526"/>
                  </a:cubicBezTo>
                  <a:cubicBezTo>
                    <a:pt x="491717" y="169334"/>
                    <a:pt x="542193" y="190500"/>
                    <a:pt x="592667" y="164449"/>
                  </a:cubicBezTo>
                  <a:cubicBezTo>
                    <a:pt x="643142" y="138398"/>
                    <a:pt x="732693" y="73269"/>
                    <a:pt x="719667" y="47218"/>
                  </a:cubicBezTo>
                  <a:cubicBezTo>
                    <a:pt x="706641" y="21167"/>
                    <a:pt x="615462" y="0"/>
                    <a:pt x="514513" y="8141"/>
                  </a:cubicBezTo>
                  <a:cubicBezTo>
                    <a:pt x="413564" y="16282"/>
                    <a:pt x="188872" y="71642"/>
                    <a:pt x="104205" y="105834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15" name="Ellipse 14"/>
            <p:cNvSpPr/>
            <p:nvPr/>
          </p:nvSpPr>
          <p:spPr bwMode="auto">
            <a:xfrm>
              <a:off x="1306837" y="3130212"/>
              <a:ext cx="186459" cy="170995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16" name="Ellipse 15"/>
            <p:cNvSpPr/>
            <p:nvPr/>
          </p:nvSpPr>
          <p:spPr bwMode="auto">
            <a:xfrm>
              <a:off x="5428734" y="4747220"/>
              <a:ext cx="186456" cy="174711"/>
            </a:xfrm>
            <a:prstGeom prst="ellipse">
              <a:avLst/>
            </a:prstGeom>
            <a:solidFill>
              <a:schemeClr val="bg2">
                <a:lumMod val="40000"/>
                <a:lumOff val="60000"/>
                <a:alpha val="68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17" name="Ellipse 16"/>
            <p:cNvSpPr/>
            <p:nvPr/>
          </p:nvSpPr>
          <p:spPr bwMode="auto">
            <a:xfrm>
              <a:off x="5710402" y="4843869"/>
              <a:ext cx="186459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18" name="Ellipse 17"/>
            <p:cNvSpPr/>
            <p:nvPr/>
          </p:nvSpPr>
          <p:spPr bwMode="auto">
            <a:xfrm>
              <a:off x="3647471" y="4940519"/>
              <a:ext cx="186459" cy="170995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19" name="Ellipse 18"/>
            <p:cNvSpPr/>
            <p:nvPr/>
          </p:nvSpPr>
          <p:spPr bwMode="auto">
            <a:xfrm>
              <a:off x="3833930" y="2840266"/>
              <a:ext cx="190424" cy="174713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20" name="Forme libre 19"/>
            <p:cNvSpPr/>
            <p:nvPr/>
          </p:nvSpPr>
          <p:spPr bwMode="auto">
            <a:xfrm>
              <a:off x="7114783" y="4308584"/>
              <a:ext cx="495898" cy="598478"/>
            </a:xfrm>
            <a:custGeom>
              <a:avLst/>
              <a:gdLst>
                <a:gd name="connsiteX0" fmla="*/ 37449 w 402167"/>
                <a:gd name="connsiteY0" fmla="*/ 258885 h 473808"/>
                <a:gd name="connsiteX1" fmla="*/ 47219 w 402167"/>
                <a:gd name="connsiteY1" fmla="*/ 376116 h 473808"/>
                <a:gd name="connsiteX2" fmla="*/ 291449 w 402167"/>
                <a:gd name="connsiteY2" fmla="*/ 424962 h 473808"/>
                <a:gd name="connsiteX3" fmla="*/ 398911 w 402167"/>
                <a:gd name="connsiteY3" fmla="*/ 83039 h 473808"/>
                <a:gd name="connsiteX4" fmla="*/ 271911 w 402167"/>
                <a:gd name="connsiteY4" fmla="*/ 24423 h 473808"/>
                <a:gd name="connsiteX5" fmla="*/ 37449 w 402167"/>
                <a:gd name="connsiteY5" fmla="*/ 258885 h 473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2167" h="473808">
                  <a:moveTo>
                    <a:pt x="37449" y="258885"/>
                  </a:moveTo>
                  <a:cubicBezTo>
                    <a:pt x="0" y="317501"/>
                    <a:pt x="4886" y="348437"/>
                    <a:pt x="47219" y="376116"/>
                  </a:cubicBezTo>
                  <a:cubicBezTo>
                    <a:pt x="89552" y="403796"/>
                    <a:pt x="232834" y="473808"/>
                    <a:pt x="291449" y="424962"/>
                  </a:cubicBezTo>
                  <a:cubicBezTo>
                    <a:pt x="350064" y="376116"/>
                    <a:pt x="402167" y="149796"/>
                    <a:pt x="398911" y="83039"/>
                  </a:cubicBezTo>
                  <a:cubicBezTo>
                    <a:pt x="395655" y="16283"/>
                    <a:pt x="330526" y="0"/>
                    <a:pt x="271911" y="24423"/>
                  </a:cubicBezTo>
                  <a:cubicBezTo>
                    <a:pt x="213296" y="48846"/>
                    <a:pt x="74898" y="200270"/>
                    <a:pt x="37449" y="258885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21" name="Forme libre 20"/>
            <p:cNvSpPr/>
            <p:nvPr/>
          </p:nvSpPr>
          <p:spPr bwMode="auto">
            <a:xfrm>
              <a:off x="7610681" y="4579944"/>
              <a:ext cx="372915" cy="364291"/>
            </a:xfrm>
            <a:custGeom>
              <a:avLst/>
              <a:gdLst>
                <a:gd name="connsiteX0" fmla="*/ 37449 w 402167"/>
                <a:gd name="connsiteY0" fmla="*/ 258885 h 473808"/>
                <a:gd name="connsiteX1" fmla="*/ 47219 w 402167"/>
                <a:gd name="connsiteY1" fmla="*/ 376116 h 473808"/>
                <a:gd name="connsiteX2" fmla="*/ 291449 w 402167"/>
                <a:gd name="connsiteY2" fmla="*/ 424962 h 473808"/>
                <a:gd name="connsiteX3" fmla="*/ 398911 w 402167"/>
                <a:gd name="connsiteY3" fmla="*/ 83039 h 473808"/>
                <a:gd name="connsiteX4" fmla="*/ 271911 w 402167"/>
                <a:gd name="connsiteY4" fmla="*/ 24423 h 473808"/>
                <a:gd name="connsiteX5" fmla="*/ 37449 w 402167"/>
                <a:gd name="connsiteY5" fmla="*/ 258885 h 473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2167" h="473808">
                  <a:moveTo>
                    <a:pt x="37449" y="258885"/>
                  </a:moveTo>
                  <a:cubicBezTo>
                    <a:pt x="0" y="317501"/>
                    <a:pt x="4886" y="348437"/>
                    <a:pt x="47219" y="376116"/>
                  </a:cubicBezTo>
                  <a:cubicBezTo>
                    <a:pt x="89552" y="403796"/>
                    <a:pt x="232834" y="473808"/>
                    <a:pt x="291449" y="424962"/>
                  </a:cubicBezTo>
                  <a:cubicBezTo>
                    <a:pt x="350064" y="376116"/>
                    <a:pt x="402167" y="149796"/>
                    <a:pt x="398911" y="83039"/>
                  </a:cubicBezTo>
                  <a:cubicBezTo>
                    <a:pt x="395655" y="16283"/>
                    <a:pt x="330526" y="0"/>
                    <a:pt x="271911" y="24423"/>
                  </a:cubicBezTo>
                  <a:cubicBezTo>
                    <a:pt x="213296" y="48846"/>
                    <a:pt x="74898" y="200270"/>
                    <a:pt x="37449" y="258885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22" name="Forme libre 21"/>
            <p:cNvSpPr/>
            <p:nvPr/>
          </p:nvSpPr>
          <p:spPr bwMode="auto">
            <a:xfrm>
              <a:off x="5666765" y="3702669"/>
              <a:ext cx="606977" cy="468375"/>
            </a:xfrm>
            <a:custGeom>
              <a:avLst/>
              <a:gdLst>
                <a:gd name="connsiteX0" fmla="*/ 86295 w 493346"/>
                <a:gd name="connsiteY0" fmla="*/ 30936 h 367975"/>
                <a:gd name="connsiteX1" fmla="*/ 47218 w 493346"/>
                <a:gd name="connsiteY1" fmla="*/ 226321 h 367975"/>
                <a:gd name="connsiteX2" fmla="*/ 369603 w 493346"/>
                <a:gd name="connsiteY2" fmla="*/ 343552 h 367975"/>
                <a:gd name="connsiteX3" fmla="*/ 477064 w 493346"/>
                <a:gd name="connsiteY3" fmla="*/ 79782 h 367975"/>
                <a:gd name="connsiteX4" fmla="*/ 271910 w 493346"/>
                <a:gd name="connsiteY4" fmla="*/ 40705 h 367975"/>
                <a:gd name="connsiteX5" fmla="*/ 86295 w 493346"/>
                <a:gd name="connsiteY5" fmla="*/ 30936 h 36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3346" h="367975">
                  <a:moveTo>
                    <a:pt x="86295" y="30936"/>
                  </a:moveTo>
                  <a:cubicBezTo>
                    <a:pt x="48846" y="61872"/>
                    <a:pt x="0" y="174218"/>
                    <a:pt x="47218" y="226321"/>
                  </a:cubicBezTo>
                  <a:cubicBezTo>
                    <a:pt x="94436" y="278424"/>
                    <a:pt x="297962" y="367975"/>
                    <a:pt x="369603" y="343552"/>
                  </a:cubicBezTo>
                  <a:cubicBezTo>
                    <a:pt x="441244" y="319129"/>
                    <a:pt x="493346" y="130257"/>
                    <a:pt x="477064" y="79782"/>
                  </a:cubicBezTo>
                  <a:cubicBezTo>
                    <a:pt x="460782" y="29308"/>
                    <a:pt x="340295" y="45590"/>
                    <a:pt x="271910" y="40705"/>
                  </a:cubicBezTo>
                  <a:cubicBezTo>
                    <a:pt x="203525" y="35821"/>
                    <a:pt x="123744" y="0"/>
                    <a:pt x="86295" y="30936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23" name="Ellipse 22"/>
            <p:cNvSpPr/>
            <p:nvPr/>
          </p:nvSpPr>
          <p:spPr bwMode="auto">
            <a:xfrm>
              <a:off x="5523946" y="4133873"/>
              <a:ext cx="186456" cy="174713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24" name="Forme libre 23"/>
            <p:cNvSpPr/>
            <p:nvPr/>
          </p:nvSpPr>
          <p:spPr bwMode="auto">
            <a:xfrm>
              <a:off x="6551444" y="3014979"/>
              <a:ext cx="376883" cy="286227"/>
            </a:xfrm>
            <a:custGeom>
              <a:avLst/>
              <a:gdLst>
                <a:gd name="connsiteX0" fmla="*/ 37449 w 402167"/>
                <a:gd name="connsiteY0" fmla="*/ 258885 h 473808"/>
                <a:gd name="connsiteX1" fmla="*/ 47219 w 402167"/>
                <a:gd name="connsiteY1" fmla="*/ 376116 h 473808"/>
                <a:gd name="connsiteX2" fmla="*/ 291449 w 402167"/>
                <a:gd name="connsiteY2" fmla="*/ 424962 h 473808"/>
                <a:gd name="connsiteX3" fmla="*/ 398911 w 402167"/>
                <a:gd name="connsiteY3" fmla="*/ 83039 h 473808"/>
                <a:gd name="connsiteX4" fmla="*/ 271911 w 402167"/>
                <a:gd name="connsiteY4" fmla="*/ 24423 h 473808"/>
                <a:gd name="connsiteX5" fmla="*/ 37449 w 402167"/>
                <a:gd name="connsiteY5" fmla="*/ 258885 h 473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2167" h="473808">
                  <a:moveTo>
                    <a:pt x="37449" y="258885"/>
                  </a:moveTo>
                  <a:cubicBezTo>
                    <a:pt x="0" y="317501"/>
                    <a:pt x="4886" y="348437"/>
                    <a:pt x="47219" y="376116"/>
                  </a:cubicBezTo>
                  <a:cubicBezTo>
                    <a:pt x="89552" y="403796"/>
                    <a:pt x="232834" y="473808"/>
                    <a:pt x="291449" y="424962"/>
                  </a:cubicBezTo>
                  <a:cubicBezTo>
                    <a:pt x="350064" y="376116"/>
                    <a:pt x="402167" y="149796"/>
                    <a:pt x="398911" y="83039"/>
                  </a:cubicBezTo>
                  <a:cubicBezTo>
                    <a:pt x="395655" y="16283"/>
                    <a:pt x="330526" y="0"/>
                    <a:pt x="271911" y="24423"/>
                  </a:cubicBezTo>
                  <a:cubicBezTo>
                    <a:pt x="213296" y="48846"/>
                    <a:pt x="74898" y="200270"/>
                    <a:pt x="37449" y="258885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25" name="Ellipse 24"/>
            <p:cNvSpPr/>
            <p:nvPr/>
          </p:nvSpPr>
          <p:spPr bwMode="auto">
            <a:xfrm>
              <a:off x="4583725" y="2628384"/>
              <a:ext cx="190424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26" name="Ellipse 25"/>
            <p:cNvSpPr/>
            <p:nvPr/>
          </p:nvSpPr>
          <p:spPr bwMode="auto">
            <a:xfrm>
              <a:off x="1025169" y="3996334"/>
              <a:ext cx="186456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28" name="Forme libre 27"/>
            <p:cNvSpPr/>
            <p:nvPr/>
          </p:nvSpPr>
          <p:spPr bwMode="auto">
            <a:xfrm>
              <a:off x="7233798" y="2204617"/>
              <a:ext cx="376883" cy="286227"/>
            </a:xfrm>
            <a:custGeom>
              <a:avLst/>
              <a:gdLst>
                <a:gd name="connsiteX0" fmla="*/ 37449 w 402167"/>
                <a:gd name="connsiteY0" fmla="*/ 258885 h 473808"/>
                <a:gd name="connsiteX1" fmla="*/ 47219 w 402167"/>
                <a:gd name="connsiteY1" fmla="*/ 376116 h 473808"/>
                <a:gd name="connsiteX2" fmla="*/ 291449 w 402167"/>
                <a:gd name="connsiteY2" fmla="*/ 424962 h 473808"/>
                <a:gd name="connsiteX3" fmla="*/ 398911 w 402167"/>
                <a:gd name="connsiteY3" fmla="*/ 83039 h 473808"/>
                <a:gd name="connsiteX4" fmla="*/ 271911 w 402167"/>
                <a:gd name="connsiteY4" fmla="*/ 24423 h 473808"/>
                <a:gd name="connsiteX5" fmla="*/ 37449 w 402167"/>
                <a:gd name="connsiteY5" fmla="*/ 258885 h 473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2167" h="473808">
                  <a:moveTo>
                    <a:pt x="37449" y="258885"/>
                  </a:moveTo>
                  <a:cubicBezTo>
                    <a:pt x="0" y="317501"/>
                    <a:pt x="4886" y="348437"/>
                    <a:pt x="47219" y="376116"/>
                  </a:cubicBezTo>
                  <a:cubicBezTo>
                    <a:pt x="89552" y="403796"/>
                    <a:pt x="232834" y="473808"/>
                    <a:pt x="291449" y="424962"/>
                  </a:cubicBezTo>
                  <a:cubicBezTo>
                    <a:pt x="350064" y="376116"/>
                    <a:pt x="402167" y="149796"/>
                    <a:pt x="398911" y="83039"/>
                  </a:cubicBezTo>
                  <a:cubicBezTo>
                    <a:pt x="395655" y="16283"/>
                    <a:pt x="330526" y="0"/>
                    <a:pt x="271911" y="24423"/>
                  </a:cubicBezTo>
                  <a:cubicBezTo>
                    <a:pt x="213296" y="48846"/>
                    <a:pt x="74898" y="200270"/>
                    <a:pt x="37449" y="258885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31" name="Ellipse 30"/>
            <p:cNvSpPr/>
            <p:nvPr/>
          </p:nvSpPr>
          <p:spPr bwMode="auto">
            <a:xfrm>
              <a:off x="5045776" y="4724909"/>
              <a:ext cx="186459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32" name="Ellipse 31"/>
            <p:cNvSpPr/>
            <p:nvPr/>
          </p:nvSpPr>
          <p:spPr bwMode="auto">
            <a:xfrm>
              <a:off x="5615190" y="4769524"/>
              <a:ext cx="186459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pic>
          <p:nvPicPr>
            <p:cNvPr id="27" name="Image 107" descr="2000px-World_map_blank_without_borders.svg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24067" y="1665613"/>
              <a:ext cx="7249131" cy="414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794035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09037" y="552594"/>
            <a:ext cx="1901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err="1" smtClean="0">
                <a:solidFill>
                  <a:schemeClr val="accent2"/>
                </a:solidFill>
              </a:rPr>
              <a:t>What’s</a:t>
            </a:r>
            <a:r>
              <a:rPr lang="fr-FR" sz="2400" dirty="0" smtClean="0">
                <a:solidFill>
                  <a:schemeClr val="accent2"/>
                </a:solidFill>
              </a:rPr>
              <a:t> </a:t>
            </a:r>
            <a:r>
              <a:rPr lang="fr-FR" sz="2400" dirty="0" err="1" smtClean="0">
                <a:solidFill>
                  <a:schemeClr val="accent2"/>
                </a:solidFill>
              </a:rPr>
              <a:t>next</a:t>
            </a:r>
            <a:r>
              <a:rPr lang="fr-FR" sz="2400" dirty="0" smtClean="0">
                <a:solidFill>
                  <a:schemeClr val="accent2"/>
                </a:solidFill>
              </a:rPr>
              <a:t>…</a:t>
            </a:r>
            <a:endParaRPr lang="fr-FR" sz="2400" dirty="0">
              <a:solidFill>
                <a:schemeClr val="accent2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09037" y="1865784"/>
            <a:ext cx="5943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1)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have </a:t>
            </a:r>
            <a:r>
              <a:rPr lang="fr-FR" dirty="0" err="1" smtClean="0"/>
              <a:t>learnt</a:t>
            </a:r>
            <a:r>
              <a:rPr lang="fr-FR" dirty="0" smtClean="0"/>
              <a:t> </a:t>
            </a:r>
            <a:r>
              <a:rPr lang="fr-FR" dirty="0" err="1" smtClean="0"/>
              <a:t>so</a:t>
            </a:r>
            <a:r>
              <a:rPr lang="fr-FR" dirty="0" smtClean="0"/>
              <a:t> far and </a:t>
            </a:r>
            <a:r>
              <a:rPr lang="fr-FR" dirty="0" err="1" smtClean="0"/>
              <a:t>what</a:t>
            </a:r>
            <a:r>
              <a:rPr lang="fr-FR" dirty="0" smtClean="0"/>
              <a:t> are the </a:t>
            </a:r>
            <a:r>
              <a:rPr lang="fr-FR" dirty="0" err="1" smtClean="0"/>
              <a:t>key</a:t>
            </a:r>
            <a:r>
              <a:rPr lang="fr-FR" dirty="0" smtClean="0"/>
              <a:t> </a:t>
            </a:r>
            <a:r>
              <a:rPr lang="fr-FR" dirty="0" err="1" smtClean="0"/>
              <a:t>priorities</a:t>
            </a:r>
            <a:r>
              <a:rPr lang="fr-FR" dirty="0" smtClean="0"/>
              <a:t>?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09037" y="3124944"/>
            <a:ext cx="7685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2) </a:t>
            </a:r>
            <a:r>
              <a:rPr lang="fr-FR" dirty="0" err="1" smtClean="0"/>
              <a:t>What</a:t>
            </a:r>
            <a:r>
              <a:rPr lang="fr-FR" dirty="0" smtClean="0"/>
              <a:t> are the </a:t>
            </a:r>
            <a:r>
              <a:rPr lang="fr-FR" dirty="0" err="1" smtClean="0"/>
              <a:t>needs</a:t>
            </a:r>
            <a:r>
              <a:rPr lang="fr-FR" dirty="0" smtClean="0"/>
              <a:t> of </a:t>
            </a:r>
            <a:r>
              <a:rPr lang="fr-FR" dirty="0" err="1" smtClean="0"/>
              <a:t>each</a:t>
            </a:r>
            <a:r>
              <a:rPr lang="fr-FR" dirty="0" smtClean="0"/>
              <a:t> </a:t>
            </a:r>
            <a:r>
              <a:rPr lang="fr-FR" dirty="0" err="1" smtClean="0"/>
              <a:t>fishery</a:t>
            </a:r>
            <a:r>
              <a:rPr lang="fr-FR" dirty="0" smtClean="0"/>
              <a:t>? </a:t>
            </a:r>
          </a:p>
          <a:p>
            <a:r>
              <a:rPr lang="fr-FR" dirty="0" err="1" smtClean="0"/>
              <a:t>What</a:t>
            </a:r>
            <a:r>
              <a:rPr lang="fr-FR" dirty="0" smtClean="0"/>
              <a:t> are </a:t>
            </a:r>
            <a:r>
              <a:rPr lang="fr-FR" dirty="0" err="1" smtClean="0"/>
              <a:t>they</a:t>
            </a:r>
            <a:r>
              <a:rPr lang="fr-FR" dirty="0" smtClean="0"/>
              <a:t> planning to do over the </a:t>
            </a:r>
            <a:r>
              <a:rPr lang="fr-FR" dirty="0" err="1" smtClean="0"/>
              <a:t>next</a:t>
            </a:r>
            <a:r>
              <a:rPr lang="fr-FR" dirty="0" smtClean="0"/>
              <a:t> 2 </a:t>
            </a:r>
            <a:r>
              <a:rPr lang="fr-FR" dirty="0" err="1" smtClean="0"/>
              <a:t>years</a:t>
            </a:r>
            <a:r>
              <a:rPr lang="fr-FR" dirty="0" smtClean="0"/>
              <a:t>?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809037" y="4731925"/>
            <a:ext cx="82691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Outcomes</a:t>
            </a:r>
            <a:r>
              <a:rPr lang="fr-FR" dirty="0" smtClean="0"/>
              <a:t> of the workshop</a:t>
            </a:r>
          </a:p>
          <a:p>
            <a:r>
              <a:rPr lang="fr-FR" dirty="0" smtClean="0"/>
              <a:t>- Peer </a:t>
            </a:r>
            <a:r>
              <a:rPr lang="fr-FR" dirty="0" err="1" smtClean="0"/>
              <a:t>reviewed</a:t>
            </a:r>
            <a:r>
              <a:rPr lang="fr-FR" dirty="0" smtClean="0"/>
              <a:t> </a:t>
            </a:r>
            <a:r>
              <a:rPr lang="fr-FR" dirty="0" err="1" smtClean="0"/>
              <a:t>paper</a:t>
            </a:r>
            <a:r>
              <a:rPr lang="fr-FR" dirty="0" smtClean="0"/>
              <a:t> = global </a:t>
            </a:r>
            <a:r>
              <a:rPr lang="fr-FR" dirty="0" err="1" smtClean="0"/>
              <a:t>review</a:t>
            </a:r>
            <a:r>
              <a:rPr lang="fr-FR" dirty="0" smtClean="0"/>
              <a:t> of </a:t>
            </a:r>
            <a:r>
              <a:rPr lang="fr-FR" dirty="0" err="1" smtClean="0"/>
              <a:t>depredation</a:t>
            </a:r>
            <a:r>
              <a:rPr lang="fr-FR" dirty="0" smtClean="0"/>
              <a:t> on </a:t>
            </a:r>
            <a:r>
              <a:rPr lang="fr-FR" dirty="0" err="1" smtClean="0"/>
              <a:t>demersal</a:t>
            </a:r>
            <a:r>
              <a:rPr lang="fr-FR" dirty="0" smtClean="0"/>
              <a:t> </a:t>
            </a:r>
            <a:r>
              <a:rPr lang="fr-FR" dirty="0" err="1" smtClean="0"/>
              <a:t>longlines</a:t>
            </a:r>
            <a:r>
              <a:rPr lang="fr-FR" dirty="0" smtClean="0"/>
              <a:t> and mitigation solution</a:t>
            </a:r>
          </a:p>
          <a:p>
            <a:r>
              <a:rPr lang="fr-FR" dirty="0" smtClean="0"/>
              <a:t>- CCAMLR </a:t>
            </a:r>
            <a:r>
              <a:rPr lang="fr-FR" dirty="0" err="1" smtClean="0"/>
              <a:t>paper</a:t>
            </a:r>
            <a:endParaRPr lang="fr-FR" dirty="0" smtClean="0"/>
          </a:p>
          <a:p>
            <a:r>
              <a:rPr lang="fr-FR" dirty="0" smtClean="0"/>
              <a:t>- Guidelines on data collection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1445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2691691" y="558858"/>
            <a:ext cx="3698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accent2"/>
                </a:solidFill>
              </a:rPr>
              <a:t>Research</a:t>
            </a:r>
            <a:r>
              <a:rPr lang="fr-FR" dirty="0" smtClean="0">
                <a:solidFill>
                  <a:schemeClr val="accent2"/>
                </a:solidFill>
              </a:rPr>
              <a:t> on </a:t>
            </a:r>
            <a:r>
              <a:rPr lang="fr-FR" dirty="0" err="1" smtClean="0">
                <a:solidFill>
                  <a:schemeClr val="accent2"/>
                </a:solidFill>
              </a:rPr>
              <a:t>depredating</a:t>
            </a:r>
            <a:r>
              <a:rPr lang="fr-FR" dirty="0" smtClean="0">
                <a:solidFill>
                  <a:schemeClr val="accent2"/>
                </a:solidFill>
              </a:rPr>
              <a:t> populations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222845" y="1471124"/>
            <a:ext cx="2499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Absence / </a:t>
            </a:r>
            <a:r>
              <a:rPr lang="fr-FR" dirty="0" err="1" smtClean="0"/>
              <a:t>presence</a:t>
            </a:r>
            <a:r>
              <a:rPr lang="fr-FR" dirty="0" smtClean="0"/>
              <a:t> data</a:t>
            </a:r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2116613" y="2033704"/>
            <a:ext cx="1684088" cy="122390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64419" y="3389741"/>
            <a:ext cx="34141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Spatial patterns</a:t>
            </a:r>
            <a:endParaRPr lang="fr-FR" dirty="0"/>
          </a:p>
          <a:p>
            <a:pPr algn="ctr"/>
            <a:r>
              <a:rPr lang="fr-FR" dirty="0" smtClean="0"/>
              <a:t>Areas of </a:t>
            </a:r>
            <a:r>
              <a:rPr lang="fr-FR" dirty="0" err="1" smtClean="0"/>
              <a:t>high</a:t>
            </a:r>
            <a:r>
              <a:rPr lang="fr-FR" dirty="0" smtClean="0"/>
              <a:t>/</a:t>
            </a:r>
            <a:r>
              <a:rPr lang="fr-FR" dirty="0" err="1" smtClean="0"/>
              <a:t>low</a:t>
            </a:r>
            <a:r>
              <a:rPr lang="fr-FR" dirty="0" smtClean="0"/>
              <a:t> </a:t>
            </a:r>
            <a:r>
              <a:rPr lang="fr-FR" dirty="0" err="1" smtClean="0"/>
              <a:t>depredation</a:t>
            </a:r>
            <a:endParaRPr lang="fr-FR" dirty="0" smtClean="0"/>
          </a:p>
          <a:p>
            <a:pPr algn="ctr"/>
            <a:endParaRPr lang="fr-FR" dirty="0" smtClean="0"/>
          </a:p>
          <a:p>
            <a:pPr algn="ctr"/>
            <a:r>
              <a:rPr lang="fr-FR" dirty="0" smtClean="0"/>
              <a:t>S. Georgia, Crozet, Kerguelen, HIMI, W Alaska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895084" y="4287526"/>
            <a:ext cx="284059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Time patterns</a:t>
            </a:r>
          </a:p>
          <a:p>
            <a:pPr algn="ctr"/>
            <a:endParaRPr lang="fr-FR" dirty="0" smtClean="0"/>
          </a:p>
          <a:p>
            <a:pPr algn="ctr"/>
            <a:r>
              <a:rPr lang="fr-FR" dirty="0" err="1" smtClean="0"/>
              <a:t>Seasonnality</a:t>
            </a:r>
            <a:endParaRPr lang="fr-FR" dirty="0" smtClean="0"/>
          </a:p>
          <a:p>
            <a:pPr algn="ctr"/>
            <a:r>
              <a:rPr lang="fr-FR" dirty="0" err="1" smtClean="0"/>
              <a:t>Falklands</a:t>
            </a:r>
            <a:r>
              <a:rPr lang="fr-FR" dirty="0" smtClean="0"/>
              <a:t>, </a:t>
            </a:r>
            <a:r>
              <a:rPr lang="fr-FR" dirty="0" err="1" smtClean="0"/>
              <a:t>S.Georgia</a:t>
            </a:r>
            <a:r>
              <a:rPr lang="fr-FR" dirty="0" smtClean="0"/>
              <a:t>, Crozet, </a:t>
            </a:r>
          </a:p>
          <a:p>
            <a:pPr algn="ctr"/>
            <a:r>
              <a:rPr lang="fr-FR" dirty="0" smtClean="0"/>
              <a:t>Kerguelen, HIMI</a:t>
            </a:r>
          </a:p>
          <a:p>
            <a:pPr algn="ctr"/>
            <a:endParaRPr lang="fr-FR" dirty="0"/>
          </a:p>
          <a:p>
            <a:pPr algn="ctr"/>
            <a:r>
              <a:rPr lang="fr-FR" dirty="0" smtClean="0"/>
              <a:t>Trend (</a:t>
            </a:r>
            <a:r>
              <a:rPr lang="fr-FR" dirty="0" err="1" smtClean="0"/>
              <a:t>spread</a:t>
            </a:r>
            <a:r>
              <a:rPr lang="fr-FR" dirty="0" smtClean="0"/>
              <a:t>?)</a:t>
            </a:r>
          </a:p>
          <a:p>
            <a:pPr algn="ctr"/>
            <a:endParaRPr lang="fr-FR" dirty="0"/>
          </a:p>
        </p:txBody>
      </p:sp>
      <p:cxnSp>
        <p:nvCxnSpPr>
          <p:cNvPr id="21" name="Connecteur droit avec flèche 20"/>
          <p:cNvCxnSpPr/>
          <p:nvPr/>
        </p:nvCxnSpPr>
        <p:spPr>
          <a:xfrm>
            <a:off x="4375779" y="2033704"/>
            <a:ext cx="0" cy="214413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5939735" y="4154656"/>
            <a:ext cx="27141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Link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/>
              <a:t>e</a:t>
            </a:r>
            <a:r>
              <a:rPr lang="fr-FR" dirty="0" err="1" smtClean="0"/>
              <a:t>cological</a:t>
            </a:r>
            <a:r>
              <a:rPr lang="fr-FR" dirty="0" smtClean="0"/>
              <a:t> </a:t>
            </a:r>
            <a:r>
              <a:rPr lang="fr-FR" dirty="0" err="1" smtClean="0"/>
              <a:t>factors</a:t>
            </a:r>
            <a:endParaRPr lang="fr-FR" dirty="0" smtClean="0"/>
          </a:p>
          <a:p>
            <a:pPr algn="ctr"/>
            <a:endParaRPr lang="fr-FR" dirty="0"/>
          </a:p>
        </p:txBody>
      </p:sp>
      <p:cxnSp>
        <p:nvCxnSpPr>
          <p:cNvPr id="26" name="Connecteur droit avec flèche 25"/>
          <p:cNvCxnSpPr/>
          <p:nvPr/>
        </p:nvCxnSpPr>
        <p:spPr>
          <a:xfrm>
            <a:off x="5218380" y="2010524"/>
            <a:ext cx="1904484" cy="177161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048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2691691" y="558858"/>
            <a:ext cx="3698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accent2"/>
                </a:solidFill>
              </a:rPr>
              <a:t>Research</a:t>
            </a:r>
            <a:r>
              <a:rPr lang="fr-FR" dirty="0" smtClean="0">
                <a:solidFill>
                  <a:schemeClr val="accent2"/>
                </a:solidFill>
              </a:rPr>
              <a:t> on </a:t>
            </a:r>
            <a:r>
              <a:rPr lang="fr-FR" dirty="0" err="1" smtClean="0">
                <a:solidFill>
                  <a:schemeClr val="accent2"/>
                </a:solidFill>
              </a:rPr>
              <a:t>depredating</a:t>
            </a:r>
            <a:r>
              <a:rPr lang="fr-FR" dirty="0" smtClean="0">
                <a:solidFill>
                  <a:schemeClr val="accent2"/>
                </a:solidFill>
              </a:rPr>
              <a:t> populations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222845" y="1471124"/>
            <a:ext cx="2529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Photo-identification data</a:t>
            </a:r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2214554" y="2033704"/>
            <a:ext cx="1586147" cy="7177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202460" y="2850108"/>
            <a:ext cx="2576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Number</a:t>
            </a:r>
            <a:r>
              <a:rPr lang="fr-FR" dirty="0" smtClean="0"/>
              <a:t> of </a:t>
            </a:r>
            <a:r>
              <a:rPr lang="fr-FR" dirty="0" err="1" smtClean="0"/>
              <a:t>depredating</a:t>
            </a:r>
            <a:r>
              <a:rPr lang="fr-FR" dirty="0" smtClean="0"/>
              <a:t> </a:t>
            </a:r>
            <a:r>
              <a:rPr lang="fr-FR" dirty="0" err="1" smtClean="0"/>
              <a:t>individuals</a:t>
            </a:r>
            <a:endParaRPr lang="fr-FR" dirty="0" smtClean="0"/>
          </a:p>
        </p:txBody>
      </p:sp>
      <p:sp>
        <p:nvSpPr>
          <p:cNvPr id="20" name="ZoneTexte 19"/>
          <p:cNvSpPr txBox="1"/>
          <p:nvPr/>
        </p:nvSpPr>
        <p:spPr>
          <a:xfrm>
            <a:off x="698026" y="4378813"/>
            <a:ext cx="23499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Identification of</a:t>
            </a:r>
          </a:p>
          <a:p>
            <a:pPr algn="ctr"/>
            <a:r>
              <a:rPr lang="fr-FR" dirty="0" err="1" smtClean="0"/>
              <a:t>Specialized</a:t>
            </a:r>
            <a:r>
              <a:rPr lang="fr-FR" dirty="0" smtClean="0"/>
              <a:t> vs. </a:t>
            </a:r>
            <a:r>
              <a:rPr lang="fr-FR" dirty="0" err="1" smtClean="0"/>
              <a:t>opportunistic</a:t>
            </a:r>
            <a:r>
              <a:rPr lang="fr-FR" dirty="0" smtClean="0"/>
              <a:t> </a:t>
            </a:r>
            <a:r>
              <a:rPr lang="fr-FR" dirty="0" err="1" smtClean="0"/>
              <a:t>individuals</a:t>
            </a:r>
            <a:r>
              <a:rPr lang="fr-FR" dirty="0" smtClean="0"/>
              <a:t> </a:t>
            </a:r>
            <a:endParaRPr lang="fr-FR" dirty="0"/>
          </a:p>
        </p:txBody>
      </p:sp>
      <p:cxnSp>
        <p:nvCxnSpPr>
          <p:cNvPr id="21" name="Connecteur droit avec flèche 20"/>
          <p:cNvCxnSpPr>
            <a:endCxn id="20" idx="0"/>
          </p:cNvCxnSpPr>
          <p:nvPr/>
        </p:nvCxnSpPr>
        <p:spPr>
          <a:xfrm flipH="1">
            <a:off x="1873011" y="2010524"/>
            <a:ext cx="2260855" cy="236828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6425321" y="3907868"/>
            <a:ext cx="2519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Effects</a:t>
            </a:r>
            <a:r>
              <a:rPr lang="fr-FR" dirty="0" smtClean="0"/>
              <a:t> on population </a:t>
            </a:r>
            <a:r>
              <a:rPr lang="fr-FR" dirty="0" err="1" smtClean="0"/>
              <a:t>demographics</a:t>
            </a:r>
            <a:endParaRPr lang="fr-FR" dirty="0" smtClean="0"/>
          </a:p>
        </p:txBody>
      </p:sp>
      <p:cxnSp>
        <p:nvCxnSpPr>
          <p:cNvPr id="26" name="Connecteur droit avec flèche 25"/>
          <p:cNvCxnSpPr/>
          <p:nvPr/>
        </p:nvCxnSpPr>
        <p:spPr>
          <a:xfrm>
            <a:off x="5218380" y="2010524"/>
            <a:ext cx="1904484" cy="177161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H="1">
            <a:off x="4003160" y="2033704"/>
            <a:ext cx="414586" cy="279749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2868411" y="4978977"/>
            <a:ext cx="23499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Within</a:t>
            </a:r>
            <a:r>
              <a:rPr lang="fr-FR" dirty="0" smtClean="0"/>
              <a:t> population </a:t>
            </a:r>
            <a:r>
              <a:rPr lang="fr-FR" dirty="0" err="1" smtClean="0"/>
              <a:t>spread</a:t>
            </a:r>
            <a:r>
              <a:rPr lang="fr-FR" dirty="0" smtClean="0"/>
              <a:t> of </a:t>
            </a:r>
            <a:r>
              <a:rPr lang="fr-FR" dirty="0" err="1" smtClean="0"/>
              <a:t>depredation</a:t>
            </a:r>
            <a:r>
              <a:rPr lang="fr-FR" dirty="0" smtClean="0"/>
              <a:t>, </a:t>
            </a:r>
            <a:r>
              <a:rPr lang="fr-FR" dirty="0" err="1" smtClean="0"/>
              <a:t>learning</a:t>
            </a:r>
            <a:r>
              <a:rPr lang="fr-FR" dirty="0" smtClean="0"/>
              <a:t> </a:t>
            </a:r>
            <a:r>
              <a:rPr lang="fr-FR" dirty="0" err="1" smtClean="0"/>
              <a:t>pathways</a:t>
            </a:r>
            <a:r>
              <a:rPr lang="fr-FR" dirty="0" smtClean="0"/>
              <a:t> </a:t>
            </a:r>
            <a:r>
              <a:rPr lang="fr-FR" dirty="0" err="1" smtClean="0"/>
              <a:t>based</a:t>
            </a:r>
            <a:r>
              <a:rPr lang="fr-FR" dirty="0" smtClean="0"/>
              <a:t> on social </a:t>
            </a:r>
            <a:r>
              <a:rPr lang="fr-FR" dirty="0" err="1" smtClean="0"/>
              <a:t>affinity</a:t>
            </a:r>
            <a:endParaRPr lang="fr-FR" dirty="0" smtClean="0"/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4800112" y="2033704"/>
            <a:ext cx="1439296" cy="294527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604633" y="4978977"/>
            <a:ext cx="2447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/>
              <a:t>Site </a:t>
            </a:r>
            <a:r>
              <a:rPr lang="fr-FR" dirty="0" err="1" smtClean="0"/>
              <a:t>fidelity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655269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2691691" y="558858"/>
            <a:ext cx="3698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accent2"/>
                </a:solidFill>
              </a:rPr>
              <a:t>Research</a:t>
            </a:r>
            <a:r>
              <a:rPr lang="fr-FR" dirty="0" smtClean="0">
                <a:solidFill>
                  <a:schemeClr val="accent2"/>
                </a:solidFill>
              </a:rPr>
              <a:t> on </a:t>
            </a:r>
            <a:r>
              <a:rPr lang="fr-FR" dirty="0" err="1" smtClean="0">
                <a:solidFill>
                  <a:schemeClr val="accent2"/>
                </a:solidFill>
              </a:rPr>
              <a:t>depredating</a:t>
            </a:r>
            <a:r>
              <a:rPr lang="fr-FR" dirty="0" smtClean="0">
                <a:solidFill>
                  <a:schemeClr val="accent2"/>
                </a:solidFill>
              </a:rPr>
              <a:t> populations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423114" y="1286458"/>
            <a:ext cx="26173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Satellite </a:t>
            </a:r>
            <a:r>
              <a:rPr lang="fr-FR" dirty="0" err="1" smtClean="0"/>
              <a:t>tracking</a:t>
            </a:r>
            <a:r>
              <a:rPr lang="fr-FR" dirty="0" smtClean="0"/>
              <a:t> data and </a:t>
            </a:r>
            <a:r>
              <a:rPr lang="fr-FR" dirty="0" err="1" smtClean="0"/>
              <a:t>diving</a:t>
            </a:r>
            <a:r>
              <a:rPr lang="fr-FR" dirty="0" smtClean="0"/>
              <a:t> </a:t>
            </a:r>
            <a:r>
              <a:rPr lang="fr-FR" dirty="0" err="1" smtClean="0"/>
              <a:t>behaviour</a:t>
            </a:r>
            <a:endParaRPr lang="fr-FR" dirty="0" smtClean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2214554" y="2033704"/>
            <a:ext cx="1586147" cy="7177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202460" y="2850108"/>
            <a:ext cx="25767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Areas of </a:t>
            </a:r>
            <a:r>
              <a:rPr lang="fr-FR" dirty="0" err="1" smtClean="0"/>
              <a:t>natural</a:t>
            </a:r>
            <a:r>
              <a:rPr lang="fr-FR" dirty="0" smtClean="0"/>
              <a:t> </a:t>
            </a:r>
            <a:r>
              <a:rPr lang="fr-FR" dirty="0" err="1" smtClean="0"/>
              <a:t>presence</a:t>
            </a:r>
            <a:endParaRPr lang="fr-FR" dirty="0" smtClean="0"/>
          </a:p>
          <a:p>
            <a:pPr algn="ctr"/>
            <a:r>
              <a:rPr lang="fr-FR" dirty="0" err="1" smtClean="0"/>
              <a:t>Overlap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fishing</a:t>
            </a:r>
            <a:r>
              <a:rPr lang="fr-FR" dirty="0" smtClean="0"/>
              <a:t> grounds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698026" y="4378813"/>
            <a:ext cx="2349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Switch to </a:t>
            </a:r>
            <a:r>
              <a:rPr lang="fr-FR" dirty="0" err="1" smtClean="0"/>
              <a:t>depredation</a:t>
            </a:r>
            <a:r>
              <a:rPr lang="fr-FR" dirty="0" smtClean="0"/>
              <a:t>, </a:t>
            </a:r>
            <a:r>
              <a:rPr lang="fr-FR" dirty="0" err="1" smtClean="0"/>
              <a:t>detection</a:t>
            </a:r>
            <a:r>
              <a:rPr lang="fr-FR" dirty="0" smtClean="0"/>
              <a:t> range</a:t>
            </a:r>
            <a:endParaRPr lang="fr-FR" dirty="0"/>
          </a:p>
        </p:txBody>
      </p:sp>
      <p:cxnSp>
        <p:nvCxnSpPr>
          <p:cNvPr id="21" name="Connecteur droit avec flèche 20"/>
          <p:cNvCxnSpPr>
            <a:endCxn id="20" idx="0"/>
          </p:cNvCxnSpPr>
          <p:nvPr/>
        </p:nvCxnSpPr>
        <p:spPr>
          <a:xfrm flipH="1">
            <a:off x="1873011" y="2010524"/>
            <a:ext cx="2260856" cy="236828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H="1">
            <a:off x="4003160" y="2033704"/>
            <a:ext cx="414586" cy="279749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2868411" y="4978977"/>
            <a:ext cx="23499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Movements</a:t>
            </a:r>
            <a:r>
              <a:rPr lang="fr-FR" dirty="0" smtClean="0"/>
              <a:t> </a:t>
            </a:r>
            <a:r>
              <a:rPr lang="fr-FR" dirty="0" err="1" smtClean="0"/>
              <a:t>around</a:t>
            </a:r>
            <a:r>
              <a:rPr lang="fr-FR" dirty="0" smtClean="0"/>
              <a:t> </a:t>
            </a:r>
            <a:r>
              <a:rPr lang="fr-FR" dirty="0" err="1" smtClean="0"/>
              <a:t>vessels</a:t>
            </a:r>
            <a:r>
              <a:rPr lang="fr-FR" dirty="0" smtClean="0"/>
              <a:t>, </a:t>
            </a:r>
            <a:r>
              <a:rPr lang="fr-FR" dirty="0" err="1" smtClean="0"/>
              <a:t>swimming</a:t>
            </a:r>
            <a:r>
              <a:rPr lang="fr-FR" dirty="0" smtClean="0"/>
              <a:t> speed</a:t>
            </a:r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4800112" y="2033704"/>
            <a:ext cx="1439296" cy="294527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604633" y="4978977"/>
            <a:ext cx="24477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err="1" smtClean="0"/>
              <a:t>Depth</a:t>
            </a:r>
            <a:r>
              <a:rPr lang="fr-FR" dirty="0" smtClean="0"/>
              <a:t> of interaction</a:t>
            </a:r>
          </a:p>
          <a:p>
            <a:pPr algn="ctr"/>
            <a:r>
              <a:rPr lang="fr-FR" dirty="0" smtClean="0"/>
              <a:t>(</a:t>
            </a:r>
            <a:r>
              <a:rPr lang="fr-FR" dirty="0" err="1" smtClean="0"/>
              <a:t>soaking</a:t>
            </a:r>
            <a:r>
              <a:rPr lang="fr-FR" dirty="0" smtClean="0"/>
              <a:t>? </a:t>
            </a:r>
            <a:r>
              <a:rPr lang="fr-FR" dirty="0" err="1" smtClean="0"/>
              <a:t>Hauling</a:t>
            </a:r>
            <a:r>
              <a:rPr lang="fr-FR" dirty="0" smtClean="0"/>
              <a:t>?)</a:t>
            </a:r>
          </a:p>
        </p:txBody>
      </p:sp>
    </p:spTree>
    <p:extLst>
      <p:ext uri="{BB962C8B-B14F-4D97-AF65-F5344CB8AC3E}">
        <p14:creationId xmlns:p14="http://schemas.microsoft.com/office/powerpoint/2010/main" val="896858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2691691" y="558858"/>
            <a:ext cx="3698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accent2"/>
                </a:solidFill>
              </a:rPr>
              <a:t>Research</a:t>
            </a:r>
            <a:r>
              <a:rPr lang="fr-FR" dirty="0" smtClean="0">
                <a:solidFill>
                  <a:schemeClr val="accent2"/>
                </a:solidFill>
              </a:rPr>
              <a:t> on </a:t>
            </a:r>
            <a:r>
              <a:rPr lang="fr-FR" dirty="0" err="1" smtClean="0">
                <a:solidFill>
                  <a:schemeClr val="accent2"/>
                </a:solidFill>
              </a:rPr>
              <a:t>depredating</a:t>
            </a:r>
            <a:r>
              <a:rPr lang="fr-FR" dirty="0" smtClean="0">
                <a:solidFill>
                  <a:schemeClr val="accent2"/>
                </a:solidFill>
              </a:rPr>
              <a:t> populations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211453" y="1286458"/>
            <a:ext cx="2617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Biopsy</a:t>
            </a:r>
            <a:r>
              <a:rPr lang="fr-FR" dirty="0" smtClean="0"/>
              <a:t> </a:t>
            </a:r>
            <a:r>
              <a:rPr lang="fr-FR" dirty="0" err="1" smtClean="0"/>
              <a:t>sampling</a:t>
            </a:r>
            <a:endParaRPr lang="fr-FR" dirty="0" smtClean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2214554" y="2033704"/>
            <a:ext cx="1586147" cy="7177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202460" y="2850108"/>
            <a:ext cx="25767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Natural </a:t>
            </a:r>
            <a:r>
              <a:rPr lang="fr-FR" dirty="0" err="1" smtClean="0"/>
              <a:t>diet</a:t>
            </a:r>
            <a:r>
              <a:rPr lang="fr-FR" dirty="0" smtClean="0"/>
              <a:t>, part of the </a:t>
            </a:r>
            <a:r>
              <a:rPr lang="fr-FR" dirty="0" err="1" smtClean="0"/>
              <a:t>target</a:t>
            </a:r>
            <a:r>
              <a:rPr lang="fr-FR" dirty="0" smtClean="0"/>
              <a:t> </a:t>
            </a:r>
            <a:r>
              <a:rPr lang="fr-FR" dirty="0" err="1" smtClean="0"/>
              <a:t>fish</a:t>
            </a:r>
            <a:r>
              <a:rPr lang="fr-FR" dirty="0" smtClean="0"/>
              <a:t> </a:t>
            </a:r>
            <a:r>
              <a:rPr lang="fr-FR" dirty="0" err="1" smtClean="0"/>
              <a:t>species</a:t>
            </a:r>
            <a:r>
              <a:rPr lang="fr-FR" dirty="0" smtClean="0"/>
              <a:t> in </a:t>
            </a:r>
            <a:r>
              <a:rPr lang="fr-FR" dirty="0" err="1" smtClean="0"/>
              <a:t>diet</a:t>
            </a:r>
            <a:r>
              <a:rPr lang="fr-FR" dirty="0" smtClean="0"/>
              <a:t>?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036468" y="4618072"/>
            <a:ext cx="23499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Ecological</a:t>
            </a:r>
            <a:r>
              <a:rPr lang="fr-FR" dirty="0" smtClean="0"/>
              <a:t> </a:t>
            </a:r>
            <a:r>
              <a:rPr lang="fr-FR" dirty="0" err="1" smtClean="0"/>
              <a:t>factors</a:t>
            </a:r>
            <a:r>
              <a:rPr lang="fr-FR" dirty="0" smtClean="0"/>
              <a:t> </a:t>
            </a:r>
            <a:r>
              <a:rPr lang="fr-FR" dirty="0" err="1" smtClean="0"/>
              <a:t>influencing</a:t>
            </a:r>
            <a:r>
              <a:rPr lang="fr-FR" dirty="0" smtClean="0"/>
              <a:t> the </a:t>
            </a:r>
            <a:r>
              <a:rPr lang="fr-FR" dirty="0" err="1" smtClean="0"/>
              <a:t>switch</a:t>
            </a:r>
            <a:r>
              <a:rPr lang="fr-FR" dirty="0" smtClean="0"/>
              <a:t> of </a:t>
            </a:r>
            <a:r>
              <a:rPr lang="fr-FR" dirty="0" err="1" smtClean="0"/>
              <a:t>depredation</a:t>
            </a:r>
            <a:endParaRPr lang="fr-FR" dirty="0"/>
          </a:p>
        </p:txBody>
      </p:sp>
      <p:cxnSp>
        <p:nvCxnSpPr>
          <p:cNvPr id="21" name="Connecteur droit avec flèche 20"/>
          <p:cNvCxnSpPr/>
          <p:nvPr/>
        </p:nvCxnSpPr>
        <p:spPr>
          <a:xfrm flipH="1">
            <a:off x="3211453" y="2010524"/>
            <a:ext cx="922414" cy="236828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4921251" y="2010524"/>
            <a:ext cx="821213" cy="207528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5041695" y="4308807"/>
            <a:ext cx="2349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Genetics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2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405214" y="2841643"/>
            <a:ext cx="2349734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chemeClr val="accent2"/>
                </a:solidFill>
              </a:rPr>
              <a:t>Mitigating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err="1" smtClean="0">
                <a:solidFill>
                  <a:schemeClr val="accent2"/>
                </a:solidFill>
              </a:rPr>
              <a:t>depredation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185877" y="1176806"/>
            <a:ext cx="278840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Research</a:t>
            </a:r>
            <a:r>
              <a:rPr lang="fr-FR" dirty="0" smtClean="0"/>
              <a:t> on </a:t>
            </a:r>
            <a:r>
              <a:rPr lang="fr-FR" dirty="0" err="1" smtClean="0"/>
              <a:t>depredating</a:t>
            </a:r>
            <a:r>
              <a:rPr lang="fr-FR" dirty="0" smtClean="0"/>
              <a:t> </a:t>
            </a:r>
            <a:r>
              <a:rPr lang="fr-FR" dirty="0" err="1" smtClean="0"/>
              <a:t>whale</a:t>
            </a:r>
            <a:r>
              <a:rPr lang="fr-FR" dirty="0" smtClean="0"/>
              <a:t> populations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5305893" y="4021397"/>
            <a:ext cx="27884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Technological</a:t>
            </a:r>
            <a:r>
              <a:rPr lang="fr-FR" dirty="0" smtClean="0"/>
              <a:t> </a:t>
            </a:r>
            <a:r>
              <a:rPr lang="fr-FR" dirty="0" err="1" smtClean="0"/>
              <a:t>systems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1059418" y="4021397"/>
            <a:ext cx="27884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Fishing</a:t>
            </a:r>
            <a:r>
              <a:rPr lang="fr-FR" dirty="0" smtClean="0"/>
              <a:t> practices</a:t>
            </a:r>
            <a:endParaRPr lang="fr-FR" dirty="0"/>
          </a:p>
        </p:txBody>
      </p:sp>
      <p:cxnSp>
        <p:nvCxnSpPr>
          <p:cNvPr id="6" name="Connecteur droit avec flèche 5"/>
          <p:cNvCxnSpPr>
            <a:stCxn id="4" idx="2"/>
          </p:cNvCxnSpPr>
          <p:nvPr/>
        </p:nvCxnSpPr>
        <p:spPr>
          <a:xfrm>
            <a:off x="4580081" y="1823137"/>
            <a:ext cx="0" cy="8915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24" idx="0"/>
          </p:cNvCxnSpPr>
          <p:nvPr/>
        </p:nvCxnSpPr>
        <p:spPr>
          <a:xfrm flipV="1">
            <a:off x="2453622" y="3358833"/>
            <a:ext cx="1209039" cy="66256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flipH="1" flipV="1">
            <a:off x="5754948" y="3358833"/>
            <a:ext cx="1027418" cy="5521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5744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3672731" y="558858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accent2"/>
                </a:solidFill>
              </a:rPr>
              <a:t>Fishing</a:t>
            </a:r>
            <a:r>
              <a:rPr lang="fr-FR" dirty="0" smtClean="0">
                <a:solidFill>
                  <a:schemeClr val="accent2"/>
                </a:solidFill>
              </a:rPr>
              <a:t> practices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211453" y="1286458"/>
            <a:ext cx="2617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mtClean="0"/>
              <a:t>Oper</a:t>
            </a:r>
            <a:endParaRPr lang="fr-FR" dirty="0" smtClean="0"/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2214554" y="2033704"/>
            <a:ext cx="1586147" cy="7177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202460" y="2850108"/>
            <a:ext cx="25767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Natural </a:t>
            </a:r>
            <a:r>
              <a:rPr lang="fr-FR" dirty="0" err="1" smtClean="0"/>
              <a:t>diet</a:t>
            </a:r>
            <a:r>
              <a:rPr lang="fr-FR" dirty="0" smtClean="0"/>
              <a:t>, part of the </a:t>
            </a:r>
            <a:r>
              <a:rPr lang="fr-FR" dirty="0" err="1" smtClean="0"/>
              <a:t>target</a:t>
            </a:r>
            <a:r>
              <a:rPr lang="fr-FR" dirty="0" smtClean="0"/>
              <a:t> </a:t>
            </a:r>
            <a:r>
              <a:rPr lang="fr-FR" dirty="0" err="1" smtClean="0"/>
              <a:t>fish</a:t>
            </a:r>
            <a:r>
              <a:rPr lang="fr-FR" dirty="0" smtClean="0"/>
              <a:t> </a:t>
            </a:r>
            <a:r>
              <a:rPr lang="fr-FR" dirty="0" err="1" smtClean="0"/>
              <a:t>species</a:t>
            </a:r>
            <a:r>
              <a:rPr lang="fr-FR" dirty="0" smtClean="0"/>
              <a:t> in </a:t>
            </a:r>
            <a:r>
              <a:rPr lang="fr-FR" dirty="0" err="1" smtClean="0"/>
              <a:t>diet</a:t>
            </a:r>
            <a:r>
              <a:rPr lang="fr-FR" dirty="0" smtClean="0"/>
              <a:t>?</a:t>
            </a:r>
          </a:p>
        </p:txBody>
      </p:sp>
      <p:cxnSp>
        <p:nvCxnSpPr>
          <p:cNvPr id="21" name="Connecteur droit avec flèche 20"/>
          <p:cNvCxnSpPr/>
          <p:nvPr/>
        </p:nvCxnSpPr>
        <p:spPr>
          <a:xfrm flipH="1">
            <a:off x="3211453" y="2010524"/>
            <a:ext cx="922414" cy="236828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4921251" y="2010524"/>
            <a:ext cx="821213" cy="207528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5041695" y="4308807"/>
            <a:ext cx="23499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Ecological</a:t>
            </a:r>
            <a:r>
              <a:rPr lang="fr-FR" dirty="0" smtClean="0"/>
              <a:t> </a:t>
            </a:r>
            <a:r>
              <a:rPr lang="fr-FR" dirty="0" err="1" smtClean="0"/>
              <a:t>factors</a:t>
            </a:r>
            <a:r>
              <a:rPr lang="fr-FR" dirty="0" smtClean="0"/>
              <a:t> </a:t>
            </a:r>
            <a:r>
              <a:rPr lang="fr-FR" dirty="0" err="1" smtClean="0"/>
              <a:t>influencing</a:t>
            </a:r>
            <a:r>
              <a:rPr lang="fr-FR" dirty="0" smtClean="0"/>
              <a:t> the </a:t>
            </a:r>
            <a:r>
              <a:rPr lang="fr-FR" dirty="0" err="1" smtClean="0"/>
              <a:t>switch</a:t>
            </a:r>
            <a:r>
              <a:rPr lang="fr-FR" dirty="0" smtClean="0"/>
              <a:t> of </a:t>
            </a:r>
            <a:r>
              <a:rPr lang="fr-FR" dirty="0" err="1" smtClean="0"/>
              <a:t>depredation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6566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er 56"/>
          <p:cNvGrpSpPr/>
          <p:nvPr/>
        </p:nvGrpSpPr>
        <p:grpSpPr>
          <a:xfrm>
            <a:off x="846645" y="1665613"/>
            <a:ext cx="7426553" cy="4141025"/>
            <a:chOff x="846645" y="1665613"/>
            <a:chExt cx="7426553" cy="4141025"/>
          </a:xfrm>
        </p:grpSpPr>
        <p:sp>
          <p:nvSpPr>
            <p:cNvPr id="58" name="Forme libre 57"/>
            <p:cNvSpPr/>
            <p:nvPr/>
          </p:nvSpPr>
          <p:spPr bwMode="auto">
            <a:xfrm rot="20202841">
              <a:off x="2864913" y="4530871"/>
              <a:ext cx="392749" cy="674495"/>
            </a:xfrm>
            <a:custGeom>
              <a:avLst/>
              <a:gdLst>
                <a:gd name="connsiteX0" fmla="*/ 156307 w 317500"/>
                <a:gd name="connsiteY0" fmla="*/ 45589 h 753858"/>
                <a:gd name="connsiteX1" fmla="*/ 48846 w 317500"/>
                <a:gd name="connsiteY1" fmla="*/ 221436 h 753858"/>
                <a:gd name="connsiteX2" fmla="*/ 9769 w 317500"/>
                <a:gd name="connsiteY2" fmla="*/ 602436 h 753858"/>
                <a:gd name="connsiteX3" fmla="*/ 107461 w 317500"/>
                <a:gd name="connsiteY3" fmla="*/ 670820 h 753858"/>
                <a:gd name="connsiteX4" fmla="*/ 302846 w 317500"/>
                <a:gd name="connsiteY4" fmla="*/ 104205 h 753858"/>
                <a:gd name="connsiteX5" fmla="*/ 156307 w 317500"/>
                <a:gd name="connsiteY5" fmla="*/ 45589 h 753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7500" h="753858">
                  <a:moveTo>
                    <a:pt x="156307" y="45589"/>
                  </a:moveTo>
                  <a:cubicBezTo>
                    <a:pt x="113974" y="65127"/>
                    <a:pt x="73269" y="128628"/>
                    <a:pt x="48846" y="221436"/>
                  </a:cubicBezTo>
                  <a:cubicBezTo>
                    <a:pt x="24423" y="314244"/>
                    <a:pt x="0" y="527539"/>
                    <a:pt x="9769" y="602436"/>
                  </a:cubicBezTo>
                  <a:cubicBezTo>
                    <a:pt x="19538" y="677333"/>
                    <a:pt x="58615" y="753858"/>
                    <a:pt x="107461" y="670820"/>
                  </a:cubicBezTo>
                  <a:cubicBezTo>
                    <a:pt x="156307" y="587782"/>
                    <a:pt x="288192" y="208410"/>
                    <a:pt x="302846" y="104205"/>
                  </a:cubicBezTo>
                  <a:cubicBezTo>
                    <a:pt x="317500" y="0"/>
                    <a:pt x="198640" y="26051"/>
                    <a:pt x="156307" y="45589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59" name="Forme libre 58"/>
            <p:cNvSpPr/>
            <p:nvPr/>
          </p:nvSpPr>
          <p:spPr bwMode="auto">
            <a:xfrm rot="19781855">
              <a:off x="4548021" y="3758431"/>
              <a:ext cx="392749" cy="951618"/>
            </a:xfrm>
            <a:custGeom>
              <a:avLst/>
              <a:gdLst>
                <a:gd name="connsiteX0" fmla="*/ 156307 w 317500"/>
                <a:gd name="connsiteY0" fmla="*/ 45589 h 753858"/>
                <a:gd name="connsiteX1" fmla="*/ 48846 w 317500"/>
                <a:gd name="connsiteY1" fmla="*/ 221436 h 753858"/>
                <a:gd name="connsiteX2" fmla="*/ 9769 w 317500"/>
                <a:gd name="connsiteY2" fmla="*/ 602436 h 753858"/>
                <a:gd name="connsiteX3" fmla="*/ 107461 w 317500"/>
                <a:gd name="connsiteY3" fmla="*/ 670820 h 753858"/>
                <a:gd name="connsiteX4" fmla="*/ 302846 w 317500"/>
                <a:gd name="connsiteY4" fmla="*/ 104205 h 753858"/>
                <a:gd name="connsiteX5" fmla="*/ 156307 w 317500"/>
                <a:gd name="connsiteY5" fmla="*/ 45589 h 753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7500" h="753858">
                  <a:moveTo>
                    <a:pt x="156307" y="45589"/>
                  </a:moveTo>
                  <a:cubicBezTo>
                    <a:pt x="113974" y="65127"/>
                    <a:pt x="73269" y="128628"/>
                    <a:pt x="48846" y="221436"/>
                  </a:cubicBezTo>
                  <a:cubicBezTo>
                    <a:pt x="24423" y="314244"/>
                    <a:pt x="0" y="527539"/>
                    <a:pt x="9769" y="602436"/>
                  </a:cubicBezTo>
                  <a:cubicBezTo>
                    <a:pt x="19538" y="677333"/>
                    <a:pt x="58615" y="753858"/>
                    <a:pt x="107461" y="670820"/>
                  </a:cubicBezTo>
                  <a:cubicBezTo>
                    <a:pt x="156307" y="587782"/>
                    <a:pt x="288192" y="208410"/>
                    <a:pt x="302846" y="104205"/>
                  </a:cubicBezTo>
                  <a:cubicBezTo>
                    <a:pt x="317500" y="0"/>
                    <a:pt x="198640" y="26051"/>
                    <a:pt x="156307" y="45589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60" name="Forme libre 59"/>
            <p:cNvSpPr/>
            <p:nvPr/>
          </p:nvSpPr>
          <p:spPr bwMode="auto">
            <a:xfrm rot="8535469">
              <a:off x="3207116" y="3494503"/>
              <a:ext cx="722026" cy="955336"/>
            </a:xfrm>
            <a:custGeom>
              <a:avLst/>
              <a:gdLst>
                <a:gd name="connsiteX0" fmla="*/ 156307 w 317500"/>
                <a:gd name="connsiteY0" fmla="*/ 45589 h 753858"/>
                <a:gd name="connsiteX1" fmla="*/ 48846 w 317500"/>
                <a:gd name="connsiteY1" fmla="*/ 221436 h 753858"/>
                <a:gd name="connsiteX2" fmla="*/ 9769 w 317500"/>
                <a:gd name="connsiteY2" fmla="*/ 602436 h 753858"/>
                <a:gd name="connsiteX3" fmla="*/ 107461 w 317500"/>
                <a:gd name="connsiteY3" fmla="*/ 670820 h 753858"/>
                <a:gd name="connsiteX4" fmla="*/ 302846 w 317500"/>
                <a:gd name="connsiteY4" fmla="*/ 104205 h 753858"/>
                <a:gd name="connsiteX5" fmla="*/ 156307 w 317500"/>
                <a:gd name="connsiteY5" fmla="*/ 45589 h 753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7500" h="753858">
                  <a:moveTo>
                    <a:pt x="156307" y="45589"/>
                  </a:moveTo>
                  <a:cubicBezTo>
                    <a:pt x="113974" y="65127"/>
                    <a:pt x="73269" y="128628"/>
                    <a:pt x="48846" y="221436"/>
                  </a:cubicBezTo>
                  <a:cubicBezTo>
                    <a:pt x="24423" y="314244"/>
                    <a:pt x="0" y="527539"/>
                    <a:pt x="9769" y="602436"/>
                  </a:cubicBezTo>
                  <a:cubicBezTo>
                    <a:pt x="19538" y="677333"/>
                    <a:pt x="58615" y="753858"/>
                    <a:pt x="107461" y="670820"/>
                  </a:cubicBezTo>
                  <a:cubicBezTo>
                    <a:pt x="156307" y="587782"/>
                    <a:pt x="288192" y="208410"/>
                    <a:pt x="302846" y="104205"/>
                  </a:cubicBezTo>
                  <a:cubicBezTo>
                    <a:pt x="317500" y="0"/>
                    <a:pt x="198640" y="26051"/>
                    <a:pt x="156307" y="45589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61" name="Forme libre 60"/>
            <p:cNvSpPr/>
            <p:nvPr/>
          </p:nvSpPr>
          <p:spPr bwMode="auto">
            <a:xfrm rot="10027800">
              <a:off x="4770183" y="3762147"/>
              <a:ext cx="805335" cy="918165"/>
            </a:xfrm>
            <a:custGeom>
              <a:avLst/>
              <a:gdLst>
                <a:gd name="connsiteX0" fmla="*/ 156307 w 317500"/>
                <a:gd name="connsiteY0" fmla="*/ 45589 h 753858"/>
                <a:gd name="connsiteX1" fmla="*/ 48846 w 317500"/>
                <a:gd name="connsiteY1" fmla="*/ 221436 h 753858"/>
                <a:gd name="connsiteX2" fmla="*/ 9769 w 317500"/>
                <a:gd name="connsiteY2" fmla="*/ 602436 h 753858"/>
                <a:gd name="connsiteX3" fmla="*/ 107461 w 317500"/>
                <a:gd name="connsiteY3" fmla="*/ 670820 h 753858"/>
                <a:gd name="connsiteX4" fmla="*/ 302846 w 317500"/>
                <a:gd name="connsiteY4" fmla="*/ 104205 h 753858"/>
                <a:gd name="connsiteX5" fmla="*/ 156307 w 317500"/>
                <a:gd name="connsiteY5" fmla="*/ 45589 h 753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7500" h="753858">
                  <a:moveTo>
                    <a:pt x="156307" y="45589"/>
                  </a:moveTo>
                  <a:cubicBezTo>
                    <a:pt x="113974" y="65127"/>
                    <a:pt x="73269" y="128628"/>
                    <a:pt x="48846" y="221436"/>
                  </a:cubicBezTo>
                  <a:cubicBezTo>
                    <a:pt x="24423" y="314244"/>
                    <a:pt x="0" y="527539"/>
                    <a:pt x="9769" y="602436"/>
                  </a:cubicBezTo>
                  <a:cubicBezTo>
                    <a:pt x="19538" y="677333"/>
                    <a:pt x="58615" y="753858"/>
                    <a:pt x="107461" y="670820"/>
                  </a:cubicBezTo>
                  <a:cubicBezTo>
                    <a:pt x="156307" y="587782"/>
                    <a:pt x="288192" y="208410"/>
                    <a:pt x="302846" y="104205"/>
                  </a:cubicBezTo>
                  <a:cubicBezTo>
                    <a:pt x="317500" y="0"/>
                    <a:pt x="198640" y="26051"/>
                    <a:pt x="156307" y="45589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62" name="Forme libre 61"/>
            <p:cNvSpPr/>
            <p:nvPr/>
          </p:nvSpPr>
          <p:spPr bwMode="auto">
            <a:xfrm>
              <a:off x="846645" y="2100533"/>
              <a:ext cx="1106843" cy="483242"/>
            </a:xfrm>
            <a:custGeom>
              <a:avLst/>
              <a:gdLst>
                <a:gd name="connsiteX0" fmla="*/ 50474 w 900397"/>
                <a:gd name="connsiteY0" fmla="*/ 170962 h 382628"/>
                <a:gd name="connsiteX1" fmla="*/ 89551 w 900397"/>
                <a:gd name="connsiteY1" fmla="*/ 356577 h 382628"/>
                <a:gd name="connsiteX2" fmla="*/ 587782 w 900397"/>
                <a:gd name="connsiteY2" fmla="*/ 219808 h 382628"/>
                <a:gd name="connsiteX3" fmla="*/ 802705 w 900397"/>
                <a:gd name="connsiteY3" fmla="*/ 376115 h 382628"/>
                <a:gd name="connsiteX4" fmla="*/ 890628 w 900397"/>
                <a:gd name="connsiteY4" fmla="*/ 258885 h 382628"/>
                <a:gd name="connsiteX5" fmla="*/ 744090 w 900397"/>
                <a:gd name="connsiteY5" fmla="*/ 34192 h 382628"/>
                <a:gd name="connsiteX6" fmla="*/ 314244 w 900397"/>
                <a:gd name="connsiteY6" fmla="*/ 53731 h 382628"/>
                <a:gd name="connsiteX7" fmla="*/ 50474 w 900397"/>
                <a:gd name="connsiteY7" fmla="*/ 170962 h 382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0397" h="382628">
                  <a:moveTo>
                    <a:pt x="50474" y="170962"/>
                  </a:moveTo>
                  <a:cubicBezTo>
                    <a:pt x="13025" y="221436"/>
                    <a:pt x="0" y="348436"/>
                    <a:pt x="89551" y="356577"/>
                  </a:cubicBezTo>
                  <a:cubicBezTo>
                    <a:pt x="179102" y="364718"/>
                    <a:pt x="468923" y="216552"/>
                    <a:pt x="587782" y="219808"/>
                  </a:cubicBezTo>
                  <a:cubicBezTo>
                    <a:pt x="706641" y="223064"/>
                    <a:pt x="752231" y="369602"/>
                    <a:pt x="802705" y="376115"/>
                  </a:cubicBezTo>
                  <a:cubicBezTo>
                    <a:pt x="853179" y="382628"/>
                    <a:pt x="900397" y="315872"/>
                    <a:pt x="890628" y="258885"/>
                  </a:cubicBezTo>
                  <a:cubicBezTo>
                    <a:pt x="880859" y="201898"/>
                    <a:pt x="840154" y="68384"/>
                    <a:pt x="744090" y="34192"/>
                  </a:cubicBezTo>
                  <a:cubicBezTo>
                    <a:pt x="648026" y="0"/>
                    <a:pt x="428218" y="32564"/>
                    <a:pt x="314244" y="53731"/>
                  </a:cubicBezTo>
                  <a:cubicBezTo>
                    <a:pt x="200270" y="74898"/>
                    <a:pt x="87923" y="120488"/>
                    <a:pt x="50474" y="170962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63" name="Ellipse 62"/>
            <p:cNvSpPr/>
            <p:nvPr/>
          </p:nvSpPr>
          <p:spPr bwMode="auto">
            <a:xfrm>
              <a:off x="5242276" y="4747220"/>
              <a:ext cx="186459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64" name="Ellipse 63"/>
            <p:cNvSpPr/>
            <p:nvPr/>
          </p:nvSpPr>
          <p:spPr bwMode="auto">
            <a:xfrm>
              <a:off x="3187279" y="4829000"/>
              <a:ext cx="277702" cy="260207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65" name="Ellipse 64"/>
            <p:cNvSpPr/>
            <p:nvPr/>
          </p:nvSpPr>
          <p:spPr bwMode="auto">
            <a:xfrm>
              <a:off x="4135435" y="2725033"/>
              <a:ext cx="190424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66" name="Forme libre 65"/>
            <p:cNvSpPr/>
            <p:nvPr/>
          </p:nvSpPr>
          <p:spPr bwMode="auto">
            <a:xfrm>
              <a:off x="3833930" y="2022469"/>
              <a:ext cx="900548" cy="468375"/>
            </a:xfrm>
            <a:custGeom>
              <a:avLst/>
              <a:gdLst>
                <a:gd name="connsiteX0" fmla="*/ 104205 w 732693"/>
                <a:gd name="connsiteY0" fmla="*/ 105834 h 371231"/>
                <a:gd name="connsiteX1" fmla="*/ 6513 w 732693"/>
                <a:gd name="connsiteY1" fmla="*/ 213295 h 371231"/>
                <a:gd name="connsiteX2" fmla="*/ 143282 w 732693"/>
                <a:gd name="connsiteY2" fmla="*/ 369603 h 371231"/>
                <a:gd name="connsiteX3" fmla="*/ 416820 w 732693"/>
                <a:gd name="connsiteY3" fmla="*/ 203526 h 371231"/>
                <a:gd name="connsiteX4" fmla="*/ 592667 w 732693"/>
                <a:gd name="connsiteY4" fmla="*/ 164449 h 371231"/>
                <a:gd name="connsiteX5" fmla="*/ 719667 w 732693"/>
                <a:gd name="connsiteY5" fmla="*/ 47218 h 371231"/>
                <a:gd name="connsiteX6" fmla="*/ 514513 w 732693"/>
                <a:gd name="connsiteY6" fmla="*/ 8141 h 371231"/>
                <a:gd name="connsiteX7" fmla="*/ 104205 w 732693"/>
                <a:gd name="connsiteY7" fmla="*/ 105834 h 371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2693" h="371231">
                  <a:moveTo>
                    <a:pt x="104205" y="105834"/>
                  </a:moveTo>
                  <a:cubicBezTo>
                    <a:pt x="19538" y="140026"/>
                    <a:pt x="0" y="169334"/>
                    <a:pt x="6513" y="213295"/>
                  </a:cubicBezTo>
                  <a:cubicBezTo>
                    <a:pt x="13026" y="257256"/>
                    <a:pt x="74898" y="371231"/>
                    <a:pt x="143282" y="369603"/>
                  </a:cubicBezTo>
                  <a:cubicBezTo>
                    <a:pt x="211666" y="367975"/>
                    <a:pt x="341923" y="237718"/>
                    <a:pt x="416820" y="203526"/>
                  </a:cubicBezTo>
                  <a:cubicBezTo>
                    <a:pt x="491717" y="169334"/>
                    <a:pt x="542193" y="190500"/>
                    <a:pt x="592667" y="164449"/>
                  </a:cubicBezTo>
                  <a:cubicBezTo>
                    <a:pt x="643142" y="138398"/>
                    <a:pt x="732693" y="73269"/>
                    <a:pt x="719667" y="47218"/>
                  </a:cubicBezTo>
                  <a:cubicBezTo>
                    <a:pt x="706641" y="21167"/>
                    <a:pt x="615462" y="0"/>
                    <a:pt x="514513" y="8141"/>
                  </a:cubicBezTo>
                  <a:cubicBezTo>
                    <a:pt x="413564" y="16282"/>
                    <a:pt x="188872" y="71642"/>
                    <a:pt x="104205" y="105834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67" name="Ellipse 66"/>
            <p:cNvSpPr/>
            <p:nvPr/>
          </p:nvSpPr>
          <p:spPr bwMode="auto">
            <a:xfrm>
              <a:off x="1306837" y="3130212"/>
              <a:ext cx="186459" cy="170995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68" name="Ellipse 67"/>
            <p:cNvSpPr/>
            <p:nvPr/>
          </p:nvSpPr>
          <p:spPr bwMode="auto">
            <a:xfrm>
              <a:off x="5428734" y="4747220"/>
              <a:ext cx="186456" cy="174711"/>
            </a:xfrm>
            <a:prstGeom prst="ellipse">
              <a:avLst/>
            </a:prstGeom>
            <a:solidFill>
              <a:schemeClr val="bg2">
                <a:lumMod val="40000"/>
                <a:lumOff val="60000"/>
                <a:alpha val="68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69" name="Ellipse 68"/>
            <p:cNvSpPr/>
            <p:nvPr/>
          </p:nvSpPr>
          <p:spPr bwMode="auto">
            <a:xfrm>
              <a:off x="5710402" y="4843869"/>
              <a:ext cx="186459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70" name="Ellipse 69"/>
            <p:cNvSpPr/>
            <p:nvPr/>
          </p:nvSpPr>
          <p:spPr bwMode="auto">
            <a:xfrm>
              <a:off x="3647471" y="4940519"/>
              <a:ext cx="186459" cy="170995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71" name="Ellipse 70"/>
            <p:cNvSpPr/>
            <p:nvPr/>
          </p:nvSpPr>
          <p:spPr bwMode="auto">
            <a:xfrm>
              <a:off x="3833930" y="2840266"/>
              <a:ext cx="190424" cy="174713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72" name="Forme libre 71"/>
            <p:cNvSpPr/>
            <p:nvPr/>
          </p:nvSpPr>
          <p:spPr bwMode="auto">
            <a:xfrm>
              <a:off x="7114783" y="4308584"/>
              <a:ext cx="495898" cy="598478"/>
            </a:xfrm>
            <a:custGeom>
              <a:avLst/>
              <a:gdLst>
                <a:gd name="connsiteX0" fmla="*/ 37449 w 402167"/>
                <a:gd name="connsiteY0" fmla="*/ 258885 h 473808"/>
                <a:gd name="connsiteX1" fmla="*/ 47219 w 402167"/>
                <a:gd name="connsiteY1" fmla="*/ 376116 h 473808"/>
                <a:gd name="connsiteX2" fmla="*/ 291449 w 402167"/>
                <a:gd name="connsiteY2" fmla="*/ 424962 h 473808"/>
                <a:gd name="connsiteX3" fmla="*/ 398911 w 402167"/>
                <a:gd name="connsiteY3" fmla="*/ 83039 h 473808"/>
                <a:gd name="connsiteX4" fmla="*/ 271911 w 402167"/>
                <a:gd name="connsiteY4" fmla="*/ 24423 h 473808"/>
                <a:gd name="connsiteX5" fmla="*/ 37449 w 402167"/>
                <a:gd name="connsiteY5" fmla="*/ 258885 h 473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2167" h="473808">
                  <a:moveTo>
                    <a:pt x="37449" y="258885"/>
                  </a:moveTo>
                  <a:cubicBezTo>
                    <a:pt x="0" y="317501"/>
                    <a:pt x="4886" y="348437"/>
                    <a:pt x="47219" y="376116"/>
                  </a:cubicBezTo>
                  <a:cubicBezTo>
                    <a:pt x="89552" y="403796"/>
                    <a:pt x="232834" y="473808"/>
                    <a:pt x="291449" y="424962"/>
                  </a:cubicBezTo>
                  <a:cubicBezTo>
                    <a:pt x="350064" y="376116"/>
                    <a:pt x="402167" y="149796"/>
                    <a:pt x="398911" y="83039"/>
                  </a:cubicBezTo>
                  <a:cubicBezTo>
                    <a:pt x="395655" y="16283"/>
                    <a:pt x="330526" y="0"/>
                    <a:pt x="271911" y="24423"/>
                  </a:cubicBezTo>
                  <a:cubicBezTo>
                    <a:pt x="213296" y="48846"/>
                    <a:pt x="74898" y="200270"/>
                    <a:pt x="37449" y="258885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73" name="Forme libre 72"/>
            <p:cNvSpPr/>
            <p:nvPr/>
          </p:nvSpPr>
          <p:spPr bwMode="auto">
            <a:xfrm>
              <a:off x="7610681" y="4579944"/>
              <a:ext cx="372915" cy="364291"/>
            </a:xfrm>
            <a:custGeom>
              <a:avLst/>
              <a:gdLst>
                <a:gd name="connsiteX0" fmla="*/ 37449 w 402167"/>
                <a:gd name="connsiteY0" fmla="*/ 258885 h 473808"/>
                <a:gd name="connsiteX1" fmla="*/ 47219 w 402167"/>
                <a:gd name="connsiteY1" fmla="*/ 376116 h 473808"/>
                <a:gd name="connsiteX2" fmla="*/ 291449 w 402167"/>
                <a:gd name="connsiteY2" fmla="*/ 424962 h 473808"/>
                <a:gd name="connsiteX3" fmla="*/ 398911 w 402167"/>
                <a:gd name="connsiteY3" fmla="*/ 83039 h 473808"/>
                <a:gd name="connsiteX4" fmla="*/ 271911 w 402167"/>
                <a:gd name="connsiteY4" fmla="*/ 24423 h 473808"/>
                <a:gd name="connsiteX5" fmla="*/ 37449 w 402167"/>
                <a:gd name="connsiteY5" fmla="*/ 258885 h 473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2167" h="473808">
                  <a:moveTo>
                    <a:pt x="37449" y="258885"/>
                  </a:moveTo>
                  <a:cubicBezTo>
                    <a:pt x="0" y="317501"/>
                    <a:pt x="4886" y="348437"/>
                    <a:pt x="47219" y="376116"/>
                  </a:cubicBezTo>
                  <a:cubicBezTo>
                    <a:pt x="89552" y="403796"/>
                    <a:pt x="232834" y="473808"/>
                    <a:pt x="291449" y="424962"/>
                  </a:cubicBezTo>
                  <a:cubicBezTo>
                    <a:pt x="350064" y="376116"/>
                    <a:pt x="402167" y="149796"/>
                    <a:pt x="398911" y="83039"/>
                  </a:cubicBezTo>
                  <a:cubicBezTo>
                    <a:pt x="395655" y="16283"/>
                    <a:pt x="330526" y="0"/>
                    <a:pt x="271911" y="24423"/>
                  </a:cubicBezTo>
                  <a:cubicBezTo>
                    <a:pt x="213296" y="48846"/>
                    <a:pt x="74898" y="200270"/>
                    <a:pt x="37449" y="258885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74" name="Forme libre 73"/>
            <p:cNvSpPr/>
            <p:nvPr/>
          </p:nvSpPr>
          <p:spPr bwMode="auto">
            <a:xfrm>
              <a:off x="5666765" y="3702669"/>
              <a:ext cx="606977" cy="468375"/>
            </a:xfrm>
            <a:custGeom>
              <a:avLst/>
              <a:gdLst>
                <a:gd name="connsiteX0" fmla="*/ 86295 w 493346"/>
                <a:gd name="connsiteY0" fmla="*/ 30936 h 367975"/>
                <a:gd name="connsiteX1" fmla="*/ 47218 w 493346"/>
                <a:gd name="connsiteY1" fmla="*/ 226321 h 367975"/>
                <a:gd name="connsiteX2" fmla="*/ 369603 w 493346"/>
                <a:gd name="connsiteY2" fmla="*/ 343552 h 367975"/>
                <a:gd name="connsiteX3" fmla="*/ 477064 w 493346"/>
                <a:gd name="connsiteY3" fmla="*/ 79782 h 367975"/>
                <a:gd name="connsiteX4" fmla="*/ 271910 w 493346"/>
                <a:gd name="connsiteY4" fmla="*/ 40705 h 367975"/>
                <a:gd name="connsiteX5" fmla="*/ 86295 w 493346"/>
                <a:gd name="connsiteY5" fmla="*/ 30936 h 36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3346" h="367975">
                  <a:moveTo>
                    <a:pt x="86295" y="30936"/>
                  </a:moveTo>
                  <a:cubicBezTo>
                    <a:pt x="48846" y="61872"/>
                    <a:pt x="0" y="174218"/>
                    <a:pt x="47218" y="226321"/>
                  </a:cubicBezTo>
                  <a:cubicBezTo>
                    <a:pt x="94436" y="278424"/>
                    <a:pt x="297962" y="367975"/>
                    <a:pt x="369603" y="343552"/>
                  </a:cubicBezTo>
                  <a:cubicBezTo>
                    <a:pt x="441244" y="319129"/>
                    <a:pt x="493346" y="130257"/>
                    <a:pt x="477064" y="79782"/>
                  </a:cubicBezTo>
                  <a:cubicBezTo>
                    <a:pt x="460782" y="29308"/>
                    <a:pt x="340295" y="45590"/>
                    <a:pt x="271910" y="40705"/>
                  </a:cubicBezTo>
                  <a:cubicBezTo>
                    <a:pt x="203525" y="35821"/>
                    <a:pt x="123744" y="0"/>
                    <a:pt x="86295" y="30936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75" name="Ellipse 74"/>
            <p:cNvSpPr/>
            <p:nvPr/>
          </p:nvSpPr>
          <p:spPr bwMode="auto">
            <a:xfrm>
              <a:off x="5523946" y="4133873"/>
              <a:ext cx="186456" cy="174713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76" name="Forme libre 75"/>
            <p:cNvSpPr/>
            <p:nvPr/>
          </p:nvSpPr>
          <p:spPr bwMode="auto">
            <a:xfrm>
              <a:off x="6551444" y="3014979"/>
              <a:ext cx="376883" cy="286227"/>
            </a:xfrm>
            <a:custGeom>
              <a:avLst/>
              <a:gdLst>
                <a:gd name="connsiteX0" fmla="*/ 37449 w 402167"/>
                <a:gd name="connsiteY0" fmla="*/ 258885 h 473808"/>
                <a:gd name="connsiteX1" fmla="*/ 47219 w 402167"/>
                <a:gd name="connsiteY1" fmla="*/ 376116 h 473808"/>
                <a:gd name="connsiteX2" fmla="*/ 291449 w 402167"/>
                <a:gd name="connsiteY2" fmla="*/ 424962 h 473808"/>
                <a:gd name="connsiteX3" fmla="*/ 398911 w 402167"/>
                <a:gd name="connsiteY3" fmla="*/ 83039 h 473808"/>
                <a:gd name="connsiteX4" fmla="*/ 271911 w 402167"/>
                <a:gd name="connsiteY4" fmla="*/ 24423 h 473808"/>
                <a:gd name="connsiteX5" fmla="*/ 37449 w 402167"/>
                <a:gd name="connsiteY5" fmla="*/ 258885 h 473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2167" h="473808">
                  <a:moveTo>
                    <a:pt x="37449" y="258885"/>
                  </a:moveTo>
                  <a:cubicBezTo>
                    <a:pt x="0" y="317501"/>
                    <a:pt x="4886" y="348437"/>
                    <a:pt x="47219" y="376116"/>
                  </a:cubicBezTo>
                  <a:cubicBezTo>
                    <a:pt x="89552" y="403796"/>
                    <a:pt x="232834" y="473808"/>
                    <a:pt x="291449" y="424962"/>
                  </a:cubicBezTo>
                  <a:cubicBezTo>
                    <a:pt x="350064" y="376116"/>
                    <a:pt x="402167" y="149796"/>
                    <a:pt x="398911" y="83039"/>
                  </a:cubicBezTo>
                  <a:cubicBezTo>
                    <a:pt x="395655" y="16283"/>
                    <a:pt x="330526" y="0"/>
                    <a:pt x="271911" y="24423"/>
                  </a:cubicBezTo>
                  <a:cubicBezTo>
                    <a:pt x="213296" y="48846"/>
                    <a:pt x="74898" y="200270"/>
                    <a:pt x="37449" y="258885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77" name="Ellipse 76"/>
            <p:cNvSpPr/>
            <p:nvPr/>
          </p:nvSpPr>
          <p:spPr bwMode="auto">
            <a:xfrm>
              <a:off x="4583725" y="2628384"/>
              <a:ext cx="190424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78" name="Ellipse 77"/>
            <p:cNvSpPr/>
            <p:nvPr/>
          </p:nvSpPr>
          <p:spPr bwMode="auto">
            <a:xfrm>
              <a:off x="1025169" y="3996334"/>
              <a:ext cx="186456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79" name="Forme libre 78"/>
            <p:cNvSpPr/>
            <p:nvPr/>
          </p:nvSpPr>
          <p:spPr bwMode="auto">
            <a:xfrm>
              <a:off x="7233798" y="2204617"/>
              <a:ext cx="376883" cy="286227"/>
            </a:xfrm>
            <a:custGeom>
              <a:avLst/>
              <a:gdLst>
                <a:gd name="connsiteX0" fmla="*/ 37449 w 402167"/>
                <a:gd name="connsiteY0" fmla="*/ 258885 h 473808"/>
                <a:gd name="connsiteX1" fmla="*/ 47219 w 402167"/>
                <a:gd name="connsiteY1" fmla="*/ 376116 h 473808"/>
                <a:gd name="connsiteX2" fmla="*/ 291449 w 402167"/>
                <a:gd name="connsiteY2" fmla="*/ 424962 h 473808"/>
                <a:gd name="connsiteX3" fmla="*/ 398911 w 402167"/>
                <a:gd name="connsiteY3" fmla="*/ 83039 h 473808"/>
                <a:gd name="connsiteX4" fmla="*/ 271911 w 402167"/>
                <a:gd name="connsiteY4" fmla="*/ 24423 h 473808"/>
                <a:gd name="connsiteX5" fmla="*/ 37449 w 402167"/>
                <a:gd name="connsiteY5" fmla="*/ 258885 h 473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2167" h="473808">
                  <a:moveTo>
                    <a:pt x="37449" y="258885"/>
                  </a:moveTo>
                  <a:cubicBezTo>
                    <a:pt x="0" y="317501"/>
                    <a:pt x="4886" y="348437"/>
                    <a:pt x="47219" y="376116"/>
                  </a:cubicBezTo>
                  <a:cubicBezTo>
                    <a:pt x="89552" y="403796"/>
                    <a:pt x="232834" y="473808"/>
                    <a:pt x="291449" y="424962"/>
                  </a:cubicBezTo>
                  <a:cubicBezTo>
                    <a:pt x="350064" y="376116"/>
                    <a:pt x="402167" y="149796"/>
                    <a:pt x="398911" y="83039"/>
                  </a:cubicBezTo>
                  <a:cubicBezTo>
                    <a:pt x="395655" y="16283"/>
                    <a:pt x="330526" y="0"/>
                    <a:pt x="271911" y="24423"/>
                  </a:cubicBezTo>
                  <a:cubicBezTo>
                    <a:pt x="213296" y="48846"/>
                    <a:pt x="74898" y="200270"/>
                    <a:pt x="37449" y="258885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80" name="Ellipse 79"/>
            <p:cNvSpPr/>
            <p:nvPr/>
          </p:nvSpPr>
          <p:spPr bwMode="auto">
            <a:xfrm>
              <a:off x="5045776" y="4724909"/>
              <a:ext cx="186459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81" name="Ellipse 80"/>
            <p:cNvSpPr/>
            <p:nvPr/>
          </p:nvSpPr>
          <p:spPr bwMode="auto">
            <a:xfrm>
              <a:off x="5615190" y="4769524"/>
              <a:ext cx="186459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pic>
          <p:nvPicPr>
            <p:cNvPr id="82" name="Image 107" descr="2000px-World_map_blank_without_borders.svg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24067" y="1665613"/>
              <a:ext cx="7249131" cy="414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" name="ZoneTexte 29"/>
          <p:cNvSpPr txBox="1"/>
          <p:nvPr/>
        </p:nvSpPr>
        <p:spPr>
          <a:xfrm>
            <a:off x="2808388" y="780953"/>
            <a:ext cx="3931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accent2"/>
                </a:solidFill>
              </a:rPr>
              <a:t>Whale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err="1" smtClean="0">
                <a:solidFill>
                  <a:schemeClr val="accent2"/>
                </a:solidFill>
              </a:rPr>
              <a:t>depredation</a:t>
            </a:r>
            <a:r>
              <a:rPr lang="fr-FR" dirty="0" smtClean="0">
                <a:solidFill>
                  <a:schemeClr val="accent2"/>
                </a:solidFill>
              </a:rPr>
              <a:t> on </a:t>
            </a:r>
            <a:r>
              <a:rPr lang="fr-FR" dirty="0" err="1" smtClean="0">
                <a:solidFill>
                  <a:schemeClr val="accent2"/>
                </a:solidFill>
              </a:rPr>
              <a:t>longline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err="1" smtClean="0">
                <a:solidFill>
                  <a:schemeClr val="accent2"/>
                </a:solidFill>
              </a:rPr>
              <a:t>fisheries</a:t>
            </a:r>
            <a:endParaRPr lang="fr-FR" dirty="0" smtClean="0">
              <a:solidFill>
                <a:schemeClr val="accent2"/>
              </a:solidFill>
            </a:endParaRPr>
          </a:p>
          <a:p>
            <a:pPr algn="ctr"/>
            <a:r>
              <a:rPr lang="fr-FR" dirty="0" smtClean="0">
                <a:solidFill>
                  <a:schemeClr val="accent2"/>
                </a:solidFill>
              </a:rPr>
              <a:t>A </a:t>
            </a:r>
            <a:r>
              <a:rPr lang="fr-FR" dirty="0" err="1" smtClean="0">
                <a:solidFill>
                  <a:schemeClr val="accent2"/>
                </a:solidFill>
              </a:rPr>
              <a:t>worldwide</a:t>
            </a:r>
            <a:r>
              <a:rPr lang="fr-FR" dirty="0" smtClean="0">
                <a:solidFill>
                  <a:schemeClr val="accent2"/>
                </a:solidFill>
              </a:rPr>
              <a:t> issue </a:t>
            </a:r>
          </a:p>
        </p:txBody>
      </p:sp>
      <p:sp>
        <p:nvSpPr>
          <p:cNvPr id="2" name="Rectangle 1"/>
          <p:cNvSpPr/>
          <p:nvPr/>
        </p:nvSpPr>
        <p:spPr>
          <a:xfrm>
            <a:off x="542957" y="2899744"/>
            <a:ext cx="7730241" cy="16802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3100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31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Tuna</a:t>
            </a:r>
            <a:r>
              <a:rPr lang="fr-FR" dirty="0" smtClean="0">
                <a:solidFill>
                  <a:schemeClr val="tx1"/>
                </a:solidFill>
              </a:rPr>
              <a:t> and </a:t>
            </a:r>
            <a:r>
              <a:rPr lang="fr-FR" dirty="0" err="1" smtClean="0">
                <a:solidFill>
                  <a:schemeClr val="tx1"/>
                </a:solidFill>
              </a:rPr>
              <a:t>swordfish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p</a:t>
            </a:r>
            <a:r>
              <a:rPr lang="fr-FR" dirty="0" err="1" smtClean="0">
                <a:solidFill>
                  <a:schemeClr val="tx1"/>
                </a:solidFill>
              </a:rPr>
              <a:t>elagic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longline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fisheries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79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er 31"/>
          <p:cNvGrpSpPr/>
          <p:nvPr/>
        </p:nvGrpSpPr>
        <p:grpSpPr>
          <a:xfrm>
            <a:off x="846645" y="1665613"/>
            <a:ext cx="7426553" cy="4141025"/>
            <a:chOff x="846645" y="1665613"/>
            <a:chExt cx="7426553" cy="4141025"/>
          </a:xfrm>
        </p:grpSpPr>
        <p:sp>
          <p:nvSpPr>
            <p:cNvPr id="33" name="Forme libre 32"/>
            <p:cNvSpPr/>
            <p:nvPr/>
          </p:nvSpPr>
          <p:spPr bwMode="auto">
            <a:xfrm rot="20202841">
              <a:off x="2864913" y="4530871"/>
              <a:ext cx="392749" cy="674495"/>
            </a:xfrm>
            <a:custGeom>
              <a:avLst/>
              <a:gdLst>
                <a:gd name="connsiteX0" fmla="*/ 156307 w 317500"/>
                <a:gd name="connsiteY0" fmla="*/ 45589 h 753858"/>
                <a:gd name="connsiteX1" fmla="*/ 48846 w 317500"/>
                <a:gd name="connsiteY1" fmla="*/ 221436 h 753858"/>
                <a:gd name="connsiteX2" fmla="*/ 9769 w 317500"/>
                <a:gd name="connsiteY2" fmla="*/ 602436 h 753858"/>
                <a:gd name="connsiteX3" fmla="*/ 107461 w 317500"/>
                <a:gd name="connsiteY3" fmla="*/ 670820 h 753858"/>
                <a:gd name="connsiteX4" fmla="*/ 302846 w 317500"/>
                <a:gd name="connsiteY4" fmla="*/ 104205 h 753858"/>
                <a:gd name="connsiteX5" fmla="*/ 156307 w 317500"/>
                <a:gd name="connsiteY5" fmla="*/ 45589 h 753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7500" h="753858">
                  <a:moveTo>
                    <a:pt x="156307" y="45589"/>
                  </a:moveTo>
                  <a:cubicBezTo>
                    <a:pt x="113974" y="65127"/>
                    <a:pt x="73269" y="128628"/>
                    <a:pt x="48846" y="221436"/>
                  </a:cubicBezTo>
                  <a:cubicBezTo>
                    <a:pt x="24423" y="314244"/>
                    <a:pt x="0" y="527539"/>
                    <a:pt x="9769" y="602436"/>
                  </a:cubicBezTo>
                  <a:cubicBezTo>
                    <a:pt x="19538" y="677333"/>
                    <a:pt x="58615" y="753858"/>
                    <a:pt x="107461" y="670820"/>
                  </a:cubicBezTo>
                  <a:cubicBezTo>
                    <a:pt x="156307" y="587782"/>
                    <a:pt x="288192" y="208410"/>
                    <a:pt x="302846" y="104205"/>
                  </a:cubicBezTo>
                  <a:cubicBezTo>
                    <a:pt x="317500" y="0"/>
                    <a:pt x="198640" y="26051"/>
                    <a:pt x="156307" y="45589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34" name="Forme libre 33"/>
            <p:cNvSpPr/>
            <p:nvPr/>
          </p:nvSpPr>
          <p:spPr bwMode="auto">
            <a:xfrm rot="19781855">
              <a:off x="4548021" y="3758431"/>
              <a:ext cx="392749" cy="951618"/>
            </a:xfrm>
            <a:custGeom>
              <a:avLst/>
              <a:gdLst>
                <a:gd name="connsiteX0" fmla="*/ 156307 w 317500"/>
                <a:gd name="connsiteY0" fmla="*/ 45589 h 753858"/>
                <a:gd name="connsiteX1" fmla="*/ 48846 w 317500"/>
                <a:gd name="connsiteY1" fmla="*/ 221436 h 753858"/>
                <a:gd name="connsiteX2" fmla="*/ 9769 w 317500"/>
                <a:gd name="connsiteY2" fmla="*/ 602436 h 753858"/>
                <a:gd name="connsiteX3" fmla="*/ 107461 w 317500"/>
                <a:gd name="connsiteY3" fmla="*/ 670820 h 753858"/>
                <a:gd name="connsiteX4" fmla="*/ 302846 w 317500"/>
                <a:gd name="connsiteY4" fmla="*/ 104205 h 753858"/>
                <a:gd name="connsiteX5" fmla="*/ 156307 w 317500"/>
                <a:gd name="connsiteY5" fmla="*/ 45589 h 753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7500" h="753858">
                  <a:moveTo>
                    <a:pt x="156307" y="45589"/>
                  </a:moveTo>
                  <a:cubicBezTo>
                    <a:pt x="113974" y="65127"/>
                    <a:pt x="73269" y="128628"/>
                    <a:pt x="48846" y="221436"/>
                  </a:cubicBezTo>
                  <a:cubicBezTo>
                    <a:pt x="24423" y="314244"/>
                    <a:pt x="0" y="527539"/>
                    <a:pt x="9769" y="602436"/>
                  </a:cubicBezTo>
                  <a:cubicBezTo>
                    <a:pt x="19538" y="677333"/>
                    <a:pt x="58615" y="753858"/>
                    <a:pt x="107461" y="670820"/>
                  </a:cubicBezTo>
                  <a:cubicBezTo>
                    <a:pt x="156307" y="587782"/>
                    <a:pt x="288192" y="208410"/>
                    <a:pt x="302846" y="104205"/>
                  </a:cubicBezTo>
                  <a:cubicBezTo>
                    <a:pt x="317500" y="0"/>
                    <a:pt x="198640" y="26051"/>
                    <a:pt x="156307" y="45589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35" name="Forme libre 34"/>
            <p:cNvSpPr/>
            <p:nvPr/>
          </p:nvSpPr>
          <p:spPr bwMode="auto">
            <a:xfrm rot="8535469">
              <a:off x="3207116" y="3494503"/>
              <a:ext cx="722026" cy="955336"/>
            </a:xfrm>
            <a:custGeom>
              <a:avLst/>
              <a:gdLst>
                <a:gd name="connsiteX0" fmla="*/ 156307 w 317500"/>
                <a:gd name="connsiteY0" fmla="*/ 45589 h 753858"/>
                <a:gd name="connsiteX1" fmla="*/ 48846 w 317500"/>
                <a:gd name="connsiteY1" fmla="*/ 221436 h 753858"/>
                <a:gd name="connsiteX2" fmla="*/ 9769 w 317500"/>
                <a:gd name="connsiteY2" fmla="*/ 602436 h 753858"/>
                <a:gd name="connsiteX3" fmla="*/ 107461 w 317500"/>
                <a:gd name="connsiteY3" fmla="*/ 670820 h 753858"/>
                <a:gd name="connsiteX4" fmla="*/ 302846 w 317500"/>
                <a:gd name="connsiteY4" fmla="*/ 104205 h 753858"/>
                <a:gd name="connsiteX5" fmla="*/ 156307 w 317500"/>
                <a:gd name="connsiteY5" fmla="*/ 45589 h 753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7500" h="753858">
                  <a:moveTo>
                    <a:pt x="156307" y="45589"/>
                  </a:moveTo>
                  <a:cubicBezTo>
                    <a:pt x="113974" y="65127"/>
                    <a:pt x="73269" y="128628"/>
                    <a:pt x="48846" y="221436"/>
                  </a:cubicBezTo>
                  <a:cubicBezTo>
                    <a:pt x="24423" y="314244"/>
                    <a:pt x="0" y="527539"/>
                    <a:pt x="9769" y="602436"/>
                  </a:cubicBezTo>
                  <a:cubicBezTo>
                    <a:pt x="19538" y="677333"/>
                    <a:pt x="58615" y="753858"/>
                    <a:pt x="107461" y="670820"/>
                  </a:cubicBezTo>
                  <a:cubicBezTo>
                    <a:pt x="156307" y="587782"/>
                    <a:pt x="288192" y="208410"/>
                    <a:pt x="302846" y="104205"/>
                  </a:cubicBezTo>
                  <a:cubicBezTo>
                    <a:pt x="317500" y="0"/>
                    <a:pt x="198640" y="26051"/>
                    <a:pt x="156307" y="45589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36" name="Forme libre 35"/>
            <p:cNvSpPr/>
            <p:nvPr/>
          </p:nvSpPr>
          <p:spPr bwMode="auto">
            <a:xfrm rot="10027800">
              <a:off x="4770183" y="3762147"/>
              <a:ext cx="805335" cy="918165"/>
            </a:xfrm>
            <a:custGeom>
              <a:avLst/>
              <a:gdLst>
                <a:gd name="connsiteX0" fmla="*/ 156307 w 317500"/>
                <a:gd name="connsiteY0" fmla="*/ 45589 h 753858"/>
                <a:gd name="connsiteX1" fmla="*/ 48846 w 317500"/>
                <a:gd name="connsiteY1" fmla="*/ 221436 h 753858"/>
                <a:gd name="connsiteX2" fmla="*/ 9769 w 317500"/>
                <a:gd name="connsiteY2" fmla="*/ 602436 h 753858"/>
                <a:gd name="connsiteX3" fmla="*/ 107461 w 317500"/>
                <a:gd name="connsiteY3" fmla="*/ 670820 h 753858"/>
                <a:gd name="connsiteX4" fmla="*/ 302846 w 317500"/>
                <a:gd name="connsiteY4" fmla="*/ 104205 h 753858"/>
                <a:gd name="connsiteX5" fmla="*/ 156307 w 317500"/>
                <a:gd name="connsiteY5" fmla="*/ 45589 h 753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7500" h="753858">
                  <a:moveTo>
                    <a:pt x="156307" y="45589"/>
                  </a:moveTo>
                  <a:cubicBezTo>
                    <a:pt x="113974" y="65127"/>
                    <a:pt x="73269" y="128628"/>
                    <a:pt x="48846" y="221436"/>
                  </a:cubicBezTo>
                  <a:cubicBezTo>
                    <a:pt x="24423" y="314244"/>
                    <a:pt x="0" y="527539"/>
                    <a:pt x="9769" y="602436"/>
                  </a:cubicBezTo>
                  <a:cubicBezTo>
                    <a:pt x="19538" y="677333"/>
                    <a:pt x="58615" y="753858"/>
                    <a:pt x="107461" y="670820"/>
                  </a:cubicBezTo>
                  <a:cubicBezTo>
                    <a:pt x="156307" y="587782"/>
                    <a:pt x="288192" y="208410"/>
                    <a:pt x="302846" y="104205"/>
                  </a:cubicBezTo>
                  <a:cubicBezTo>
                    <a:pt x="317500" y="0"/>
                    <a:pt x="198640" y="26051"/>
                    <a:pt x="156307" y="45589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37" name="Forme libre 36"/>
            <p:cNvSpPr/>
            <p:nvPr/>
          </p:nvSpPr>
          <p:spPr bwMode="auto">
            <a:xfrm>
              <a:off x="846645" y="2100533"/>
              <a:ext cx="1106843" cy="483242"/>
            </a:xfrm>
            <a:custGeom>
              <a:avLst/>
              <a:gdLst>
                <a:gd name="connsiteX0" fmla="*/ 50474 w 900397"/>
                <a:gd name="connsiteY0" fmla="*/ 170962 h 382628"/>
                <a:gd name="connsiteX1" fmla="*/ 89551 w 900397"/>
                <a:gd name="connsiteY1" fmla="*/ 356577 h 382628"/>
                <a:gd name="connsiteX2" fmla="*/ 587782 w 900397"/>
                <a:gd name="connsiteY2" fmla="*/ 219808 h 382628"/>
                <a:gd name="connsiteX3" fmla="*/ 802705 w 900397"/>
                <a:gd name="connsiteY3" fmla="*/ 376115 h 382628"/>
                <a:gd name="connsiteX4" fmla="*/ 890628 w 900397"/>
                <a:gd name="connsiteY4" fmla="*/ 258885 h 382628"/>
                <a:gd name="connsiteX5" fmla="*/ 744090 w 900397"/>
                <a:gd name="connsiteY5" fmla="*/ 34192 h 382628"/>
                <a:gd name="connsiteX6" fmla="*/ 314244 w 900397"/>
                <a:gd name="connsiteY6" fmla="*/ 53731 h 382628"/>
                <a:gd name="connsiteX7" fmla="*/ 50474 w 900397"/>
                <a:gd name="connsiteY7" fmla="*/ 170962 h 382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0397" h="382628">
                  <a:moveTo>
                    <a:pt x="50474" y="170962"/>
                  </a:moveTo>
                  <a:cubicBezTo>
                    <a:pt x="13025" y="221436"/>
                    <a:pt x="0" y="348436"/>
                    <a:pt x="89551" y="356577"/>
                  </a:cubicBezTo>
                  <a:cubicBezTo>
                    <a:pt x="179102" y="364718"/>
                    <a:pt x="468923" y="216552"/>
                    <a:pt x="587782" y="219808"/>
                  </a:cubicBezTo>
                  <a:cubicBezTo>
                    <a:pt x="706641" y="223064"/>
                    <a:pt x="752231" y="369602"/>
                    <a:pt x="802705" y="376115"/>
                  </a:cubicBezTo>
                  <a:cubicBezTo>
                    <a:pt x="853179" y="382628"/>
                    <a:pt x="900397" y="315872"/>
                    <a:pt x="890628" y="258885"/>
                  </a:cubicBezTo>
                  <a:cubicBezTo>
                    <a:pt x="880859" y="201898"/>
                    <a:pt x="840154" y="68384"/>
                    <a:pt x="744090" y="34192"/>
                  </a:cubicBezTo>
                  <a:cubicBezTo>
                    <a:pt x="648026" y="0"/>
                    <a:pt x="428218" y="32564"/>
                    <a:pt x="314244" y="53731"/>
                  </a:cubicBezTo>
                  <a:cubicBezTo>
                    <a:pt x="200270" y="74898"/>
                    <a:pt x="87923" y="120488"/>
                    <a:pt x="50474" y="170962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38" name="Ellipse 37"/>
            <p:cNvSpPr/>
            <p:nvPr/>
          </p:nvSpPr>
          <p:spPr bwMode="auto">
            <a:xfrm>
              <a:off x="5242276" y="4747220"/>
              <a:ext cx="186459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39" name="Ellipse 38"/>
            <p:cNvSpPr/>
            <p:nvPr/>
          </p:nvSpPr>
          <p:spPr bwMode="auto">
            <a:xfrm>
              <a:off x="3187279" y="4829000"/>
              <a:ext cx="277702" cy="260207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40" name="Ellipse 39"/>
            <p:cNvSpPr/>
            <p:nvPr/>
          </p:nvSpPr>
          <p:spPr bwMode="auto">
            <a:xfrm>
              <a:off x="4135435" y="2725033"/>
              <a:ext cx="190424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41" name="Forme libre 40"/>
            <p:cNvSpPr/>
            <p:nvPr/>
          </p:nvSpPr>
          <p:spPr bwMode="auto">
            <a:xfrm>
              <a:off x="3833930" y="2022469"/>
              <a:ext cx="900548" cy="468375"/>
            </a:xfrm>
            <a:custGeom>
              <a:avLst/>
              <a:gdLst>
                <a:gd name="connsiteX0" fmla="*/ 104205 w 732693"/>
                <a:gd name="connsiteY0" fmla="*/ 105834 h 371231"/>
                <a:gd name="connsiteX1" fmla="*/ 6513 w 732693"/>
                <a:gd name="connsiteY1" fmla="*/ 213295 h 371231"/>
                <a:gd name="connsiteX2" fmla="*/ 143282 w 732693"/>
                <a:gd name="connsiteY2" fmla="*/ 369603 h 371231"/>
                <a:gd name="connsiteX3" fmla="*/ 416820 w 732693"/>
                <a:gd name="connsiteY3" fmla="*/ 203526 h 371231"/>
                <a:gd name="connsiteX4" fmla="*/ 592667 w 732693"/>
                <a:gd name="connsiteY4" fmla="*/ 164449 h 371231"/>
                <a:gd name="connsiteX5" fmla="*/ 719667 w 732693"/>
                <a:gd name="connsiteY5" fmla="*/ 47218 h 371231"/>
                <a:gd name="connsiteX6" fmla="*/ 514513 w 732693"/>
                <a:gd name="connsiteY6" fmla="*/ 8141 h 371231"/>
                <a:gd name="connsiteX7" fmla="*/ 104205 w 732693"/>
                <a:gd name="connsiteY7" fmla="*/ 105834 h 371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2693" h="371231">
                  <a:moveTo>
                    <a:pt x="104205" y="105834"/>
                  </a:moveTo>
                  <a:cubicBezTo>
                    <a:pt x="19538" y="140026"/>
                    <a:pt x="0" y="169334"/>
                    <a:pt x="6513" y="213295"/>
                  </a:cubicBezTo>
                  <a:cubicBezTo>
                    <a:pt x="13026" y="257256"/>
                    <a:pt x="74898" y="371231"/>
                    <a:pt x="143282" y="369603"/>
                  </a:cubicBezTo>
                  <a:cubicBezTo>
                    <a:pt x="211666" y="367975"/>
                    <a:pt x="341923" y="237718"/>
                    <a:pt x="416820" y="203526"/>
                  </a:cubicBezTo>
                  <a:cubicBezTo>
                    <a:pt x="491717" y="169334"/>
                    <a:pt x="542193" y="190500"/>
                    <a:pt x="592667" y="164449"/>
                  </a:cubicBezTo>
                  <a:cubicBezTo>
                    <a:pt x="643142" y="138398"/>
                    <a:pt x="732693" y="73269"/>
                    <a:pt x="719667" y="47218"/>
                  </a:cubicBezTo>
                  <a:cubicBezTo>
                    <a:pt x="706641" y="21167"/>
                    <a:pt x="615462" y="0"/>
                    <a:pt x="514513" y="8141"/>
                  </a:cubicBezTo>
                  <a:cubicBezTo>
                    <a:pt x="413564" y="16282"/>
                    <a:pt x="188872" y="71642"/>
                    <a:pt x="104205" y="105834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42" name="Ellipse 41"/>
            <p:cNvSpPr/>
            <p:nvPr/>
          </p:nvSpPr>
          <p:spPr bwMode="auto">
            <a:xfrm>
              <a:off x="1306837" y="3130212"/>
              <a:ext cx="186459" cy="170995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43" name="Ellipse 42"/>
            <p:cNvSpPr/>
            <p:nvPr/>
          </p:nvSpPr>
          <p:spPr bwMode="auto">
            <a:xfrm>
              <a:off x="5428734" y="4747220"/>
              <a:ext cx="186456" cy="174711"/>
            </a:xfrm>
            <a:prstGeom prst="ellipse">
              <a:avLst/>
            </a:prstGeom>
            <a:solidFill>
              <a:schemeClr val="bg2">
                <a:lumMod val="40000"/>
                <a:lumOff val="60000"/>
                <a:alpha val="68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44" name="Ellipse 43"/>
            <p:cNvSpPr/>
            <p:nvPr/>
          </p:nvSpPr>
          <p:spPr bwMode="auto">
            <a:xfrm>
              <a:off x="5710402" y="4843869"/>
              <a:ext cx="186459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45" name="Ellipse 44"/>
            <p:cNvSpPr/>
            <p:nvPr/>
          </p:nvSpPr>
          <p:spPr bwMode="auto">
            <a:xfrm>
              <a:off x="3647471" y="4940519"/>
              <a:ext cx="186459" cy="170995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46" name="Ellipse 45"/>
            <p:cNvSpPr/>
            <p:nvPr/>
          </p:nvSpPr>
          <p:spPr bwMode="auto">
            <a:xfrm>
              <a:off x="3833930" y="2840266"/>
              <a:ext cx="190424" cy="174713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47" name="Forme libre 46"/>
            <p:cNvSpPr/>
            <p:nvPr/>
          </p:nvSpPr>
          <p:spPr bwMode="auto">
            <a:xfrm>
              <a:off x="7114783" y="4308584"/>
              <a:ext cx="495898" cy="598478"/>
            </a:xfrm>
            <a:custGeom>
              <a:avLst/>
              <a:gdLst>
                <a:gd name="connsiteX0" fmla="*/ 37449 w 402167"/>
                <a:gd name="connsiteY0" fmla="*/ 258885 h 473808"/>
                <a:gd name="connsiteX1" fmla="*/ 47219 w 402167"/>
                <a:gd name="connsiteY1" fmla="*/ 376116 h 473808"/>
                <a:gd name="connsiteX2" fmla="*/ 291449 w 402167"/>
                <a:gd name="connsiteY2" fmla="*/ 424962 h 473808"/>
                <a:gd name="connsiteX3" fmla="*/ 398911 w 402167"/>
                <a:gd name="connsiteY3" fmla="*/ 83039 h 473808"/>
                <a:gd name="connsiteX4" fmla="*/ 271911 w 402167"/>
                <a:gd name="connsiteY4" fmla="*/ 24423 h 473808"/>
                <a:gd name="connsiteX5" fmla="*/ 37449 w 402167"/>
                <a:gd name="connsiteY5" fmla="*/ 258885 h 473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2167" h="473808">
                  <a:moveTo>
                    <a:pt x="37449" y="258885"/>
                  </a:moveTo>
                  <a:cubicBezTo>
                    <a:pt x="0" y="317501"/>
                    <a:pt x="4886" y="348437"/>
                    <a:pt x="47219" y="376116"/>
                  </a:cubicBezTo>
                  <a:cubicBezTo>
                    <a:pt x="89552" y="403796"/>
                    <a:pt x="232834" y="473808"/>
                    <a:pt x="291449" y="424962"/>
                  </a:cubicBezTo>
                  <a:cubicBezTo>
                    <a:pt x="350064" y="376116"/>
                    <a:pt x="402167" y="149796"/>
                    <a:pt x="398911" y="83039"/>
                  </a:cubicBezTo>
                  <a:cubicBezTo>
                    <a:pt x="395655" y="16283"/>
                    <a:pt x="330526" y="0"/>
                    <a:pt x="271911" y="24423"/>
                  </a:cubicBezTo>
                  <a:cubicBezTo>
                    <a:pt x="213296" y="48846"/>
                    <a:pt x="74898" y="200270"/>
                    <a:pt x="37449" y="258885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48" name="Forme libre 47"/>
            <p:cNvSpPr/>
            <p:nvPr/>
          </p:nvSpPr>
          <p:spPr bwMode="auto">
            <a:xfrm>
              <a:off x="7610681" y="4579944"/>
              <a:ext cx="372915" cy="364291"/>
            </a:xfrm>
            <a:custGeom>
              <a:avLst/>
              <a:gdLst>
                <a:gd name="connsiteX0" fmla="*/ 37449 w 402167"/>
                <a:gd name="connsiteY0" fmla="*/ 258885 h 473808"/>
                <a:gd name="connsiteX1" fmla="*/ 47219 w 402167"/>
                <a:gd name="connsiteY1" fmla="*/ 376116 h 473808"/>
                <a:gd name="connsiteX2" fmla="*/ 291449 w 402167"/>
                <a:gd name="connsiteY2" fmla="*/ 424962 h 473808"/>
                <a:gd name="connsiteX3" fmla="*/ 398911 w 402167"/>
                <a:gd name="connsiteY3" fmla="*/ 83039 h 473808"/>
                <a:gd name="connsiteX4" fmla="*/ 271911 w 402167"/>
                <a:gd name="connsiteY4" fmla="*/ 24423 h 473808"/>
                <a:gd name="connsiteX5" fmla="*/ 37449 w 402167"/>
                <a:gd name="connsiteY5" fmla="*/ 258885 h 473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2167" h="473808">
                  <a:moveTo>
                    <a:pt x="37449" y="258885"/>
                  </a:moveTo>
                  <a:cubicBezTo>
                    <a:pt x="0" y="317501"/>
                    <a:pt x="4886" y="348437"/>
                    <a:pt x="47219" y="376116"/>
                  </a:cubicBezTo>
                  <a:cubicBezTo>
                    <a:pt x="89552" y="403796"/>
                    <a:pt x="232834" y="473808"/>
                    <a:pt x="291449" y="424962"/>
                  </a:cubicBezTo>
                  <a:cubicBezTo>
                    <a:pt x="350064" y="376116"/>
                    <a:pt x="402167" y="149796"/>
                    <a:pt x="398911" y="83039"/>
                  </a:cubicBezTo>
                  <a:cubicBezTo>
                    <a:pt x="395655" y="16283"/>
                    <a:pt x="330526" y="0"/>
                    <a:pt x="271911" y="24423"/>
                  </a:cubicBezTo>
                  <a:cubicBezTo>
                    <a:pt x="213296" y="48846"/>
                    <a:pt x="74898" y="200270"/>
                    <a:pt x="37449" y="258885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49" name="Forme libre 48"/>
            <p:cNvSpPr/>
            <p:nvPr/>
          </p:nvSpPr>
          <p:spPr bwMode="auto">
            <a:xfrm>
              <a:off x="5666765" y="3702669"/>
              <a:ext cx="606977" cy="468375"/>
            </a:xfrm>
            <a:custGeom>
              <a:avLst/>
              <a:gdLst>
                <a:gd name="connsiteX0" fmla="*/ 86295 w 493346"/>
                <a:gd name="connsiteY0" fmla="*/ 30936 h 367975"/>
                <a:gd name="connsiteX1" fmla="*/ 47218 w 493346"/>
                <a:gd name="connsiteY1" fmla="*/ 226321 h 367975"/>
                <a:gd name="connsiteX2" fmla="*/ 369603 w 493346"/>
                <a:gd name="connsiteY2" fmla="*/ 343552 h 367975"/>
                <a:gd name="connsiteX3" fmla="*/ 477064 w 493346"/>
                <a:gd name="connsiteY3" fmla="*/ 79782 h 367975"/>
                <a:gd name="connsiteX4" fmla="*/ 271910 w 493346"/>
                <a:gd name="connsiteY4" fmla="*/ 40705 h 367975"/>
                <a:gd name="connsiteX5" fmla="*/ 86295 w 493346"/>
                <a:gd name="connsiteY5" fmla="*/ 30936 h 36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3346" h="367975">
                  <a:moveTo>
                    <a:pt x="86295" y="30936"/>
                  </a:moveTo>
                  <a:cubicBezTo>
                    <a:pt x="48846" y="61872"/>
                    <a:pt x="0" y="174218"/>
                    <a:pt x="47218" y="226321"/>
                  </a:cubicBezTo>
                  <a:cubicBezTo>
                    <a:pt x="94436" y="278424"/>
                    <a:pt x="297962" y="367975"/>
                    <a:pt x="369603" y="343552"/>
                  </a:cubicBezTo>
                  <a:cubicBezTo>
                    <a:pt x="441244" y="319129"/>
                    <a:pt x="493346" y="130257"/>
                    <a:pt x="477064" y="79782"/>
                  </a:cubicBezTo>
                  <a:cubicBezTo>
                    <a:pt x="460782" y="29308"/>
                    <a:pt x="340295" y="45590"/>
                    <a:pt x="271910" y="40705"/>
                  </a:cubicBezTo>
                  <a:cubicBezTo>
                    <a:pt x="203525" y="35821"/>
                    <a:pt x="123744" y="0"/>
                    <a:pt x="86295" y="30936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50" name="Ellipse 49"/>
            <p:cNvSpPr/>
            <p:nvPr/>
          </p:nvSpPr>
          <p:spPr bwMode="auto">
            <a:xfrm>
              <a:off x="5523946" y="4133873"/>
              <a:ext cx="186456" cy="174713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51" name="Forme libre 50"/>
            <p:cNvSpPr/>
            <p:nvPr/>
          </p:nvSpPr>
          <p:spPr bwMode="auto">
            <a:xfrm>
              <a:off x="6551444" y="3014979"/>
              <a:ext cx="376883" cy="286227"/>
            </a:xfrm>
            <a:custGeom>
              <a:avLst/>
              <a:gdLst>
                <a:gd name="connsiteX0" fmla="*/ 37449 w 402167"/>
                <a:gd name="connsiteY0" fmla="*/ 258885 h 473808"/>
                <a:gd name="connsiteX1" fmla="*/ 47219 w 402167"/>
                <a:gd name="connsiteY1" fmla="*/ 376116 h 473808"/>
                <a:gd name="connsiteX2" fmla="*/ 291449 w 402167"/>
                <a:gd name="connsiteY2" fmla="*/ 424962 h 473808"/>
                <a:gd name="connsiteX3" fmla="*/ 398911 w 402167"/>
                <a:gd name="connsiteY3" fmla="*/ 83039 h 473808"/>
                <a:gd name="connsiteX4" fmla="*/ 271911 w 402167"/>
                <a:gd name="connsiteY4" fmla="*/ 24423 h 473808"/>
                <a:gd name="connsiteX5" fmla="*/ 37449 w 402167"/>
                <a:gd name="connsiteY5" fmla="*/ 258885 h 473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2167" h="473808">
                  <a:moveTo>
                    <a:pt x="37449" y="258885"/>
                  </a:moveTo>
                  <a:cubicBezTo>
                    <a:pt x="0" y="317501"/>
                    <a:pt x="4886" y="348437"/>
                    <a:pt x="47219" y="376116"/>
                  </a:cubicBezTo>
                  <a:cubicBezTo>
                    <a:pt x="89552" y="403796"/>
                    <a:pt x="232834" y="473808"/>
                    <a:pt x="291449" y="424962"/>
                  </a:cubicBezTo>
                  <a:cubicBezTo>
                    <a:pt x="350064" y="376116"/>
                    <a:pt x="402167" y="149796"/>
                    <a:pt x="398911" y="83039"/>
                  </a:cubicBezTo>
                  <a:cubicBezTo>
                    <a:pt x="395655" y="16283"/>
                    <a:pt x="330526" y="0"/>
                    <a:pt x="271911" y="24423"/>
                  </a:cubicBezTo>
                  <a:cubicBezTo>
                    <a:pt x="213296" y="48846"/>
                    <a:pt x="74898" y="200270"/>
                    <a:pt x="37449" y="258885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52" name="Ellipse 51"/>
            <p:cNvSpPr/>
            <p:nvPr/>
          </p:nvSpPr>
          <p:spPr bwMode="auto">
            <a:xfrm>
              <a:off x="4583725" y="2628384"/>
              <a:ext cx="190424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53" name="Ellipse 52"/>
            <p:cNvSpPr/>
            <p:nvPr/>
          </p:nvSpPr>
          <p:spPr bwMode="auto">
            <a:xfrm>
              <a:off x="1025169" y="3996334"/>
              <a:ext cx="186456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54" name="Forme libre 53"/>
            <p:cNvSpPr/>
            <p:nvPr/>
          </p:nvSpPr>
          <p:spPr bwMode="auto">
            <a:xfrm>
              <a:off x="7233798" y="2204617"/>
              <a:ext cx="376883" cy="286227"/>
            </a:xfrm>
            <a:custGeom>
              <a:avLst/>
              <a:gdLst>
                <a:gd name="connsiteX0" fmla="*/ 37449 w 402167"/>
                <a:gd name="connsiteY0" fmla="*/ 258885 h 473808"/>
                <a:gd name="connsiteX1" fmla="*/ 47219 w 402167"/>
                <a:gd name="connsiteY1" fmla="*/ 376116 h 473808"/>
                <a:gd name="connsiteX2" fmla="*/ 291449 w 402167"/>
                <a:gd name="connsiteY2" fmla="*/ 424962 h 473808"/>
                <a:gd name="connsiteX3" fmla="*/ 398911 w 402167"/>
                <a:gd name="connsiteY3" fmla="*/ 83039 h 473808"/>
                <a:gd name="connsiteX4" fmla="*/ 271911 w 402167"/>
                <a:gd name="connsiteY4" fmla="*/ 24423 h 473808"/>
                <a:gd name="connsiteX5" fmla="*/ 37449 w 402167"/>
                <a:gd name="connsiteY5" fmla="*/ 258885 h 473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2167" h="473808">
                  <a:moveTo>
                    <a:pt x="37449" y="258885"/>
                  </a:moveTo>
                  <a:cubicBezTo>
                    <a:pt x="0" y="317501"/>
                    <a:pt x="4886" y="348437"/>
                    <a:pt x="47219" y="376116"/>
                  </a:cubicBezTo>
                  <a:cubicBezTo>
                    <a:pt x="89552" y="403796"/>
                    <a:pt x="232834" y="473808"/>
                    <a:pt x="291449" y="424962"/>
                  </a:cubicBezTo>
                  <a:cubicBezTo>
                    <a:pt x="350064" y="376116"/>
                    <a:pt x="402167" y="149796"/>
                    <a:pt x="398911" y="83039"/>
                  </a:cubicBezTo>
                  <a:cubicBezTo>
                    <a:pt x="395655" y="16283"/>
                    <a:pt x="330526" y="0"/>
                    <a:pt x="271911" y="24423"/>
                  </a:cubicBezTo>
                  <a:cubicBezTo>
                    <a:pt x="213296" y="48846"/>
                    <a:pt x="74898" y="200270"/>
                    <a:pt x="37449" y="258885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55" name="Ellipse 54"/>
            <p:cNvSpPr/>
            <p:nvPr/>
          </p:nvSpPr>
          <p:spPr bwMode="auto">
            <a:xfrm>
              <a:off x="5045776" y="4724909"/>
              <a:ext cx="186459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56" name="Ellipse 55"/>
            <p:cNvSpPr/>
            <p:nvPr/>
          </p:nvSpPr>
          <p:spPr bwMode="auto">
            <a:xfrm>
              <a:off x="5615190" y="4769524"/>
              <a:ext cx="186459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pic>
          <p:nvPicPr>
            <p:cNvPr id="57" name="Image 107" descr="2000px-World_map_blank_without_borders.svg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24067" y="1665613"/>
              <a:ext cx="7249131" cy="414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" name="ZoneTexte 29"/>
          <p:cNvSpPr txBox="1"/>
          <p:nvPr/>
        </p:nvSpPr>
        <p:spPr>
          <a:xfrm>
            <a:off x="2808388" y="780953"/>
            <a:ext cx="3931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accent2"/>
                </a:solidFill>
              </a:rPr>
              <a:t>Whale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err="1" smtClean="0">
                <a:solidFill>
                  <a:schemeClr val="accent2"/>
                </a:solidFill>
              </a:rPr>
              <a:t>depredation</a:t>
            </a:r>
            <a:r>
              <a:rPr lang="fr-FR" dirty="0" smtClean="0">
                <a:solidFill>
                  <a:schemeClr val="accent2"/>
                </a:solidFill>
              </a:rPr>
              <a:t> on </a:t>
            </a:r>
            <a:r>
              <a:rPr lang="fr-FR" dirty="0" err="1" smtClean="0">
                <a:solidFill>
                  <a:schemeClr val="accent2"/>
                </a:solidFill>
              </a:rPr>
              <a:t>longline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err="1" smtClean="0">
                <a:solidFill>
                  <a:schemeClr val="accent2"/>
                </a:solidFill>
              </a:rPr>
              <a:t>fisheries</a:t>
            </a:r>
            <a:endParaRPr lang="fr-FR" dirty="0" smtClean="0">
              <a:solidFill>
                <a:schemeClr val="accent2"/>
              </a:solidFill>
            </a:endParaRPr>
          </a:p>
          <a:p>
            <a:pPr algn="ctr"/>
            <a:r>
              <a:rPr lang="fr-FR" dirty="0" smtClean="0">
                <a:solidFill>
                  <a:schemeClr val="accent2"/>
                </a:solidFill>
              </a:rPr>
              <a:t>A </a:t>
            </a:r>
            <a:r>
              <a:rPr lang="fr-FR" dirty="0" err="1" smtClean="0">
                <a:solidFill>
                  <a:schemeClr val="accent2"/>
                </a:solidFill>
              </a:rPr>
              <a:t>worldwide</a:t>
            </a:r>
            <a:r>
              <a:rPr lang="fr-FR" dirty="0" smtClean="0">
                <a:solidFill>
                  <a:schemeClr val="accent2"/>
                </a:solidFill>
              </a:rPr>
              <a:t> issue </a:t>
            </a:r>
          </a:p>
        </p:txBody>
      </p:sp>
      <p:sp>
        <p:nvSpPr>
          <p:cNvPr id="2" name="Rectangle 1"/>
          <p:cNvSpPr/>
          <p:nvPr/>
        </p:nvSpPr>
        <p:spPr>
          <a:xfrm>
            <a:off x="607376" y="1687414"/>
            <a:ext cx="7730241" cy="1152852"/>
          </a:xfrm>
          <a:prstGeom prst="rect">
            <a:avLst/>
          </a:prstGeom>
          <a:solidFill>
            <a:srgbClr val="C0504D">
              <a:alpha val="31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Sablefish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demersal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longline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fisheries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07376" y="4674758"/>
            <a:ext cx="6386651" cy="1040927"/>
          </a:xfrm>
          <a:prstGeom prst="rect">
            <a:avLst/>
          </a:prstGeom>
          <a:solidFill>
            <a:srgbClr val="C0504D">
              <a:alpha val="31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Toothfish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demersal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longline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fisheries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73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ZoneTexte 29"/>
          <p:cNvSpPr txBox="1"/>
          <p:nvPr/>
        </p:nvSpPr>
        <p:spPr>
          <a:xfrm>
            <a:off x="3306353" y="661324"/>
            <a:ext cx="1925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accent2"/>
                </a:solidFill>
              </a:rPr>
              <a:t>What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err="1" smtClean="0">
                <a:solidFill>
                  <a:schemeClr val="accent2"/>
                </a:solidFill>
              </a:rPr>
              <a:t>depredates</a:t>
            </a:r>
            <a:r>
              <a:rPr lang="fr-FR" dirty="0" smtClean="0">
                <a:solidFill>
                  <a:schemeClr val="accent2"/>
                </a:solidFill>
              </a:rPr>
              <a:t>?</a:t>
            </a:r>
          </a:p>
        </p:txBody>
      </p:sp>
      <p:grpSp>
        <p:nvGrpSpPr>
          <p:cNvPr id="4" name="Grouper 3"/>
          <p:cNvGrpSpPr/>
          <p:nvPr/>
        </p:nvGrpSpPr>
        <p:grpSpPr>
          <a:xfrm>
            <a:off x="165648" y="1325129"/>
            <a:ext cx="8908181" cy="5263704"/>
            <a:chOff x="846645" y="1665613"/>
            <a:chExt cx="7426553" cy="4141025"/>
          </a:xfrm>
        </p:grpSpPr>
        <p:sp>
          <p:nvSpPr>
            <p:cNvPr id="33" name="Forme libre 32"/>
            <p:cNvSpPr/>
            <p:nvPr/>
          </p:nvSpPr>
          <p:spPr bwMode="auto">
            <a:xfrm rot="20202841">
              <a:off x="2864913" y="4530871"/>
              <a:ext cx="392749" cy="674495"/>
            </a:xfrm>
            <a:custGeom>
              <a:avLst/>
              <a:gdLst>
                <a:gd name="connsiteX0" fmla="*/ 156307 w 317500"/>
                <a:gd name="connsiteY0" fmla="*/ 45589 h 753858"/>
                <a:gd name="connsiteX1" fmla="*/ 48846 w 317500"/>
                <a:gd name="connsiteY1" fmla="*/ 221436 h 753858"/>
                <a:gd name="connsiteX2" fmla="*/ 9769 w 317500"/>
                <a:gd name="connsiteY2" fmla="*/ 602436 h 753858"/>
                <a:gd name="connsiteX3" fmla="*/ 107461 w 317500"/>
                <a:gd name="connsiteY3" fmla="*/ 670820 h 753858"/>
                <a:gd name="connsiteX4" fmla="*/ 302846 w 317500"/>
                <a:gd name="connsiteY4" fmla="*/ 104205 h 753858"/>
                <a:gd name="connsiteX5" fmla="*/ 156307 w 317500"/>
                <a:gd name="connsiteY5" fmla="*/ 45589 h 753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7500" h="753858">
                  <a:moveTo>
                    <a:pt x="156307" y="45589"/>
                  </a:moveTo>
                  <a:cubicBezTo>
                    <a:pt x="113974" y="65127"/>
                    <a:pt x="73269" y="128628"/>
                    <a:pt x="48846" y="221436"/>
                  </a:cubicBezTo>
                  <a:cubicBezTo>
                    <a:pt x="24423" y="314244"/>
                    <a:pt x="0" y="527539"/>
                    <a:pt x="9769" y="602436"/>
                  </a:cubicBezTo>
                  <a:cubicBezTo>
                    <a:pt x="19538" y="677333"/>
                    <a:pt x="58615" y="753858"/>
                    <a:pt x="107461" y="670820"/>
                  </a:cubicBezTo>
                  <a:cubicBezTo>
                    <a:pt x="156307" y="587782"/>
                    <a:pt x="288192" y="208410"/>
                    <a:pt x="302846" y="104205"/>
                  </a:cubicBezTo>
                  <a:cubicBezTo>
                    <a:pt x="317500" y="0"/>
                    <a:pt x="198640" y="26051"/>
                    <a:pt x="156307" y="45589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37" name="Forme libre 36"/>
            <p:cNvSpPr/>
            <p:nvPr/>
          </p:nvSpPr>
          <p:spPr bwMode="auto">
            <a:xfrm>
              <a:off x="846645" y="2100533"/>
              <a:ext cx="1106843" cy="483242"/>
            </a:xfrm>
            <a:custGeom>
              <a:avLst/>
              <a:gdLst>
                <a:gd name="connsiteX0" fmla="*/ 50474 w 900397"/>
                <a:gd name="connsiteY0" fmla="*/ 170962 h 382628"/>
                <a:gd name="connsiteX1" fmla="*/ 89551 w 900397"/>
                <a:gd name="connsiteY1" fmla="*/ 356577 h 382628"/>
                <a:gd name="connsiteX2" fmla="*/ 587782 w 900397"/>
                <a:gd name="connsiteY2" fmla="*/ 219808 h 382628"/>
                <a:gd name="connsiteX3" fmla="*/ 802705 w 900397"/>
                <a:gd name="connsiteY3" fmla="*/ 376115 h 382628"/>
                <a:gd name="connsiteX4" fmla="*/ 890628 w 900397"/>
                <a:gd name="connsiteY4" fmla="*/ 258885 h 382628"/>
                <a:gd name="connsiteX5" fmla="*/ 744090 w 900397"/>
                <a:gd name="connsiteY5" fmla="*/ 34192 h 382628"/>
                <a:gd name="connsiteX6" fmla="*/ 314244 w 900397"/>
                <a:gd name="connsiteY6" fmla="*/ 53731 h 382628"/>
                <a:gd name="connsiteX7" fmla="*/ 50474 w 900397"/>
                <a:gd name="connsiteY7" fmla="*/ 170962 h 382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0397" h="382628">
                  <a:moveTo>
                    <a:pt x="50474" y="170962"/>
                  </a:moveTo>
                  <a:cubicBezTo>
                    <a:pt x="13025" y="221436"/>
                    <a:pt x="0" y="348436"/>
                    <a:pt x="89551" y="356577"/>
                  </a:cubicBezTo>
                  <a:cubicBezTo>
                    <a:pt x="179102" y="364718"/>
                    <a:pt x="468923" y="216552"/>
                    <a:pt x="587782" y="219808"/>
                  </a:cubicBezTo>
                  <a:cubicBezTo>
                    <a:pt x="706641" y="223064"/>
                    <a:pt x="752231" y="369602"/>
                    <a:pt x="802705" y="376115"/>
                  </a:cubicBezTo>
                  <a:cubicBezTo>
                    <a:pt x="853179" y="382628"/>
                    <a:pt x="900397" y="315872"/>
                    <a:pt x="890628" y="258885"/>
                  </a:cubicBezTo>
                  <a:cubicBezTo>
                    <a:pt x="880859" y="201898"/>
                    <a:pt x="840154" y="68384"/>
                    <a:pt x="744090" y="34192"/>
                  </a:cubicBezTo>
                  <a:cubicBezTo>
                    <a:pt x="648026" y="0"/>
                    <a:pt x="428218" y="32564"/>
                    <a:pt x="314244" y="53731"/>
                  </a:cubicBezTo>
                  <a:cubicBezTo>
                    <a:pt x="200270" y="74898"/>
                    <a:pt x="87923" y="120488"/>
                    <a:pt x="50474" y="170962"/>
                  </a:cubicBezTo>
                  <a:close/>
                </a:path>
              </a:pathLst>
            </a:cu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38" name="Ellipse 37"/>
            <p:cNvSpPr/>
            <p:nvPr/>
          </p:nvSpPr>
          <p:spPr bwMode="auto">
            <a:xfrm>
              <a:off x="5242276" y="4747220"/>
              <a:ext cx="186459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39" name="Ellipse 38"/>
            <p:cNvSpPr/>
            <p:nvPr/>
          </p:nvSpPr>
          <p:spPr bwMode="auto">
            <a:xfrm>
              <a:off x="3187279" y="4829000"/>
              <a:ext cx="277702" cy="260207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43" name="Ellipse 42"/>
            <p:cNvSpPr/>
            <p:nvPr/>
          </p:nvSpPr>
          <p:spPr bwMode="auto">
            <a:xfrm>
              <a:off x="5428734" y="4747220"/>
              <a:ext cx="186456" cy="174711"/>
            </a:xfrm>
            <a:prstGeom prst="ellipse">
              <a:avLst/>
            </a:prstGeom>
            <a:solidFill>
              <a:schemeClr val="bg2">
                <a:lumMod val="40000"/>
                <a:lumOff val="60000"/>
                <a:alpha val="68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44" name="Ellipse 43"/>
            <p:cNvSpPr/>
            <p:nvPr/>
          </p:nvSpPr>
          <p:spPr bwMode="auto">
            <a:xfrm>
              <a:off x="5710402" y="4843869"/>
              <a:ext cx="186459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45" name="Ellipse 44"/>
            <p:cNvSpPr/>
            <p:nvPr/>
          </p:nvSpPr>
          <p:spPr bwMode="auto">
            <a:xfrm>
              <a:off x="3647471" y="4940519"/>
              <a:ext cx="186459" cy="170995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55" name="Ellipse 54"/>
            <p:cNvSpPr/>
            <p:nvPr/>
          </p:nvSpPr>
          <p:spPr bwMode="auto">
            <a:xfrm>
              <a:off x="5045776" y="4724909"/>
              <a:ext cx="186459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sp>
          <p:nvSpPr>
            <p:cNvPr id="56" name="Ellipse 55"/>
            <p:cNvSpPr/>
            <p:nvPr/>
          </p:nvSpPr>
          <p:spPr bwMode="auto">
            <a:xfrm>
              <a:off x="5615190" y="4769524"/>
              <a:ext cx="186459" cy="174711"/>
            </a:xfrm>
            <a:prstGeom prst="ellipse">
              <a:avLst/>
            </a:prstGeom>
            <a:solidFill>
              <a:srgbClr val="8EB4E3">
                <a:alpha val="6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bg2"/>
                </a:solidFill>
              </a:endParaRPr>
            </a:p>
          </p:txBody>
        </p:sp>
        <p:pic>
          <p:nvPicPr>
            <p:cNvPr id="57" name="Image 107" descr="2000px-World_map_blank_without_borders.svg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24067" y="1665613"/>
              <a:ext cx="7249131" cy="414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8" name="Image 116" descr="Image1 copie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21212976">
              <a:off x="1039380" y="2409945"/>
              <a:ext cx="1331913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9" name="Picture 5" descr="orca-family-l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46645" y="2183472"/>
              <a:ext cx="547688" cy="303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0" name="Picture 5" descr="orca-family-l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73744" y="4715367"/>
              <a:ext cx="547688" cy="303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" name="Image 116" descr="Image1 copie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21212976">
              <a:off x="1840053" y="4945747"/>
              <a:ext cx="1331913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2" name="Picture 5" descr="orca-family-l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01143" y="4507184"/>
              <a:ext cx="547688" cy="303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" name="Image 116" descr="Image1 copie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21212976">
              <a:off x="2673722" y="4690137"/>
              <a:ext cx="1331913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4" name="Picture 5" descr="orca-family-l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696276" y="4812693"/>
              <a:ext cx="547688" cy="303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5" name="Image 116" descr="Image1 copie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21212976">
              <a:off x="3268855" y="4995646"/>
              <a:ext cx="1331913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6" name="Picture 5" descr="orca-family-l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90597" y="4701159"/>
              <a:ext cx="547688" cy="303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7" name="Image 116" descr="Image1 copie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21212976">
              <a:off x="4363176" y="4884112"/>
              <a:ext cx="1331913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8" name="Image 116" descr="Image1 copie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21212976">
              <a:off x="5485062" y="4834150"/>
              <a:ext cx="1331913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305083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ZoneTexte 29"/>
          <p:cNvSpPr txBox="1"/>
          <p:nvPr/>
        </p:nvSpPr>
        <p:spPr>
          <a:xfrm>
            <a:off x="2788567" y="578503"/>
            <a:ext cx="3320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accent2"/>
                </a:solidFill>
              </a:rPr>
              <a:t>What</a:t>
            </a:r>
            <a:r>
              <a:rPr lang="fr-FR" dirty="0" smtClean="0">
                <a:solidFill>
                  <a:schemeClr val="accent2"/>
                </a:solidFill>
              </a:rPr>
              <a:t> are the </a:t>
            </a:r>
            <a:r>
              <a:rPr lang="fr-FR" dirty="0" err="1" smtClean="0">
                <a:solidFill>
                  <a:schemeClr val="accent2"/>
                </a:solidFill>
              </a:rPr>
              <a:t>depredation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err="1" smtClean="0">
                <a:solidFill>
                  <a:schemeClr val="accent2"/>
                </a:solidFill>
              </a:rPr>
              <a:t>levels</a:t>
            </a:r>
            <a:r>
              <a:rPr lang="fr-FR" dirty="0" smtClean="0">
                <a:solidFill>
                  <a:schemeClr val="accent2"/>
                </a:solidFill>
              </a:rPr>
              <a:t>?</a:t>
            </a:r>
          </a:p>
        </p:txBody>
      </p:sp>
      <p:sp>
        <p:nvSpPr>
          <p:cNvPr id="33" name="Forme libre 32"/>
          <p:cNvSpPr/>
          <p:nvPr/>
        </p:nvSpPr>
        <p:spPr bwMode="auto">
          <a:xfrm rot="20202841">
            <a:off x="2586569" y="4967191"/>
            <a:ext cx="471104" cy="857358"/>
          </a:xfrm>
          <a:custGeom>
            <a:avLst/>
            <a:gdLst>
              <a:gd name="connsiteX0" fmla="*/ 156307 w 317500"/>
              <a:gd name="connsiteY0" fmla="*/ 45589 h 753858"/>
              <a:gd name="connsiteX1" fmla="*/ 48846 w 317500"/>
              <a:gd name="connsiteY1" fmla="*/ 221436 h 753858"/>
              <a:gd name="connsiteX2" fmla="*/ 9769 w 317500"/>
              <a:gd name="connsiteY2" fmla="*/ 602436 h 753858"/>
              <a:gd name="connsiteX3" fmla="*/ 107461 w 317500"/>
              <a:gd name="connsiteY3" fmla="*/ 670820 h 753858"/>
              <a:gd name="connsiteX4" fmla="*/ 302846 w 317500"/>
              <a:gd name="connsiteY4" fmla="*/ 104205 h 753858"/>
              <a:gd name="connsiteX5" fmla="*/ 156307 w 317500"/>
              <a:gd name="connsiteY5" fmla="*/ 45589 h 753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500" h="753858">
                <a:moveTo>
                  <a:pt x="156307" y="45589"/>
                </a:moveTo>
                <a:cubicBezTo>
                  <a:pt x="113974" y="65127"/>
                  <a:pt x="73269" y="128628"/>
                  <a:pt x="48846" y="221436"/>
                </a:cubicBezTo>
                <a:cubicBezTo>
                  <a:pt x="24423" y="314244"/>
                  <a:pt x="0" y="527539"/>
                  <a:pt x="9769" y="602436"/>
                </a:cubicBezTo>
                <a:cubicBezTo>
                  <a:pt x="19538" y="677333"/>
                  <a:pt x="58615" y="753858"/>
                  <a:pt x="107461" y="670820"/>
                </a:cubicBezTo>
                <a:cubicBezTo>
                  <a:pt x="156307" y="587782"/>
                  <a:pt x="288192" y="208410"/>
                  <a:pt x="302846" y="104205"/>
                </a:cubicBezTo>
                <a:cubicBezTo>
                  <a:pt x="317500" y="0"/>
                  <a:pt x="198640" y="26051"/>
                  <a:pt x="156307" y="45589"/>
                </a:cubicBezTo>
                <a:close/>
              </a:path>
            </a:pathLst>
          </a:custGeom>
          <a:solidFill>
            <a:srgbClr val="8EB4E3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sp>
        <p:nvSpPr>
          <p:cNvPr id="37" name="Forme libre 36"/>
          <p:cNvSpPr/>
          <p:nvPr/>
        </p:nvSpPr>
        <p:spPr bwMode="auto">
          <a:xfrm>
            <a:off x="165648" y="1877961"/>
            <a:ext cx="1327663" cy="614254"/>
          </a:xfrm>
          <a:custGeom>
            <a:avLst/>
            <a:gdLst>
              <a:gd name="connsiteX0" fmla="*/ 50474 w 900397"/>
              <a:gd name="connsiteY0" fmla="*/ 170962 h 382628"/>
              <a:gd name="connsiteX1" fmla="*/ 89551 w 900397"/>
              <a:gd name="connsiteY1" fmla="*/ 356577 h 382628"/>
              <a:gd name="connsiteX2" fmla="*/ 587782 w 900397"/>
              <a:gd name="connsiteY2" fmla="*/ 219808 h 382628"/>
              <a:gd name="connsiteX3" fmla="*/ 802705 w 900397"/>
              <a:gd name="connsiteY3" fmla="*/ 376115 h 382628"/>
              <a:gd name="connsiteX4" fmla="*/ 890628 w 900397"/>
              <a:gd name="connsiteY4" fmla="*/ 258885 h 382628"/>
              <a:gd name="connsiteX5" fmla="*/ 744090 w 900397"/>
              <a:gd name="connsiteY5" fmla="*/ 34192 h 382628"/>
              <a:gd name="connsiteX6" fmla="*/ 314244 w 900397"/>
              <a:gd name="connsiteY6" fmla="*/ 53731 h 382628"/>
              <a:gd name="connsiteX7" fmla="*/ 50474 w 900397"/>
              <a:gd name="connsiteY7" fmla="*/ 170962 h 382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0397" h="382628">
                <a:moveTo>
                  <a:pt x="50474" y="170962"/>
                </a:moveTo>
                <a:cubicBezTo>
                  <a:pt x="13025" y="221436"/>
                  <a:pt x="0" y="348436"/>
                  <a:pt x="89551" y="356577"/>
                </a:cubicBezTo>
                <a:cubicBezTo>
                  <a:pt x="179102" y="364718"/>
                  <a:pt x="468923" y="216552"/>
                  <a:pt x="587782" y="219808"/>
                </a:cubicBezTo>
                <a:cubicBezTo>
                  <a:pt x="706641" y="223064"/>
                  <a:pt x="752231" y="369602"/>
                  <a:pt x="802705" y="376115"/>
                </a:cubicBezTo>
                <a:cubicBezTo>
                  <a:pt x="853179" y="382628"/>
                  <a:pt x="900397" y="315872"/>
                  <a:pt x="890628" y="258885"/>
                </a:cubicBezTo>
                <a:cubicBezTo>
                  <a:pt x="880859" y="201898"/>
                  <a:pt x="840154" y="68384"/>
                  <a:pt x="744090" y="34192"/>
                </a:cubicBezTo>
                <a:cubicBezTo>
                  <a:pt x="648026" y="0"/>
                  <a:pt x="428218" y="32564"/>
                  <a:pt x="314244" y="53731"/>
                </a:cubicBezTo>
                <a:cubicBezTo>
                  <a:pt x="200270" y="74898"/>
                  <a:pt x="87923" y="120488"/>
                  <a:pt x="50474" y="170962"/>
                </a:cubicBezTo>
                <a:close/>
              </a:path>
            </a:pathLst>
          </a:custGeom>
          <a:solidFill>
            <a:srgbClr val="8EB4E3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sp>
        <p:nvSpPr>
          <p:cNvPr id="38" name="Ellipse 37"/>
          <p:cNvSpPr/>
          <p:nvPr/>
        </p:nvSpPr>
        <p:spPr bwMode="auto">
          <a:xfrm>
            <a:off x="5438226" y="5242195"/>
            <a:ext cx="223658" cy="222077"/>
          </a:xfrm>
          <a:prstGeom prst="ellipse">
            <a:avLst/>
          </a:prstGeom>
          <a:solidFill>
            <a:srgbClr val="8EB4E3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sp>
        <p:nvSpPr>
          <p:cNvPr id="39" name="Ellipse 38"/>
          <p:cNvSpPr/>
          <p:nvPr/>
        </p:nvSpPr>
        <p:spPr bwMode="auto">
          <a:xfrm>
            <a:off x="2973248" y="5346146"/>
            <a:ext cx="333105" cy="330752"/>
          </a:xfrm>
          <a:prstGeom prst="ellipse">
            <a:avLst/>
          </a:prstGeom>
          <a:solidFill>
            <a:srgbClr val="8EB4E3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sp>
        <p:nvSpPr>
          <p:cNvPr id="43" name="Ellipse 42"/>
          <p:cNvSpPr/>
          <p:nvPr/>
        </p:nvSpPr>
        <p:spPr bwMode="auto">
          <a:xfrm>
            <a:off x="5661883" y="5242195"/>
            <a:ext cx="223655" cy="222077"/>
          </a:xfrm>
          <a:prstGeom prst="ellipse">
            <a:avLst/>
          </a:prstGeom>
          <a:solidFill>
            <a:schemeClr val="bg2">
              <a:lumMod val="40000"/>
              <a:lumOff val="60000"/>
              <a:alpha val="6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sp>
        <p:nvSpPr>
          <p:cNvPr id="44" name="Ellipse 43"/>
          <p:cNvSpPr/>
          <p:nvPr/>
        </p:nvSpPr>
        <p:spPr bwMode="auto">
          <a:xfrm>
            <a:off x="5999745" y="5365046"/>
            <a:ext cx="223658" cy="222077"/>
          </a:xfrm>
          <a:prstGeom prst="ellipse">
            <a:avLst/>
          </a:prstGeom>
          <a:solidFill>
            <a:srgbClr val="8EB4E3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sp>
        <p:nvSpPr>
          <p:cNvPr id="45" name="Ellipse 44"/>
          <p:cNvSpPr/>
          <p:nvPr/>
        </p:nvSpPr>
        <p:spPr bwMode="auto">
          <a:xfrm>
            <a:off x="3525250" y="5487899"/>
            <a:ext cx="223658" cy="217354"/>
          </a:xfrm>
          <a:prstGeom prst="ellipse">
            <a:avLst/>
          </a:prstGeom>
          <a:solidFill>
            <a:srgbClr val="8EB4E3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sp>
        <p:nvSpPr>
          <p:cNvPr id="55" name="Ellipse 54"/>
          <p:cNvSpPr/>
          <p:nvPr/>
        </p:nvSpPr>
        <p:spPr bwMode="auto">
          <a:xfrm>
            <a:off x="5202523" y="5213835"/>
            <a:ext cx="223658" cy="222077"/>
          </a:xfrm>
          <a:prstGeom prst="ellipse">
            <a:avLst/>
          </a:prstGeom>
          <a:solidFill>
            <a:srgbClr val="8EB4E3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sp>
        <p:nvSpPr>
          <p:cNvPr id="56" name="Ellipse 55"/>
          <p:cNvSpPr/>
          <p:nvPr/>
        </p:nvSpPr>
        <p:spPr bwMode="auto">
          <a:xfrm>
            <a:off x="5885537" y="5270546"/>
            <a:ext cx="223658" cy="222077"/>
          </a:xfrm>
          <a:prstGeom prst="ellipse">
            <a:avLst/>
          </a:prstGeom>
          <a:solidFill>
            <a:srgbClr val="8EB4E3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pic>
        <p:nvPicPr>
          <p:cNvPr id="57" name="Image 107" descr="2000px-World_map_blank_without_borders.sv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466" y="1325129"/>
            <a:ext cx="8695363" cy="5263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oneTexte 1"/>
          <p:cNvSpPr txBox="1"/>
          <p:nvPr/>
        </p:nvSpPr>
        <p:spPr>
          <a:xfrm>
            <a:off x="203615" y="2060758"/>
            <a:ext cx="10537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err="1" smtClean="0"/>
              <a:t>traditional</a:t>
            </a:r>
            <a:r>
              <a:rPr lang="fr-FR" sz="1200" dirty="0" smtClean="0"/>
              <a:t> </a:t>
            </a:r>
            <a:endParaRPr lang="fr-FR" sz="1200" dirty="0"/>
          </a:p>
        </p:txBody>
      </p:sp>
      <p:sp>
        <p:nvSpPr>
          <p:cNvPr id="26" name="ZoneTexte 25"/>
          <p:cNvSpPr txBox="1"/>
          <p:nvPr/>
        </p:nvSpPr>
        <p:spPr>
          <a:xfrm>
            <a:off x="2017697" y="5143524"/>
            <a:ext cx="8371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err="1" smtClean="0"/>
              <a:t>Trotline</a:t>
            </a:r>
            <a:endParaRPr lang="fr-FR" sz="1600" dirty="0" smtClean="0"/>
          </a:p>
        </p:txBody>
      </p:sp>
      <p:sp>
        <p:nvSpPr>
          <p:cNvPr id="27" name="ZoneTexte 26"/>
          <p:cNvSpPr txBox="1"/>
          <p:nvPr/>
        </p:nvSpPr>
        <p:spPr>
          <a:xfrm>
            <a:off x="2841109" y="4921447"/>
            <a:ext cx="8371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err="1" smtClean="0"/>
              <a:t>Trotline</a:t>
            </a:r>
            <a:endParaRPr lang="fr-FR" sz="1600" dirty="0"/>
          </a:p>
        </p:txBody>
      </p:sp>
      <p:sp>
        <p:nvSpPr>
          <p:cNvPr id="28" name="ZoneTexte 27"/>
          <p:cNvSpPr txBox="1"/>
          <p:nvPr/>
        </p:nvSpPr>
        <p:spPr>
          <a:xfrm>
            <a:off x="3326082" y="5279197"/>
            <a:ext cx="10850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err="1" smtClean="0"/>
              <a:t>Traditional</a:t>
            </a:r>
            <a:endParaRPr lang="fr-FR" sz="1600" dirty="0" smtClean="0"/>
          </a:p>
        </p:txBody>
      </p:sp>
      <p:sp>
        <p:nvSpPr>
          <p:cNvPr id="29" name="ZoneTexte 28"/>
          <p:cNvSpPr txBox="1"/>
          <p:nvPr/>
        </p:nvSpPr>
        <p:spPr>
          <a:xfrm>
            <a:off x="4578535" y="4921447"/>
            <a:ext cx="8371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err="1" smtClean="0"/>
              <a:t>Trotline</a:t>
            </a:r>
            <a:endParaRPr lang="fr-FR" sz="1600" dirty="0" smtClean="0"/>
          </a:p>
        </p:txBody>
      </p:sp>
      <p:sp>
        <p:nvSpPr>
          <p:cNvPr id="31" name="ZoneTexte 30"/>
          <p:cNvSpPr txBox="1"/>
          <p:nvPr/>
        </p:nvSpPr>
        <p:spPr>
          <a:xfrm>
            <a:off x="5032443" y="5294995"/>
            <a:ext cx="10850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err="1" smtClean="0"/>
              <a:t>Traditional</a:t>
            </a:r>
            <a:endParaRPr lang="fr-FR" sz="1600" dirty="0" smtClean="0"/>
          </a:p>
        </p:txBody>
      </p:sp>
      <p:sp>
        <p:nvSpPr>
          <p:cNvPr id="21" name="ZoneTexte 20"/>
          <p:cNvSpPr txBox="1"/>
          <p:nvPr/>
        </p:nvSpPr>
        <p:spPr>
          <a:xfrm>
            <a:off x="5719342" y="4931992"/>
            <a:ext cx="10850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err="1" smtClean="0"/>
              <a:t>Traditional</a:t>
            </a:r>
            <a:endParaRPr lang="fr-FR" sz="1600" dirty="0" smtClean="0"/>
          </a:p>
        </p:txBody>
      </p:sp>
      <p:sp>
        <p:nvSpPr>
          <p:cNvPr id="22" name="ZoneTexte 21"/>
          <p:cNvSpPr txBox="1"/>
          <p:nvPr/>
        </p:nvSpPr>
        <p:spPr>
          <a:xfrm>
            <a:off x="6117496" y="5378393"/>
            <a:ext cx="10850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err="1" smtClean="0"/>
              <a:t>Traditional</a:t>
            </a:r>
            <a:endParaRPr lang="fr-FR" sz="1600" dirty="0" smtClean="0"/>
          </a:p>
        </p:txBody>
      </p:sp>
    </p:spTree>
    <p:extLst>
      <p:ext uri="{BB962C8B-B14F-4D97-AF65-F5344CB8AC3E}">
        <p14:creationId xmlns:p14="http://schemas.microsoft.com/office/powerpoint/2010/main" val="2924466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ZoneTexte 29"/>
          <p:cNvSpPr txBox="1"/>
          <p:nvPr/>
        </p:nvSpPr>
        <p:spPr>
          <a:xfrm>
            <a:off x="2788567" y="578503"/>
            <a:ext cx="3320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 smtClean="0">
                <a:solidFill>
                  <a:schemeClr val="accent2"/>
                </a:solidFill>
              </a:rPr>
              <a:t>What</a:t>
            </a:r>
            <a:r>
              <a:rPr lang="fr-FR" dirty="0" smtClean="0">
                <a:solidFill>
                  <a:schemeClr val="accent2"/>
                </a:solidFill>
              </a:rPr>
              <a:t> are the </a:t>
            </a:r>
            <a:r>
              <a:rPr lang="fr-FR" dirty="0" err="1" smtClean="0">
                <a:solidFill>
                  <a:schemeClr val="accent2"/>
                </a:solidFill>
              </a:rPr>
              <a:t>depredation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err="1" smtClean="0">
                <a:solidFill>
                  <a:schemeClr val="accent2"/>
                </a:solidFill>
              </a:rPr>
              <a:t>levels</a:t>
            </a:r>
            <a:r>
              <a:rPr lang="fr-FR" dirty="0" smtClean="0">
                <a:solidFill>
                  <a:schemeClr val="accent2"/>
                </a:solidFill>
              </a:rPr>
              <a:t>?</a:t>
            </a:r>
          </a:p>
        </p:txBody>
      </p:sp>
      <p:sp>
        <p:nvSpPr>
          <p:cNvPr id="33" name="Forme libre 32"/>
          <p:cNvSpPr/>
          <p:nvPr/>
        </p:nvSpPr>
        <p:spPr bwMode="auto">
          <a:xfrm rot="20202841">
            <a:off x="2586569" y="4967191"/>
            <a:ext cx="471104" cy="857358"/>
          </a:xfrm>
          <a:custGeom>
            <a:avLst/>
            <a:gdLst>
              <a:gd name="connsiteX0" fmla="*/ 156307 w 317500"/>
              <a:gd name="connsiteY0" fmla="*/ 45589 h 753858"/>
              <a:gd name="connsiteX1" fmla="*/ 48846 w 317500"/>
              <a:gd name="connsiteY1" fmla="*/ 221436 h 753858"/>
              <a:gd name="connsiteX2" fmla="*/ 9769 w 317500"/>
              <a:gd name="connsiteY2" fmla="*/ 602436 h 753858"/>
              <a:gd name="connsiteX3" fmla="*/ 107461 w 317500"/>
              <a:gd name="connsiteY3" fmla="*/ 670820 h 753858"/>
              <a:gd name="connsiteX4" fmla="*/ 302846 w 317500"/>
              <a:gd name="connsiteY4" fmla="*/ 104205 h 753858"/>
              <a:gd name="connsiteX5" fmla="*/ 156307 w 317500"/>
              <a:gd name="connsiteY5" fmla="*/ 45589 h 753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500" h="753858">
                <a:moveTo>
                  <a:pt x="156307" y="45589"/>
                </a:moveTo>
                <a:cubicBezTo>
                  <a:pt x="113974" y="65127"/>
                  <a:pt x="73269" y="128628"/>
                  <a:pt x="48846" y="221436"/>
                </a:cubicBezTo>
                <a:cubicBezTo>
                  <a:pt x="24423" y="314244"/>
                  <a:pt x="0" y="527539"/>
                  <a:pt x="9769" y="602436"/>
                </a:cubicBezTo>
                <a:cubicBezTo>
                  <a:pt x="19538" y="677333"/>
                  <a:pt x="58615" y="753858"/>
                  <a:pt x="107461" y="670820"/>
                </a:cubicBezTo>
                <a:cubicBezTo>
                  <a:pt x="156307" y="587782"/>
                  <a:pt x="288192" y="208410"/>
                  <a:pt x="302846" y="104205"/>
                </a:cubicBezTo>
                <a:cubicBezTo>
                  <a:pt x="317500" y="0"/>
                  <a:pt x="198640" y="26051"/>
                  <a:pt x="156307" y="45589"/>
                </a:cubicBezTo>
                <a:close/>
              </a:path>
            </a:pathLst>
          </a:custGeom>
          <a:solidFill>
            <a:srgbClr val="8EB4E3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sp>
        <p:nvSpPr>
          <p:cNvPr id="37" name="Forme libre 36"/>
          <p:cNvSpPr/>
          <p:nvPr/>
        </p:nvSpPr>
        <p:spPr bwMode="auto">
          <a:xfrm>
            <a:off x="165648" y="1877961"/>
            <a:ext cx="1327663" cy="614254"/>
          </a:xfrm>
          <a:custGeom>
            <a:avLst/>
            <a:gdLst>
              <a:gd name="connsiteX0" fmla="*/ 50474 w 900397"/>
              <a:gd name="connsiteY0" fmla="*/ 170962 h 382628"/>
              <a:gd name="connsiteX1" fmla="*/ 89551 w 900397"/>
              <a:gd name="connsiteY1" fmla="*/ 356577 h 382628"/>
              <a:gd name="connsiteX2" fmla="*/ 587782 w 900397"/>
              <a:gd name="connsiteY2" fmla="*/ 219808 h 382628"/>
              <a:gd name="connsiteX3" fmla="*/ 802705 w 900397"/>
              <a:gd name="connsiteY3" fmla="*/ 376115 h 382628"/>
              <a:gd name="connsiteX4" fmla="*/ 890628 w 900397"/>
              <a:gd name="connsiteY4" fmla="*/ 258885 h 382628"/>
              <a:gd name="connsiteX5" fmla="*/ 744090 w 900397"/>
              <a:gd name="connsiteY5" fmla="*/ 34192 h 382628"/>
              <a:gd name="connsiteX6" fmla="*/ 314244 w 900397"/>
              <a:gd name="connsiteY6" fmla="*/ 53731 h 382628"/>
              <a:gd name="connsiteX7" fmla="*/ 50474 w 900397"/>
              <a:gd name="connsiteY7" fmla="*/ 170962 h 382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0397" h="382628">
                <a:moveTo>
                  <a:pt x="50474" y="170962"/>
                </a:moveTo>
                <a:cubicBezTo>
                  <a:pt x="13025" y="221436"/>
                  <a:pt x="0" y="348436"/>
                  <a:pt x="89551" y="356577"/>
                </a:cubicBezTo>
                <a:cubicBezTo>
                  <a:pt x="179102" y="364718"/>
                  <a:pt x="468923" y="216552"/>
                  <a:pt x="587782" y="219808"/>
                </a:cubicBezTo>
                <a:cubicBezTo>
                  <a:pt x="706641" y="223064"/>
                  <a:pt x="752231" y="369602"/>
                  <a:pt x="802705" y="376115"/>
                </a:cubicBezTo>
                <a:cubicBezTo>
                  <a:pt x="853179" y="382628"/>
                  <a:pt x="900397" y="315872"/>
                  <a:pt x="890628" y="258885"/>
                </a:cubicBezTo>
                <a:cubicBezTo>
                  <a:pt x="880859" y="201898"/>
                  <a:pt x="840154" y="68384"/>
                  <a:pt x="744090" y="34192"/>
                </a:cubicBezTo>
                <a:cubicBezTo>
                  <a:pt x="648026" y="0"/>
                  <a:pt x="428218" y="32564"/>
                  <a:pt x="314244" y="53731"/>
                </a:cubicBezTo>
                <a:cubicBezTo>
                  <a:pt x="200270" y="74898"/>
                  <a:pt x="87923" y="120488"/>
                  <a:pt x="50474" y="170962"/>
                </a:cubicBezTo>
                <a:close/>
              </a:path>
            </a:pathLst>
          </a:custGeom>
          <a:solidFill>
            <a:srgbClr val="8EB4E3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sp>
        <p:nvSpPr>
          <p:cNvPr id="38" name="Ellipse 37"/>
          <p:cNvSpPr/>
          <p:nvPr/>
        </p:nvSpPr>
        <p:spPr bwMode="auto">
          <a:xfrm>
            <a:off x="5438226" y="5242195"/>
            <a:ext cx="223658" cy="222077"/>
          </a:xfrm>
          <a:prstGeom prst="ellipse">
            <a:avLst/>
          </a:prstGeom>
          <a:solidFill>
            <a:srgbClr val="8EB4E3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sp>
        <p:nvSpPr>
          <p:cNvPr id="39" name="Ellipse 38"/>
          <p:cNvSpPr/>
          <p:nvPr/>
        </p:nvSpPr>
        <p:spPr bwMode="auto">
          <a:xfrm>
            <a:off x="2973248" y="5346146"/>
            <a:ext cx="333105" cy="330752"/>
          </a:xfrm>
          <a:prstGeom prst="ellipse">
            <a:avLst/>
          </a:prstGeom>
          <a:solidFill>
            <a:srgbClr val="8EB4E3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sp>
        <p:nvSpPr>
          <p:cNvPr id="43" name="Ellipse 42"/>
          <p:cNvSpPr/>
          <p:nvPr/>
        </p:nvSpPr>
        <p:spPr bwMode="auto">
          <a:xfrm>
            <a:off x="5661883" y="5242195"/>
            <a:ext cx="223655" cy="222077"/>
          </a:xfrm>
          <a:prstGeom prst="ellipse">
            <a:avLst/>
          </a:prstGeom>
          <a:solidFill>
            <a:schemeClr val="bg2">
              <a:lumMod val="40000"/>
              <a:lumOff val="60000"/>
              <a:alpha val="6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sp>
        <p:nvSpPr>
          <p:cNvPr id="44" name="Ellipse 43"/>
          <p:cNvSpPr/>
          <p:nvPr/>
        </p:nvSpPr>
        <p:spPr bwMode="auto">
          <a:xfrm>
            <a:off x="5999745" y="5365046"/>
            <a:ext cx="223658" cy="222077"/>
          </a:xfrm>
          <a:prstGeom prst="ellipse">
            <a:avLst/>
          </a:prstGeom>
          <a:solidFill>
            <a:srgbClr val="8EB4E3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sp>
        <p:nvSpPr>
          <p:cNvPr id="45" name="Ellipse 44"/>
          <p:cNvSpPr/>
          <p:nvPr/>
        </p:nvSpPr>
        <p:spPr bwMode="auto">
          <a:xfrm>
            <a:off x="3525250" y="5487899"/>
            <a:ext cx="223658" cy="217354"/>
          </a:xfrm>
          <a:prstGeom prst="ellipse">
            <a:avLst/>
          </a:prstGeom>
          <a:solidFill>
            <a:srgbClr val="8EB4E3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sp>
        <p:nvSpPr>
          <p:cNvPr id="55" name="Ellipse 54"/>
          <p:cNvSpPr/>
          <p:nvPr/>
        </p:nvSpPr>
        <p:spPr bwMode="auto">
          <a:xfrm>
            <a:off x="5202523" y="5213835"/>
            <a:ext cx="223658" cy="222077"/>
          </a:xfrm>
          <a:prstGeom prst="ellipse">
            <a:avLst/>
          </a:prstGeom>
          <a:solidFill>
            <a:srgbClr val="8EB4E3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sp>
        <p:nvSpPr>
          <p:cNvPr id="56" name="Ellipse 55"/>
          <p:cNvSpPr/>
          <p:nvPr/>
        </p:nvSpPr>
        <p:spPr bwMode="auto">
          <a:xfrm>
            <a:off x="5885537" y="5270546"/>
            <a:ext cx="223658" cy="222077"/>
          </a:xfrm>
          <a:prstGeom prst="ellipse">
            <a:avLst/>
          </a:prstGeom>
          <a:solidFill>
            <a:srgbClr val="8EB4E3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bg2"/>
              </a:solidFill>
            </a:endParaRPr>
          </a:p>
        </p:txBody>
      </p:sp>
      <p:pic>
        <p:nvPicPr>
          <p:cNvPr id="57" name="Image 107" descr="2000px-World_map_blank_without_borders.sv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466" y="1325129"/>
            <a:ext cx="8695363" cy="5263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oneTexte 1"/>
          <p:cNvSpPr txBox="1"/>
          <p:nvPr/>
        </p:nvSpPr>
        <p:spPr>
          <a:xfrm>
            <a:off x="128378" y="2051832"/>
            <a:ext cx="9549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25% sets</a:t>
            </a:r>
          </a:p>
          <a:p>
            <a:pPr algn="ctr"/>
            <a:r>
              <a:rPr lang="fr-FR" sz="1200" dirty="0" err="1" smtClean="0"/>
              <a:t>Avg</a:t>
            </a:r>
            <a:r>
              <a:rPr lang="fr-FR" sz="1200" dirty="0" smtClean="0"/>
              <a:t>. (NMFS) </a:t>
            </a:r>
            <a:endParaRPr lang="fr-FR" sz="1200" dirty="0"/>
          </a:p>
        </p:txBody>
      </p:sp>
      <p:sp>
        <p:nvSpPr>
          <p:cNvPr id="26" name="ZoneTexte 25"/>
          <p:cNvSpPr txBox="1"/>
          <p:nvPr/>
        </p:nvSpPr>
        <p:spPr>
          <a:xfrm>
            <a:off x="2108466" y="5143524"/>
            <a:ext cx="65564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15% </a:t>
            </a:r>
          </a:p>
          <a:p>
            <a:pPr algn="ctr"/>
            <a:r>
              <a:rPr lang="fr-FR" sz="1600" dirty="0" smtClean="0"/>
              <a:t>Catch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2990037" y="4921447"/>
            <a:ext cx="53933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15% </a:t>
            </a:r>
          </a:p>
          <a:p>
            <a:pPr algn="ctr"/>
            <a:r>
              <a:rPr lang="fr-FR" sz="1600" dirty="0" smtClean="0"/>
              <a:t>sets</a:t>
            </a:r>
            <a:endParaRPr lang="fr-FR" sz="1600" dirty="0"/>
          </a:p>
        </p:txBody>
      </p:sp>
      <p:sp>
        <p:nvSpPr>
          <p:cNvPr id="28" name="ZoneTexte 27"/>
          <p:cNvSpPr txBox="1"/>
          <p:nvPr/>
        </p:nvSpPr>
        <p:spPr>
          <a:xfrm>
            <a:off x="3540784" y="5279197"/>
            <a:ext cx="6556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5% </a:t>
            </a:r>
          </a:p>
          <a:p>
            <a:pPr algn="ctr"/>
            <a:r>
              <a:rPr lang="fr-FR" sz="1600" dirty="0" smtClean="0"/>
              <a:t>Catch</a:t>
            </a:r>
          </a:p>
          <a:p>
            <a:pPr algn="ctr"/>
            <a:r>
              <a:rPr lang="fr-FR" sz="1200" dirty="0" err="1" smtClean="0"/>
              <a:t>Avg</a:t>
            </a:r>
            <a:r>
              <a:rPr lang="fr-FR" sz="1600" dirty="0" smtClean="0"/>
              <a:t>.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4669304" y="4921447"/>
            <a:ext cx="65564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10% </a:t>
            </a:r>
          </a:p>
          <a:p>
            <a:pPr algn="ctr"/>
            <a:r>
              <a:rPr lang="fr-FR" sz="1600" dirty="0" smtClean="0"/>
              <a:t>Catch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5235700" y="4994573"/>
            <a:ext cx="655648" cy="5519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60000"/>
              </a:lnSpc>
            </a:pPr>
            <a:r>
              <a:rPr lang="fr-FR" sz="1600" dirty="0" smtClean="0"/>
              <a:t>30% </a:t>
            </a:r>
          </a:p>
          <a:p>
            <a:pPr algn="ctr">
              <a:lnSpc>
                <a:spcPct val="60000"/>
              </a:lnSpc>
            </a:pPr>
            <a:r>
              <a:rPr lang="fr-FR" sz="1600" dirty="0" smtClean="0"/>
              <a:t>Catch</a:t>
            </a:r>
          </a:p>
          <a:p>
            <a:pPr algn="ctr">
              <a:lnSpc>
                <a:spcPct val="60000"/>
              </a:lnSpc>
            </a:pPr>
            <a:r>
              <a:rPr lang="fr-FR" sz="1200" dirty="0" err="1" smtClean="0"/>
              <a:t>Avg</a:t>
            </a:r>
            <a:r>
              <a:rPr lang="fr-FR" sz="1600" dirty="0" smtClean="0"/>
              <a:t>.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5478610" y="4997742"/>
            <a:ext cx="1489586" cy="404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60000"/>
              </a:lnSpc>
            </a:pPr>
            <a:r>
              <a:rPr lang="fr-FR" sz="1600" dirty="0" smtClean="0"/>
              <a:t>5% Catch</a:t>
            </a:r>
          </a:p>
          <a:p>
            <a:pPr algn="ctr">
              <a:lnSpc>
                <a:spcPct val="60000"/>
              </a:lnSpc>
            </a:pPr>
            <a:r>
              <a:rPr lang="fr-FR" sz="1200" dirty="0" err="1" smtClean="0"/>
              <a:t>Avg</a:t>
            </a:r>
            <a:r>
              <a:rPr lang="fr-FR" sz="1600" dirty="0" smtClean="0"/>
              <a:t>.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6224304" y="5346146"/>
            <a:ext cx="53752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&lt;3% </a:t>
            </a:r>
          </a:p>
          <a:p>
            <a:pPr algn="ctr"/>
            <a:r>
              <a:rPr lang="fr-FR" sz="1600" dirty="0" smtClean="0"/>
              <a:t>sets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4194852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405214" y="2841643"/>
            <a:ext cx="2349734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chemeClr val="accent2"/>
                </a:solidFill>
              </a:rPr>
              <a:t>Mitigating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err="1" smtClean="0">
                <a:solidFill>
                  <a:schemeClr val="accent2"/>
                </a:solidFill>
              </a:rPr>
              <a:t>depredation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185877" y="1176806"/>
            <a:ext cx="278840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Research</a:t>
            </a:r>
            <a:r>
              <a:rPr lang="fr-FR" dirty="0" smtClean="0"/>
              <a:t> on </a:t>
            </a:r>
            <a:r>
              <a:rPr lang="fr-FR" dirty="0" err="1" smtClean="0"/>
              <a:t>depredating</a:t>
            </a:r>
            <a:r>
              <a:rPr lang="fr-FR" dirty="0" smtClean="0"/>
              <a:t> </a:t>
            </a:r>
            <a:r>
              <a:rPr lang="fr-FR" dirty="0" err="1" smtClean="0"/>
              <a:t>whale</a:t>
            </a:r>
            <a:r>
              <a:rPr lang="fr-FR" dirty="0" smtClean="0"/>
              <a:t> populations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5305893" y="4021397"/>
            <a:ext cx="27884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Technological</a:t>
            </a:r>
            <a:r>
              <a:rPr lang="fr-FR" dirty="0" smtClean="0"/>
              <a:t> </a:t>
            </a:r>
            <a:r>
              <a:rPr lang="fr-FR" dirty="0" err="1" smtClean="0"/>
              <a:t>systems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1059418" y="4021397"/>
            <a:ext cx="27884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Fishing</a:t>
            </a:r>
            <a:r>
              <a:rPr lang="fr-FR" dirty="0" smtClean="0"/>
              <a:t> practices</a:t>
            </a:r>
            <a:endParaRPr lang="fr-FR" dirty="0"/>
          </a:p>
        </p:txBody>
      </p:sp>
      <p:cxnSp>
        <p:nvCxnSpPr>
          <p:cNvPr id="6" name="Connecteur droit avec flèche 5"/>
          <p:cNvCxnSpPr>
            <a:stCxn id="4" idx="2"/>
          </p:cNvCxnSpPr>
          <p:nvPr/>
        </p:nvCxnSpPr>
        <p:spPr>
          <a:xfrm>
            <a:off x="4580081" y="1823137"/>
            <a:ext cx="0" cy="8915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24" idx="0"/>
          </p:cNvCxnSpPr>
          <p:nvPr/>
        </p:nvCxnSpPr>
        <p:spPr>
          <a:xfrm flipV="1">
            <a:off x="2453622" y="3358833"/>
            <a:ext cx="1209039" cy="66256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flipH="1" flipV="1">
            <a:off x="5754948" y="3358833"/>
            <a:ext cx="1027418" cy="5521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6119161" y="688929"/>
            <a:ext cx="218521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fr-FR" sz="1600" dirty="0" err="1" smtClean="0"/>
              <a:t>Presence</a:t>
            </a:r>
            <a:r>
              <a:rPr lang="fr-FR" sz="1600" dirty="0" smtClean="0"/>
              <a:t>/absence </a:t>
            </a:r>
          </a:p>
          <a:p>
            <a:pPr marL="342900" indent="-342900">
              <a:buAutoNum type="arabicParenR"/>
            </a:pPr>
            <a:r>
              <a:rPr lang="fr-FR" sz="1600" dirty="0" smtClean="0"/>
              <a:t>Photo-identification</a:t>
            </a:r>
          </a:p>
          <a:p>
            <a:pPr marL="342900" indent="-342900">
              <a:buAutoNum type="arabicParenR"/>
            </a:pPr>
            <a:r>
              <a:rPr lang="fr-FR" sz="1600" dirty="0" err="1" smtClean="0"/>
              <a:t>tracking</a:t>
            </a:r>
            <a:r>
              <a:rPr lang="fr-FR" sz="1600" dirty="0" smtClean="0"/>
              <a:t>/</a:t>
            </a:r>
            <a:r>
              <a:rPr lang="fr-FR" sz="1600" dirty="0" err="1" smtClean="0"/>
              <a:t>diving</a:t>
            </a:r>
            <a:r>
              <a:rPr lang="fr-FR" sz="1600" dirty="0" smtClean="0"/>
              <a:t> data</a:t>
            </a:r>
          </a:p>
          <a:p>
            <a:pPr marL="342900" indent="-342900">
              <a:buAutoNum type="arabicParenR"/>
            </a:pPr>
            <a:r>
              <a:rPr lang="fr-FR" sz="1600" dirty="0" err="1" smtClean="0"/>
              <a:t>Biopsy</a:t>
            </a:r>
            <a:r>
              <a:rPr lang="fr-FR" sz="1600" dirty="0" smtClean="0"/>
              <a:t> </a:t>
            </a:r>
            <a:r>
              <a:rPr lang="fr-FR" sz="1600" dirty="0" err="1" smtClean="0"/>
              <a:t>sampling</a:t>
            </a:r>
            <a:endParaRPr lang="fr-FR" sz="1600" dirty="0" smtClean="0"/>
          </a:p>
          <a:p>
            <a:pPr marL="342900" indent="-342900">
              <a:buAutoNum type="arabicParenR"/>
            </a:pPr>
            <a:r>
              <a:rPr lang="fr-FR" sz="1600" dirty="0" err="1" smtClean="0"/>
              <a:t>Acoustics</a:t>
            </a:r>
            <a:endParaRPr lang="fr-FR" sz="1600" dirty="0" smtClean="0"/>
          </a:p>
          <a:p>
            <a:pPr marL="342900" indent="-342900">
              <a:buAutoNum type="arabicParenR"/>
            </a:pPr>
            <a:r>
              <a:rPr lang="fr-FR" sz="1600" dirty="0" smtClean="0"/>
              <a:t>…</a:t>
            </a:r>
          </a:p>
          <a:p>
            <a:pPr marL="342900" indent="-342900">
              <a:buAutoNum type="arabicParenR"/>
            </a:pPr>
            <a:endParaRPr lang="fr-FR" sz="1600" dirty="0" smtClean="0"/>
          </a:p>
          <a:p>
            <a:pPr marL="342900" indent="-342900">
              <a:buAutoNum type="arabicParenR"/>
            </a:pPr>
            <a:endParaRPr lang="fr-FR" sz="1600" dirty="0"/>
          </a:p>
        </p:txBody>
      </p:sp>
      <p:sp>
        <p:nvSpPr>
          <p:cNvPr id="10" name="ZoneTexte 9"/>
          <p:cNvSpPr txBox="1"/>
          <p:nvPr/>
        </p:nvSpPr>
        <p:spPr>
          <a:xfrm>
            <a:off x="308910" y="4516960"/>
            <a:ext cx="416058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fr-FR" sz="1600" dirty="0" err="1" smtClean="0"/>
              <a:t>Avoidance</a:t>
            </a:r>
            <a:r>
              <a:rPr lang="fr-FR" sz="1600" dirty="0"/>
              <a:t> </a:t>
            </a:r>
            <a:r>
              <a:rPr lang="fr-FR" sz="1600" dirty="0" smtClean="0"/>
              <a:t>(communication network, </a:t>
            </a:r>
            <a:r>
              <a:rPr lang="fr-FR" sz="1600" dirty="0" err="1" smtClean="0"/>
              <a:t>displacement</a:t>
            </a:r>
            <a:r>
              <a:rPr lang="fr-FR" sz="1600" dirty="0" smtClean="0"/>
              <a:t>, </a:t>
            </a:r>
            <a:r>
              <a:rPr lang="fr-FR" sz="1600" dirty="0" err="1" smtClean="0"/>
              <a:t>seasonality</a:t>
            </a:r>
            <a:r>
              <a:rPr lang="fr-FR" sz="1600" dirty="0" smtClean="0"/>
              <a:t>, spatial patterns)</a:t>
            </a:r>
          </a:p>
          <a:p>
            <a:pPr marL="342900" indent="-342900">
              <a:buAutoNum type="arabicParenR"/>
            </a:pPr>
            <a:r>
              <a:rPr lang="fr-FR" sz="1600" dirty="0" err="1" smtClean="0"/>
              <a:t>Operational</a:t>
            </a:r>
            <a:r>
              <a:rPr lang="fr-FR" sz="1600" dirty="0" smtClean="0"/>
              <a:t> </a:t>
            </a:r>
            <a:r>
              <a:rPr lang="fr-FR" sz="1600" dirty="0" err="1" smtClean="0"/>
              <a:t>factors</a:t>
            </a:r>
            <a:r>
              <a:rPr lang="fr-FR" sz="1600" dirty="0" smtClean="0"/>
              <a:t> (</a:t>
            </a:r>
            <a:r>
              <a:rPr lang="fr-FR" sz="1600" dirty="0" err="1" smtClean="0"/>
              <a:t>hauling</a:t>
            </a:r>
            <a:r>
              <a:rPr lang="fr-FR" sz="1600" dirty="0" smtClean="0"/>
              <a:t> speed, short </a:t>
            </a:r>
            <a:r>
              <a:rPr lang="fr-FR" sz="1600" dirty="0" err="1" smtClean="0"/>
              <a:t>lines</a:t>
            </a:r>
            <a:r>
              <a:rPr lang="fr-FR" sz="1600" dirty="0" smtClean="0"/>
              <a:t>, etc.)</a:t>
            </a:r>
          </a:p>
          <a:p>
            <a:pPr marL="342900" indent="-342900">
              <a:buAutoNum type="arabicParenR"/>
            </a:pPr>
            <a:r>
              <a:rPr lang="fr-FR" sz="1600" dirty="0" err="1" smtClean="0"/>
              <a:t>Vessel</a:t>
            </a:r>
            <a:r>
              <a:rPr lang="fr-FR" sz="1600" dirty="0" smtClean="0"/>
              <a:t> vs. Skipper </a:t>
            </a:r>
            <a:r>
              <a:rPr lang="fr-FR" sz="1600" dirty="0" err="1" smtClean="0"/>
              <a:t>effects</a:t>
            </a:r>
            <a:r>
              <a:rPr lang="fr-FR" sz="1600" dirty="0" smtClean="0"/>
              <a:t> </a:t>
            </a:r>
          </a:p>
          <a:p>
            <a:pPr marL="342900" indent="-342900">
              <a:buAutoNum type="arabicParenR"/>
            </a:pPr>
            <a:r>
              <a:rPr lang="fr-FR" sz="1600" dirty="0" smtClean="0"/>
              <a:t>…</a:t>
            </a:r>
          </a:p>
          <a:p>
            <a:pPr marL="342900" indent="-342900">
              <a:buAutoNum type="arabicParenR"/>
            </a:pPr>
            <a:endParaRPr lang="fr-FR" sz="1600" dirty="0"/>
          </a:p>
        </p:txBody>
      </p:sp>
      <p:sp>
        <p:nvSpPr>
          <p:cNvPr id="11" name="ZoneTexte 10"/>
          <p:cNvSpPr txBox="1"/>
          <p:nvPr/>
        </p:nvSpPr>
        <p:spPr>
          <a:xfrm>
            <a:off x="4921859" y="4529966"/>
            <a:ext cx="372101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fr-FR" sz="1600" dirty="0" err="1" smtClean="0"/>
              <a:t>Acoustic</a:t>
            </a:r>
            <a:r>
              <a:rPr lang="fr-FR" sz="1600" dirty="0" smtClean="0"/>
              <a:t> </a:t>
            </a:r>
            <a:r>
              <a:rPr lang="fr-FR" sz="1600" dirty="0" err="1" smtClean="0"/>
              <a:t>Harrassment</a:t>
            </a:r>
            <a:r>
              <a:rPr lang="fr-FR" sz="1600" dirty="0" smtClean="0"/>
              <a:t> </a:t>
            </a:r>
            <a:r>
              <a:rPr lang="fr-FR" sz="1600" dirty="0" err="1" smtClean="0"/>
              <a:t>Devices</a:t>
            </a:r>
            <a:endParaRPr lang="fr-FR" sz="1600" dirty="0" smtClean="0"/>
          </a:p>
          <a:p>
            <a:pPr marL="342900" indent="-342900">
              <a:buAutoNum type="arabicParenR"/>
            </a:pPr>
            <a:r>
              <a:rPr lang="fr-FR" sz="1600" dirty="0" smtClean="0"/>
              <a:t>Fish protection </a:t>
            </a:r>
            <a:r>
              <a:rPr lang="fr-FR" sz="1600" dirty="0" err="1" smtClean="0"/>
              <a:t>devices</a:t>
            </a:r>
            <a:endParaRPr lang="fr-FR" sz="1600" dirty="0" smtClean="0"/>
          </a:p>
          <a:p>
            <a:pPr marL="342900" indent="-342900">
              <a:buAutoNum type="arabicParenR"/>
            </a:pPr>
            <a:r>
              <a:rPr lang="fr-FR" sz="1600" dirty="0" err="1" smtClean="0"/>
              <a:t>Gear</a:t>
            </a:r>
            <a:r>
              <a:rPr lang="fr-FR" sz="1600" dirty="0" smtClean="0"/>
              <a:t> modification (</a:t>
            </a:r>
            <a:r>
              <a:rPr lang="fr-FR" sz="1600" dirty="0" err="1" smtClean="0"/>
              <a:t>e.g</a:t>
            </a:r>
            <a:r>
              <a:rPr lang="fr-FR" sz="1600" dirty="0" smtClean="0"/>
              <a:t>. </a:t>
            </a:r>
            <a:r>
              <a:rPr lang="fr-FR" sz="1600" dirty="0" err="1" smtClean="0"/>
              <a:t>hauling</a:t>
            </a:r>
            <a:r>
              <a:rPr lang="fr-FR" sz="1600" dirty="0" smtClean="0"/>
              <a:t> speed)</a:t>
            </a:r>
            <a:endParaRPr lang="fr-FR" sz="1600" dirty="0"/>
          </a:p>
          <a:p>
            <a:pPr marL="342900" indent="-342900">
              <a:buAutoNum type="arabicParenR"/>
            </a:pPr>
            <a:r>
              <a:rPr lang="fr-FR" sz="1600" dirty="0" err="1" smtClean="0"/>
              <a:t>Decoys</a:t>
            </a:r>
            <a:endParaRPr lang="fr-FR" sz="1600" dirty="0" smtClean="0"/>
          </a:p>
          <a:p>
            <a:pPr marL="342900" indent="-342900">
              <a:buAutoNum type="arabicParenR"/>
            </a:pPr>
            <a:r>
              <a:rPr lang="fr-FR" sz="1600" dirty="0" err="1" smtClean="0"/>
              <a:t>Bubbler</a:t>
            </a:r>
            <a:endParaRPr lang="fr-FR" sz="1600" dirty="0" smtClean="0"/>
          </a:p>
          <a:p>
            <a:pPr marL="342900" indent="-342900">
              <a:buAutoNum type="arabicParenR"/>
            </a:pPr>
            <a:r>
              <a:rPr lang="fr-FR" sz="1600" dirty="0" err="1" smtClean="0"/>
              <a:t>Towed</a:t>
            </a:r>
            <a:r>
              <a:rPr lang="fr-FR" sz="1600" dirty="0" smtClean="0"/>
              <a:t> </a:t>
            </a:r>
            <a:r>
              <a:rPr lang="fr-FR" sz="1600" dirty="0" err="1" smtClean="0"/>
              <a:t>array</a:t>
            </a:r>
            <a:endParaRPr lang="fr-FR" sz="1600" dirty="0" smtClean="0"/>
          </a:p>
          <a:p>
            <a:pPr marL="342900" indent="-342900">
              <a:buAutoNum type="arabicParenR"/>
            </a:pPr>
            <a:r>
              <a:rPr lang="fr-FR" sz="1600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815424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405214" y="2841643"/>
            <a:ext cx="2349734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chemeClr val="accent2"/>
                </a:solidFill>
              </a:rPr>
              <a:t>Mitigating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err="1" smtClean="0">
                <a:solidFill>
                  <a:schemeClr val="accent2"/>
                </a:solidFill>
              </a:rPr>
              <a:t>depredation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185877" y="1176806"/>
            <a:ext cx="278840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Research</a:t>
            </a:r>
            <a:r>
              <a:rPr lang="fr-FR" dirty="0" smtClean="0"/>
              <a:t> on </a:t>
            </a:r>
            <a:r>
              <a:rPr lang="fr-FR" dirty="0" err="1" smtClean="0"/>
              <a:t>depredating</a:t>
            </a:r>
            <a:r>
              <a:rPr lang="fr-FR" dirty="0" smtClean="0"/>
              <a:t> </a:t>
            </a:r>
            <a:r>
              <a:rPr lang="fr-FR" dirty="0" err="1" smtClean="0"/>
              <a:t>whale</a:t>
            </a:r>
            <a:r>
              <a:rPr lang="fr-FR" dirty="0" smtClean="0"/>
              <a:t> populations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5305893" y="4021397"/>
            <a:ext cx="27884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Technological</a:t>
            </a:r>
            <a:r>
              <a:rPr lang="fr-FR" dirty="0" smtClean="0"/>
              <a:t> </a:t>
            </a:r>
            <a:r>
              <a:rPr lang="fr-FR" dirty="0" err="1" smtClean="0"/>
              <a:t>systems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1059418" y="4021397"/>
            <a:ext cx="27884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Fishing</a:t>
            </a:r>
            <a:r>
              <a:rPr lang="fr-FR" dirty="0" smtClean="0"/>
              <a:t> practices</a:t>
            </a:r>
            <a:endParaRPr lang="fr-FR" dirty="0"/>
          </a:p>
        </p:txBody>
      </p:sp>
      <p:cxnSp>
        <p:nvCxnSpPr>
          <p:cNvPr id="6" name="Connecteur droit avec flèche 5"/>
          <p:cNvCxnSpPr>
            <a:stCxn id="4" idx="2"/>
          </p:cNvCxnSpPr>
          <p:nvPr/>
        </p:nvCxnSpPr>
        <p:spPr>
          <a:xfrm>
            <a:off x="4580081" y="1823137"/>
            <a:ext cx="0" cy="8915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24" idx="0"/>
          </p:cNvCxnSpPr>
          <p:nvPr/>
        </p:nvCxnSpPr>
        <p:spPr>
          <a:xfrm flipV="1">
            <a:off x="2453622" y="3358833"/>
            <a:ext cx="1209039" cy="66256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flipH="1" flipV="1">
            <a:off x="5754948" y="3358833"/>
            <a:ext cx="1027418" cy="5521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Forme libre 16"/>
          <p:cNvSpPr/>
          <p:nvPr/>
        </p:nvSpPr>
        <p:spPr>
          <a:xfrm>
            <a:off x="6156584" y="1555186"/>
            <a:ext cx="1200137" cy="2355783"/>
          </a:xfrm>
          <a:custGeom>
            <a:avLst/>
            <a:gdLst>
              <a:gd name="connsiteX0" fmla="*/ 0 w 1200137"/>
              <a:gd name="connsiteY0" fmla="*/ 0 h 2355783"/>
              <a:gd name="connsiteX1" fmla="*/ 1159536 w 1200137"/>
              <a:gd name="connsiteY1" fmla="*/ 423304 h 2355783"/>
              <a:gd name="connsiteX2" fmla="*/ 957078 w 1200137"/>
              <a:gd name="connsiteY2" fmla="*/ 2355783 h 2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0137" h="2355783">
                <a:moveTo>
                  <a:pt x="0" y="0"/>
                </a:moveTo>
                <a:cubicBezTo>
                  <a:pt x="500011" y="15337"/>
                  <a:pt x="1000023" y="30674"/>
                  <a:pt x="1159536" y="423304"/>
                </a:cubicBezTo>
                <a:cubicBezTo>
                  <a:pt x="1319049" y="815934"/>
                  <a:pt x="957078" y="2355783"/>
                  <a:pt x="957078" y="2355783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orme libre 19"/>
          <p:cNvSpPr/>
          <p:nvPr/>
        </p:nvSpPr>
        <p:spPr>
          <a:xfrm>
            <a:off x="2254653" y="4509118"/>
            <a:ext cx="4463294" cy="1104847"/>
          </a:xfrm>
          <a:custGeom>
            <a:avLst/>
            <a:gdLst>
              <a:gd name="connsiteX0" fmla="*/ 4463294 w 4463294"/>
              <a:gd name="connsiteY0" fmla="*/ 119629 h 1104847"/>
              <a:gd name="connsiteX1" fmla="*/ 2254654 w 4463294"/>
              <a:gd name="connsiteY1" fmla="*/ 1104273 h 1104847"/>
              <a:gd name="connsiteX2" fmla="*/ 0 w 4463294"/>
              <a:gd name="connsiteY2" fmla="*/ 0 h 1104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3294" h="1104847">
                <a:moveTo>
                  <a:pt x="4463294" y="119629"/>
                </a:moveTo>
                <a:cubicBezTo>
                  <a:pt x="3730915" y="621920"/>
                  <a:pt x="2998536" y="1124211"/>
                  <a:pt x="2254654" y="1104273"/>
                </a:cubicBezTo>
                <a:cubicBezTo>
                  <a:pt x="1510772" y="1084335"/>
                  <a:pt x="755386" y="542167"/>
                  <a:pt x="0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orme libre 20"/>
          <p:cNvSpPr/>
          <p:nvPr/>
        </p:nvSpPr>
        <p:spPr>
          <a:xfrm>
            <a:off x="1073050" y="1435556"/>
            <a:ext cx="2019046" cy="2530627"/>
          </a:xfrm>
          <a:custGeom>
            <a:avLst/>
            <a:gdLst>
              <a:gd name="connsiteX0" fmla="*/ 877915 w 2019046"/>
              <a:gd name="connsiteY0" fmla="*/ 2530627 h 2530627"/>
              <a:gd name="connsiteX1" fmla="*/ 40473 w 2019046"/>
              <a:gd name="connsiteY1" fmla="*/ 1214701 h 2530627"/>
              <a:gd name="connsiteX2" fmla="*/ 2019046 w 2019046"/>
              <a:gd name="connsiteY2" fmla="*/ 0 h 2530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19046" h="2530627">
                <a:moveTo>
                  <a:pt x="877915" y="2530627"/>
                </a:moveTo>
                <a:cubicBezTo>
                  <a:pt x="364100" y="2083549"/>
                  <a:pt x="-149715" y="1636472"/>
                  <a:pt x="40473" y="1214701"/>
                </a:cubicBezTo>
                <a:cubicBezTo>
                  <a:pt x="230661" y="792930"/>
                  <a:pt x="1124853" y="396465"/>
                  <a:pt x="2019046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3196248" y="312257"/>
            <a:ext cx="277803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chemeClr val="accent1"/>
                </a:solidFill>
              </a:rPr>
              <a:t>Combination</a:t>
            </a:r>
            <a:r>
              <a:rPr lang="fr-FR" dirty="0" smtClean="0">
                <a:solidFill>
                  <a:schemeClr val="accent1"/>
                </a:solidFill>
              </a:rPr>
              <a:t> of </a:t>
            </a:r>
            <a:r>
              <a:rPr lang="fr-FR" dirty="0" err="1" smtClean="0">
                <a:solidFill>
                  <a:schemeClr val="accent1"/>
                </a:solidFill>
              </a:rPr>
              <a:t>approaches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616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Connecteur droit 25"/>
          <p:cNvCxnSpPr>
            <a:stCxn id="15" idx="0"/>
            <a:endCxn id="2" idx="2"/>
          </p:cNvCxnSpPr>
          <p:nvPr/>
        </p:nvCxnSpPr>
        <p:spPr>
          <a:xfrm flipH="1" flipV="1">
            <a:off x="1059314" y="1176806"/>
            <a:ext cx="379405" cy="4637291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V="1">
            <a:off x="2352885" y="1285078"/>
            <a:ext cx="4552153" cy="4529019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>
            <a:stCxn id="14" idx="2"/>
            <a:endCxn id="16" idx="0"/>
          </p:cNvCxnSpPr>
          <p:nvPr/>
        </p:nvCxnSpPr>
        <p:spPr>
          <a:xfrm flipH="1">
            <a:off x="7672271" y="1303287"/>
            <a:ext cx="225248" cy="451081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>
            <a:off x="3405214" y="2841643"/>
            <a:ext cx="2349734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chemeClr val="accent2"/>
                </a:solidFill>
              </a:rPr>
              <a:t>Mitigating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err="1" smtClean="0">
                <a:solidFill>
                  <a:schemeClr val="accent2"/>
                </a:solidFill>
              </a:rPr>
              <a:t>depredation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185877" y="1176806"/>
            <a:ext cx="278840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Research</a:t>
            </a:r>
            <a:r>
              <a:rPr lang="fr-FR" dirty="0" smtClean="0"/>
              <a:t> on </a:t>
            </a:r>
            <a:r>
              <a:rPr lang="fr-FR" dirty="0" err="1" smtClean="0"/>
              <a:t>depredating</a:t>
            </a:r>
            <a:r>
              <a:rPr lang="fr-FR" dirty="0" smtClean="0"/>
              <a:t> </a:t>
            </a:r>
            <a:r>
              <a:rPr lang="fr-FR" dirty="0" err="1" smtClean="0"/>
              <a:t>whale</a:t>
            </a:r>
            <a:r>
              <a:rPr lang="fr-FR" dirty="0" smtClean="0"/>
              <a:t> populations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5305893" y="4021397"/>
            <a:ext cx="27884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Technological</a:t>
            </a:r>
            <a:r>
              <a:rPr lang="fr-FR" dirty="0" smtClean="0"/>
              <a:t> </a:t>
            </a:r>
            <a:r>
              <a:rPr lang="fr-FR" dirty="0" err="1" smtClean="0"/>
              <a:t>systems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1059418" y="4021397"/>
            <a:ext cx="27884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Fishing</a:t>
            </a:r>
            <a:r>
              <a:rPr lang="fr-FR" dirty="0" smtClean="0"/>
              <a:t> practices</a:t>
            </a:r>
            <a:endParaRPr lang="fr-FR" dirty="0"/>
          </a:p>
        </p:txBody>
      </p:sp>
      <p:cxnSp>
        <p:nvCxnSpPr>
          <p:cNvPr id="6" name="Connecteur droit avec flèche 5"/>
          <p:cNvCxnSpPr>
            <a:stCxn id="4" idx="2"/>
          </p:cNvCxnSpPr>
          <p:nvPr/>
        </p:nvCxnSpPr>
        <p:spPr>
          <a:xfrm>
            <a:off x="4580081" y="1823137"/>
            <a:ext cx="0" cy="8915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24" idx="0"/>
          </p:cNvCxnSpPr>
          <p:nvPr/>
        </p:nvCxnSpPr>
        <p:spPr>
          <a:xfrm flipV="1">
            <a:off x="2453622" y="3358833"/>
            <a:ext cx="1209039" cy="66256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flipH="1" flipV="1">
            <a:off x="5754948" y="3358833"/>
            <a:ext cx="1027418" cy="5521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Forme libre 16"/>
          <p:cNvSpPr/>
          <p:nvPr/>
        </p:nvSpPr>
        <p:spPr>
          <a:xfrm>
            <a:off x="6156584" y="1555186"/>
            <a:ext cx="1200137" cy="2355783"/>
          </a:xfrm>
          <a:custGeom>
            <a:avLst/>
            <a:gdLst>
              <a:gd name="connsiteX0" fmla="*/ 0 w 1200137"/>
              <a:gd name="connsiteY0" fmla="*/ 0 h 2355783"/>
              <a:gd name="connsiteX1" fmla="*/ 1159536 w 1200137"/>
              <a:gd name="connsiteY1" fmla="*/ 423304 h 2355783"/>
              <a:gd name="connsiteX2" fmla="*/ 957078 w 1200137"/>
              <a:gd name="connsiteY2" fmla="*/ 2355783 h 2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0137" h="2355783">
                <a:moveTo>
                  <a:pt x="0" y="0"/>
                </a:moveTo>
                <a:cubicBezTo>
                  <a:pt x="500011" y="15337"/>
                  <a:pt x="1000023" y="30674"/>
                  <a:pt x="1159536" y="423304"/>
                </a:cubicBezTo>
                <a:cubicBezTo>
                  <a:pt x="1319049" y="815934"/>
                  <a:pt x="957078" y="2355783"/>
                  <a:pt x="957078" y="2355783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orme libre 19"/>
          <p:cNvSpPr/>
          <p:nvPr/>
        </p:nvSpPr>
        <p:spPr>
          <a:xfrm>
            <a:off x="2254653" y="4509118"/>
            <a:ext cx="4463294" cy="1104847"/>
          </a:xfrm>
          <a:custGeom>
            <a:avLst/>
            <a:gdLst>
              <a:gd name="connsiteX0" fmla="*/ 4463294 w 4463294"/>
              <a:gd name="connsiteY0" fmla="*/ 119629 h 1104847"/>
              <a:gd name="connsiteX1" fmla="*/ 2254654 w 4463294"/>
              <a:gd name="connsiteY1" fmla="*/ 1104273 h 1104847"/>
              <a:gd name="connsiteX2" fmla="*/ 0 w 4463294"/>
              <a:gd name="connsiteY2" fmla="*/ 0 h 1104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3294" h="1104847">
                <a:moveTo>
                  <a:pt x="4463294" y="119629"/>
                </a:moveTo>
                <a:cubicBezTo>
                  <a:pt x="3730915" y="621920"/>
                  <a:pt x="2998536" y="1124211"/>
                  <a:pt x="2254654" y="1104273"/>
                </a:cubicBezTo>
                <a:cubicBezTo>
                  <a:pt x="1510772" y="1084335"/>
                  <a:pt x="755386" y="542167"/>
                  <a:pt x="0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orme libre 20"/>
          <p:cNvSpPr/>
          <p:nvPr/>
        </p:nvSpPr>
        <p:spPr>
          <a:xfrm>
            <a:off x="1073050" y="1435556"/>
            <a:ext cx="2019046" cy="2530627"/>
          </a:xfrm>
          <a:custGeom>
            <a:avLst/>
            <a:gdLst>
              <a:gd name="connsiteX0" fmla="*/ 877915 w 2019046"/>
              <a:gd name="connsiteY0" fmla="*/ 2530627 h 2530627"/>
              <a:gd name="connsiteX1" fmla="*/ 40473 w 2019046"/>
              <a:gd name="connsiteY1" fmla="*/ 1214701 h 2530627"/>
              <a:gd name="connsiteX2" fmla="*/ 2019046 w 2019046"/>
              <a:gd name="connsiteY2" fmla="*/ 0 h 2530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19046" h="2530627">
                <a:moveTo>
                  <a:pt x="877915" y="2530627"/>
                </a:moveTo>
                <a:cubicBezTo>
                  <a:pt x="364100" y="2083549"/>
                  <a:pt x="-149715" y="1636472"/>
                  <a:pt x="40473" y="1214701"/>
                </a:cubicBezTo>
                <a:cubicBezTo>
                  <a:pt x="230661" y="792930"/>
                  <a:pt x="1124853" y="396465"/>
                  <a:pt x="2019046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3602890" y="127591"/>
            <a:ext cx="1954381" cy="36933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Collaborative </a:t>
            </a:r>
            <a:r>
              <a:rPr lang="fr-FR" dirty="0" err="1" smtClean="0">
                <a:solidFill>
                  <a:schemeClr val="bg1">
                    <a:lumMod val="50000"/>
                  </a:schemeClr>
                </a:solidFill>
              </a:rPr>
              <a:t>work</a:t>
            </a:r>
            <a:endParaRPr lang="fr-FR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524552" y="807474"/>
            <a:ext cx="1069524" cy="369332"/>
          </a:xfrm>
          <a:prstGeom prst="rect">
            <a:avLst/>
          </a:prstGeom>
          <a:noFill/>
          <a:ln w="28575" cmpd="sng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Scientists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905037" y="656956"/>
            <a:ext cx="1984963" cy="646331"/>
          </a:xfrm>
          <a:prstGeom prst="rect">
            <a:avLst/>
          </a:prstGeom>
          <a:noFill/>
          <a:ln w="28575" cmpd="sng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Fishing</a:t>
            </a:r>
            <a:r>
              <a:rPr lang="fr-FR" dirty="0" smtClean="0">
                <a:solidFill>
                  <a:srgbClr val="7F7F7F"/>
                </a:solidFill>
              </a:rPr>
              <a:t> </a:t>
            </a:r>
            <a:r>
              <a:rPr lang="fr-FR" dirty="0" err="1" smtClean="0">
                <a:solidFill>
                  <a:srgbClr val="7F7F7F"/>
                </a:solidFill>
              </a:rPr>
              <a:t>companies</a:t>
            </a:r>
            <a:r>
              <a:rPr lang="fr-FR" dirty="0" smtClean="0">
                <a:solidFill>
                  <a:srgbClr val="7F7F7F"/>
                </a:solidFill>
              </a:rPr>
              <a:t>, skippers and </a:t>
            </a:r>
            <a:r>
              <a:rPr lang="fr-FR" dirty="0" err="1" smtClean="0">
                <a:solidFill>
                  <a:srgbClr val="7F7F7F"/>
                </a:solidFill>
              </a:rPr>
              <a:t>crew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24552" y="5814097"/>
            <a:ext cx="1828333" cy="369332"/>
          </a:xfrm>
          <a:prstGeom prst="rect">
            <a:avLst/>
          </a:prstGeom>
          <a:noFill/>
          <a:ln w="28575" cmpd="sng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Fishery</a:t>
            </a:r>
            <a:r>
              <a:rPr lang="fr-FR" dirty="0" smtClean="0">
                <a:solidFill>
                  <a:srgbClr val="7F7F7F"/>
                </a:solidFill>
              </a:rPr>
              <a:t> managers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717948" y="5814097"/>
            <a:ext cx="1908646" cy="646331"/>
          </a:xfrm>
          <a:prstGeom prst="rect">
            <a:avLst/>
          </a:prstGeom>
          <a:noFill/>
          <a:ln w="28575" cmpd="sng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7F7F7F"/>
                </a:solidFill>
              </a:rPr>
              <a:t>Administration/</a:t>
            </a:r>
            <a:r>
              <a:rPr lang="fr-FR" dirty="0" err="1" smtClean="0">
                <a:solidFill>
                  <a:srgbClr val="7F7F7F"/>
                </a:solidFill>
              </a:rPr>
              <a:t>governments</a:t>
            </a:r>
            <a:endParaRPr lang="fr-FR" dirty="0">
              <a:solidFill>
                <a:srgbClr val="7F7F7F"/>
              </a:solidFill>
            </a:endParaRPr>
          </a:p>
        </p:txBody>
      </p:sp>
      <p:cxnSp>
        <p:nvCxnSpPr>
          <p:cNvPr id="19" name="Connecteur droit 18"/>
          <p:cNvCxnSpPr>
            <a:stCxn id="16" idx="1"/>
            <a:endCxn id="15" idx="3"/>
          </p:cNvCxnSpPr>
          <p:nvPr/>
        </p:nvCxnSpPr>
        <p:spPr>
          <a:xfrm flipH="1" flipV="1">
            <a:off x="2352885" y="5998763"/>
            <a:ext cx="4365063" cy="13850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>
            <a:stCxn id="14" idx="1"/>
            <a:endCxn id="2" idx="3"/>
          </p:cNvCxnSpPr>
          <p:nvPr/>
        </p:nvCxnSpPr>
        <p:spPr>
          <a:xfrm flipH="1">
            <a:off x="1594076" y="980122"/>
            <a:ext cx="5310961" cy="12018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 flipV="1">
            <a:off x="1564013" y="1176807"/>
            <a:ext cx="5153934" cy="463729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306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461</Words>
  <Application>Microsoft Macintosh PowerPoint</Application>
  <PresentationFormat>Présentation à l'écran (4:3)</PresentationFormat>
  <Paragraphs>124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Paul Tixier</dc:creator>
  <cp:lastModifiedBy>Paul Tixier</cp:lastModifiedBy>
  <cp:revision>18</cp:revision>
  <dcterms:created xsi:type="dcterms:W3CDTF">2016-03-17T20:31:29Z</dcterms:created>
  <dcterms:modified xsi:type="dcterms:W3CDTF">2016-03-18T11:51:35Z</dcterms:modified>
</cp:coreProperties>
</file>